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7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0"/>
            <a:ext cx="2377440" cy="5143500"/>
          </a:xfrm>
          <a:prstGeom prst="rect">
            <a:avLst/>
          </a:prstGeom>
          <a:solidFill>
            <a:srgbClr val="3D2B0E"/>
          </a:solidFill>
          <a:ln w="12700">
            <a:solidFill>
              <a:srgbClr val="3D2B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0"/>
            <a:ext cx="64008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0" y="-731520"/>
            <a:ext cx="3840480" cy="3840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4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System, Events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Hooks &amp; Forms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3273552"/>
            <a:ext cx="6126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Drupal's extensibility engine — how plugins, events,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hooks, and forms wire together to make the whole framework tick.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126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5A9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 Hours  •  Intermediate–Advanced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6040"/>
                </a:solidFill>
              </a:rPr>
              <a:t>10 APIs that drive Drupal's extensibility, event pipeline, and user-facing forms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Plugin 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@Plugin annotations, discovery, manager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Custom Plugin Types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Creating plugin managers &amp; derivatives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Event System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EventSubscriberInterface, dispatching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Hook System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Procedural hooks, alter hooks, weight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Form API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FormBase, #type elements, #states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Config Form API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ConfigFormBase, schema, config.factory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Form Validation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Validators, constraints, #element_validate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Service Container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services.yml, DI, tagged services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Batch API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Processing large datasets with progress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107"/>
                </a:solidFill>
              </a:rPr>
              <a:t>Mail API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6040"/>
                </a:solidFill>
              </a:rPr>
              <a:t>Sending email, mail plugins, HTML mail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Drupal's Extensibility Engine — How It All Connects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040"/>
                </a:solidFill>
              </a:rPr>
              <a:t>Every piece of functionality in Drupal is delivered through one of these extensibility mechanisms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115568"/>
            <a:ext cx="4160520" cy="1261872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84632" y="120700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Plugins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84632" y="1682496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OOP, typed, discoverable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Block, Field, Queue, Views…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663440" y="1115568"/>
            <a:ext cx="4160520" cy="1261872"/>
          </a:xfrm>
          <a:prstGeom prst="rect">
            <a:avLst/>
          </a:prstGeom>
          <a:solidFill>
            <a:srgbClr val="6B4C1A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28032" y="120700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Events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828032" y="1682496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Symfony EventDispatcher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KernelEvents, custom events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20040" y="2468880"/>
            <a:ext cx="4160520" cy="1261872"/>
          </a:xfrm>
          <a:prstGeom prst="rect">
            <a:avLst/>
          </a:prstGeom>
          <a:solidFill>
            <a:srgbClr val="8B6914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4632" y="2560320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Hooks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84632" y="3035808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Procedural, invoke/alter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alter existing behaviour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663440" y="2468880"/>
            <a:ext cx="4160520" cy="1261872"/>
          </a:xfrm>
          <a:prstGeom prst="rect">
            <a:avLst/>
          </a:prstGeom>
          <a:solidFill>
            <a:srgbClr val="2A9D8F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28032" y="2560320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Services (DI)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828032" y="3035808"/>
            <a:ext cx="3886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Symfony container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</a:rPr>
              <a:t>Injectability, testability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20040" y="3858768"/>
            <a:ext cx="85039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3858768"/>
            <a:ext cx="64008" cy="9144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66928" y="389534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Forms sit on top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66928" y="4187952"/>
            <a:ext cx="8138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Form API uses Plugins (element types), Services (DI), Events (form_alter is a hook but alters work like events), and the Container. Forms are the primary user interface for all of these mechanisms together.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Typed, discoverable, interchangeable implementations — the object-oriented heart of Drupal extensibility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What Is a Plugin?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A plugin is a swappable implementation of a behaviour, discovered automatically via annotations or YAML.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601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CORE IDEA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Plugins solve the same problem hooks solved in Drupal 7, but in an OOP way. Instead of implementing my_module_block_info(), you write a class annotated with @Block.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60120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DISCOVERY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Plugin manager scans all modules for classes in specific namespaces or YAML files. No registration needed — drop the file in the right folder.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313432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313432"/>
            <a:ext cx="64008" cy="932688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4048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TYPED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6426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Each plugin type has an interface. All Block plugins implement BlockPluginInterface. All Field Formatters implement FormatterInterface. You know exactly what methods are available.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663440" y="2313432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313432"/>
            <a:ext cx="64008" cy="93268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4048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INTERCHANGEABLE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6426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Plugins of the same type are swappable. A site can use any available Block, any Field Formatter, any Queue backend — all implementing the same interface.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0040" y="324612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7D2F"/>
                </a:solidFill>
              </a:rPr>
              <a:t>Common Plugin Types in Core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0040" y="3547872"/>
            <a:ext cx="41605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11480" y="354787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@Block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1828800" y="354787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Plugin\Block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320040" y="3803904"/>
            <a:ext cx="4160520" cy="228600"/>
          </a:xfrm>
          <a:prstGeom prst="rect">
            <a:avLst/>
          </a:prstGeom>
          <a:solidFill>
            <a:srgbClr val="FDF8EE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11480" y="380390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@FieldFormatter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1828800" y="3803904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Plugin\Field\FieldFormatter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320040" y="4059936"/>
            <a:ext cx="41605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11480" y="405993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@FieldWidget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1828800" y="4059936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Plugin\Field\FieldWidget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320040" y="4315968"/>
            <a:ext cx="4160520" cy="228600"/>
          </a:xfrm>
          <a:prstGeom prst="rect">
            <a:avLst/>
          </a:prstGeom>
          <a:solidFill>
            <a:srgbClr val="FDF8EE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11480" y="431596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@Action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1828800" y="4315968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Plugin\Action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320040" y="4572000"/>
            <a:ext cx="41605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11480" y="457200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@Condition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1828800" y="45720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Plugin\Condition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4663440" y="3547872"/>
            <a:ext cx="41605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4754880" y="354787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@QueueWorker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497782" y="3547872"/>
            <a:ext cx="232617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Plugin\QueueWorker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4663440" y="3803904"/>
            <a:ext cx="4160520" cy="228600"/>
          </a:xfrm>
          <a:prstGeom prst="rect">
            <a:avLst/>
          </a:prstGeom>
          <a:solidFill>
            <a:srgbClr val="FDF8EE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4754880" y="380390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@ViewsField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6497782" y="3803904"/>
            <a:ext cx="23261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Plugin\views\field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4663440" y="4059936"/>
            <a:ext cx="41605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4754880" y="4059936"/>
            <a:ext cx="15974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@AuthenticationProvider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6497782" y="4059936"/>
            <a:ext cx="23261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Authentication\Provider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4663440" y="4315968"/>
            <a:ext cx="4160520" cy="228600"/>
          </a:xfrm>
          <a:prstGeom prst="rect">
            <a:avLst/>
          </a:prstGeom>
          <a:solidFill>
            <a:srgbClr val="FDF8EE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4754880" y="431596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@Layout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6497782" y="4315968"/>
            <a:ext cx="23261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Plugin\Layout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4663440" y="4572000"/>
            <a:ext cx="416052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4754880" y="4572000"/>
            <a:ext cx="16805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87D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@EntityReferenceSelection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6497782" y="4572000"/>
            <a:ext cx="23261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04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Plugin\EntityReferenceSelection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Plugin Anatomy — The Three Parts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040"/>
                </a:solidFill>
              </a:rPr>
              <a:t>Every plugin has the same three components: annotation, interface, and implementation class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107899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Part 1 — Annotation (plugin metadata)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0040" y="1371600"/>
            <a:ext cx="8503920" cy="129844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463040"/>
            <a:ext cx="82296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annotation declares the plugin ID and metadata to the plugin manager.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It MUST be in the docblock of the class.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Provides a 'Product Status' block.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@Block(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"my_module_product_status",      ← Unique plugin ID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admin_label = @Translation("Product Status"),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category = @Translation("My Module"),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deriver = "\Drupal\my_module\Plugin\Derivative\ProductStatusDeriver"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ProductStatusBlock extends BlockBase { ... }</a:t>
            </a:r>
            <a:endParaRPr lang="en-US" sz="500" dirty="0"/>
          </a:p>
        </p:txBody>
      </p:sp>
      <p:sp>
        <p:nvSpPr>
          <p:cNvPr id="12" name="Text 10"/>
          <p:cNvSpPr/>
          <p:nvPr/>
        </p:nvSpPr>
        <p:spPr>
          <a:xfrm>
            <a:off x="320040" y="2788920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Part 2 — Interface (contract)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0040" y="3063240"/>
            <a:ext cx="4160520" cy="141732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315468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Defined by core — all plugins of this type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must implement these methods.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interface MyPluginInterface extends PluginInspectionInterface {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execute(): void;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getDescription(): string;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isApplicable(Context $context): bool;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663440" y="2788920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Part 3 — Implementation Class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663440" y="3063240"/>
            <a:ext cx="4160520" cy="141732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00600" y="315468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Your class in src/Plugin/TYPE/MyPlugin.php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Must extend the base class OR implement the interface.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File path mirrors the namespace.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ProductStatusBlock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extends BlockBase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implements ContainerFactoryPluginInterface {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Plugins can use constructor injection!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create(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ContainerInterface $container,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array $config, $id, $definition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new static(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$config, $id, $definition,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$container-&gt;get('entity_type.manager')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Using the Plugin Manager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ACCESS THE PLUGIN MANAGER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Each plugin type has its own manager service: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$blockManager    = \Drupal::service('plugin.manager.block');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$formatterMgr    = \Drupal::service('plugin.manager.field.formatter');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$conditionMgr    = \Drupal::service('plugin.manager.condition');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LIST ALL AVAILABLE PLUGINS OF A TYPE 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$definitions = $blockManager-&gt;getDefinitions();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Returns: ['plugin_id' =&gt; ['id'=&gt;..., 'label'=&gt;..., 'class'=&gt;..., ...], ...]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($definitions as $id =&gt; $definition)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$id . ': ' . $definition['admin_label']-&gt;render() . "\n";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 IF A PLUGIN EXISTS 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($blockManager-&gt;hasDefinition('system_branding_block')) { ...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INSTANTIATE A PLUGIN 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createInstance($plugin_id, $configuration = [])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$block = $blockManager-&gt;createInstance('system_branding_block',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'label' =&gt; 'Site Branding',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'label_display' =&gt; 'visible',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USE THE PLUGIN INSTANCE 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$renderArray = $block-&gt;build();          // Call methods from the interface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PLUGIN WITH CONFIGURATION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Plugins store per-instance config; access via $this-&gt;configuration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the plugin class. Third-party settings via setThirdPartySetting().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FILTER PLUGINS BY CONTEXT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Condition plugins can filter by context 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$contexts = $this-&gt;contextRepository-&gt;getAvailableContexts();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$applicableConditions = $conditionMgr-&gt;getDefinitionsForContexts($contexts);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Plugin Discovery Methods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040"/>
                </a:solidFill>
              </a:rPr>
              <a:t>How plugin managers find your plugins — three discovery mechanisms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1572768"/>
          </a:xfrm>
          <a:prstGeom prst="rect">
            <a:avLst/>
          </a:prstGeom>
          <a:solidFill>
            <a:srgbClr val="FFFFFF"/>
          </a:solidFill>
          <a:ln w="254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2560320" cy="347472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1556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Annotation Discovery (most common)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84048" y="1481328"/>
            <a:ext cx="8375904" cy="1133856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1208" y="1572768"/>
            <a:ext cx="8101584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Manager scans src/Plugin/TYPE/ in all modules.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Uses PHP docblock annotations (Doctrine Annotations).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Auto-discovered — no registration step.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Examples: Block, Field, Action, Condition plugins.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Manager configuration: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parent::__construct(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'Plugin/Block',                   // Subnamespace to scan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$namespaces,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$module_handler,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'Drupal\Core\Block\BlockPluginInterface',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'Drupal\Core\Block\Annotation\Block' // Annotation class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500" dirty="0"/>
          </a:p>
        </p:txBody>
      </p:sp>
      <p:sp>
        <p:nvSpPr>
          <p:cNvPr id="14" name="Shape 12"/>
          <p:cNvSpPr/>
          <p:nvPr/>
        </p:nvSpPr>
        <p:spPr>
          <a:xfrm>
            <a:off x="320040" y="2788920"/>
            <a:ext cx="8503920" cy="1353312"/>
          </a:xfrm>
          <a:prstGeom prst="rect">
            <a:avLst/>
          </a:prstGeom>
          <a:solidFill>
            <a:srgbClr val="FFFFFF"/>
          </a:solidFill>
          <a:ln w="25400">
            <a:solidFill>
              <a:srgbClr val="6B4C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20040" y="2788920"/>
            <a:ext cx="2560320" cy="347472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1480" y="278892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YAML Discovery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" y="3154680"/>
            <a:ext cx="8375904" cy="91440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21208" y="3246120"/>
            <a:ext cx="81015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Manager reads MODULE.plugin_type.yml files.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Good for plugins with no PHP logic.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Examples: Layouts (*.layouts.yml), local tasks.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my_module.my_type.yml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my_plugin_id: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label: 'My Plugin'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description: 'Does something useful'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class: Drupal\my_module\MyPluginClass</a:t>
            </a:r>
            <a:endParaRPr lang="en-US" sz="500" dirty="0"/>
          </a:p>
        </p:txBody>
      </p:sp>
      <p:sp>
        <p:nvSpPr>
          <p:cNvPr id="19" name="Shape 17"/>
          <p:cNvSpPr/>
          <p:nvPr/>
        </p:nvSpPr>
        <p:spPr>
          <a:xfrm>
            <a:off x="320040" y="4251960"/>
            <a:ext cx="8503920" cy="804672"/>
          </a:xfrm>
          <a:prstGeom prst="rect">
            <a:avLst/>
          </a:prstGeom>
          <a:solidFill>
            <a:srgbClr val="FFFFFF"/>
          </a:solidFill>
          <a:ln w="25400">
            <a:solidFill>
              <a:srgbClr val="8B691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20040" y="4251960"/>
            <a:ext cx="2560320" cy="347472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11480" y="42519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Static Discovery (Hook)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84048" y="4617720"/>
            <a:ext cx="8375904" cy="36576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21208" y="4709160"/>
            <a:ext cx="8101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Manager calls hook_MODULE_info() to get definitions.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Legacy pattern from Drupal 7. Avoid for new code.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my_module_my_type_info(): array {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['my_plugin' =&gt; ['label' =&gt; 'My Plugin']];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ContainerFactoryPluginInterface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Dependency injection in plugins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45643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Plugins can receive services via constructor injection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by implementing ContainerFactoryPluginInterface.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Drupal\Core\Plugin\ContainerFactoryPluginInterface;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Symfony\Component\DependencyInjection\ContainerInterface;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MyPlugin extends PluginBase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implements ContainerFactoryPluginInterface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array $configuration,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string $plugin_id,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array $plugin_definition,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Injected services after the required three: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readonly EntityTypeManagerInterface $entityTypeManager,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readonly AccountInterface $currentUser,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parent::__construct($configuration, $plugin_id, $plugin_definition);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create() is the factory method called by the container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create(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ContainerInterface $container,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array $configuration,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$plugin_id,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$plugin_definition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static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new static(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$configuration, $plugin_id, $plugin_definition,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$container-&gt;get('entity_type.manager'),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$container-&gt;get('current_user'),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60520" cy="3456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234440"/>
            <a:ext cx="3794760" cy="3182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C87D2F"/>
                </a:solidFill>
              </a:rPr>
              <a:t>Plugin API Best Practices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Always implement ContainerFactoryPluginInterface when a plugin needs services — never use static \Drupal:: calls inside plugin classes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Extend the base class (BlockBase, FieldPluginBase) rather than implementing the interface directly — base classes provide boilerplate implementations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Plugin IDs must be globally unique — prefix with your module machine name: my_module_thing, not just thing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Put plugins in src/Plugin/TYPE/ exactly — annotation discovery is case-sensitive and namespace-based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Define a defaultConfiguration() method in BlockBase plugins to provide default values for per-instance configuration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Run drush cr after creating new plugin files — discovery is cached and new files won't be found until cache cleared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C87D2F"/>
                </a:solidFill>
              </a:rPr>
              <a:t>Testing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2A1E08"/>
                </a:solidFill>
              </a:rPr>
              <a:t>Plugins are plain PHP classes — unit test them directly with PHPUnit by instantiating with a mock container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Plugin Types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your own plugin manager, discovery, and derivatives — defining entirely new extensibility points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Plugin Types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When and Why to Create a Plugin Type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Create a custom plugin type when you want other modules (or your own) to provide swappable implementations.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601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USE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You're building a payment gateway module. Multiple payment providers (Stripe, PayPal, Square) each need to implement authorize(), capture(), refund(). A plugin type is perfect.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60120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WHAT YOU BUILD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1. An interface (PaymentGatewayInterface). 2. A base class (PaymentGatewayBase). 3. An annotation class (@PaymentGateway). 4. A plugin manager service.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20040" y="233172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The four files you need: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20040" y="2633472"/>
            <a:ext cx="85039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20040" y="2633472"/>
            <a:ext cx="64008" cy="54864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267004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src/Annotation/PaymentGateway.php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02920" y="29443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Annotation class — defines what metadata each plugin declares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20040" y="3255264"/>
            <a:ext cx="85039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20040" y="3255264"/>
            <a:ext cx="64008" cy="548640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02920" y="329184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src/PaymentGatewayInterface.php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02920" y="356616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Plugin interface — contract every implementation must fulfil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0040" y="3877056"/>
            <a:ext cx="85039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877056"/>
            <a:ext cx="64008" cy="548640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39136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src/PaymentGatewayBase.php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02920" y="4187952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Abstract base class — provides sensible defaults, shared helpers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20040" y="4498848"/>
            <a:ext cx="85039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20040" y="4498848"/>
            <a:ext cx="64008" cy="5486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02920" y="4535424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src/PaymentGatewayManager.php + services.yml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4809744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Plugin manager — handles discovery, instantiation, and caching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Plugin Types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Annotation Class &amp; Interface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Annotation class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85292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src/Annotation/PaymentGateway.php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Drupal\my_module\Annotation;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Drupal\Component\Annotation\Plugin;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Defines the PaymentGateway plugin annotation.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@Annotation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PaymentGateway extends Plugin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 Plugin ID. @var string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string $id;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 Human-readable label. @var \Drupal\Core\Annotation\Translation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$label;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 Whether the gateway supports refunds. @var bool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bool $supports_refunds = FALSE;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 Supported currency codes. @var string[]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array $supported_currencies = ['USD'];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C1A"/>
                </a:solidFill>
              </a:rPr>
              <a:t>Plugin Interface &amp; Base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85292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src/PaymentGatewayInterface.php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interface PaymentGatewayInterface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extends PluginInspectionInterface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authorize(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OrderInterface $order,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PaymentMethodInterface $method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PaymentResultInterface;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capture(string $transactionId): bool;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refund(string $transactionId,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int $amountCents): bool;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src/PaymentGatewayBase.php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abstract class PaymentGatewayBase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extends PluginBase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implements PaymentGatewayInterface,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ContainerFactoryPluginInterface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Shared helper methods for all gateways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logTransaction(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string $type, array $data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void { /* ... */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Subclasses MUST implement authorize(), capture()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but get refund() as a noop by default: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refund(string $id, int $amt): bool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FALSE; // Default: not supported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  <p:sp>
        <p:nvSpPr>
          <p:cNvPr id="14" name="Shape 12"/>
          <p:cNvSpPr/>
          <p:nvPr/>
        </p:nvSpPr>
        <p:spPr>
          <a:xfrm>
            <a:off x="320040" y="4069080"/>
            <a:ext cx="8503920" cy="658368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690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Extend PluginBase (provides getPluginId(), getPluginDefinition()) and implement your interface. The base class should provide sensible defaults so implementors only override what they need.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Plugin Types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Plugin Manager &amp; Registration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20040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src/PaymentGatewayManager.php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Drupal\Core\Cache\CacheBackendInterface;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Drupal\Core\Extension\ModuleHandlerInterface;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Drupal\Core\Plugin\DefaultPluginManager;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PaymentGatewayManager extends DefaultPluginManager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\Traversable $namespaces,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CacheBackendInterface $cache_backend,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ModuleHandlerInterface $module_handler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parent::__construct(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'Plugin/PaymentGateway',              // Subdirectory to scan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$namespaces,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$module_handler,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'Drupal\my_module\PaymentGatewayInterface', // Interface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'Drupal\my_module\Annotation\PaymentGateway' // Annotation class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Invoke hook_my_module_payment_gateway_info_alter()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$this-&gt;alterInfo('my_module_payment_gateway_info');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Cache definitions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$this-&gt;setCacheBackend($cache_backend, 'my_module_payment_gateway_plugins');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5532120" y="80467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7D2F"/>
                </a:solidFill>
              </a:rPr>
              <a:t>Register in services.yml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532120" y="1097280"/>
            <a:ext cx="3291840" cy="196596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669280" y="1188720"/>
            <a:ext cx="3017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my_module.services.yml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plugin.manager.payment_gateway: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Drupal\my_module\PaymentGatewayManager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parent: default_plugin_manager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Usage anywhere: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$manager = \Drupal::service(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'plugin.manager.payment_gateway'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$gateways = $manager-&gt;getDefinitions();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$stripe = $manager-&gt;createInstance(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'stripe', ['api_key' =&gt; $key]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532120" y="315468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7D2F"/>
                </a:solidFill>
              </a:rPr>
              <a:t>Another module provides a gateway: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32120" y="3429000"/>
            <a:ext cx="3291840" cy="14630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669280" y="352044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@PaymentGateway(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"stripe",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@Translation("Stripe"),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supports_refunds = TRUE,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supported_currencies = {"USD","EUR"}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StripeGateway extends PaymentGatewayBase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authorize(...) { ...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capture(...) { ...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refund(...) { ...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Plugin Types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Plugin Derivatives — Dynamic Plugins at Runtime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040"/>
                </a:solidFill>
              </a:rPr>
              <a:t>Derivatives generate multiple plugin instances from a single class — e.g., one block plugin per content type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65760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DERIVER CLASS 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src/Plugin/Derivative/NodeTypeBlockDeriver.php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Drupal\Component\Plugin\Derivative\DeriverBase;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NodeTypeBlockDeriver extends DeriverBase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EntityTypeManagerInterface $entityTypeManager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Called once on cache warm — returns all derivative definitions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getDerivativeDefinitions(array $base_plugin_definition):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$node_types = $this-&gt;entityTypeManager-&gt;getStorage('node_type')-&gt;loadMultiple();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foreach ($node_types as $id =&gt; $node_type)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$this-&gt;derivatives[$id] = $base_plugin_definition;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$this-&gt;derivatives[$id]['admin_label'] = $node_type-&gt;label() . ' Recent Nodes';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$this-&gt;derivatives[$id]['node_type'] = $id;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$this-&gt;derivatives;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PLUGIN (with deriver reference) 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@Block(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"my_module_recent_nodes",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admin_label = @Translation("Recent Nodes"),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deriver = "\Drupal\my_module\Plugin\Derivative\NodeTypeBlockDeriver"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RecentNodesBlock extends BlockBase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build():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Get which node type this instance is for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$nodeType = $this-&gt;getPluginDefinition()['node_type'];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Plugin ID is: my_module_recent_nodes:article, my_module_recent_nodes:page, etc.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$this-&gt;buildList($nodeType);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Result: One block option in the UI per content type — "Article Recent Nodes", "Page Recent Nodes"…</a:t>
            </a:r>
            <a:endParaRPr lang="en-US" sz="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Plugin Types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Summary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Use parent: default_plugin_manager in services.yml to inherit the factory arguments automatically — saves registering namespaces, cache, and module_handler manually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Call $this-&gt;alterInfo('hook_name') in the manager constructor to auto-create a hook that lets other modules alter your plugin definitions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Provide a base class — not just an interface. Implementors can override only what differs. The base class handles shared concerns like caching, logging, and config access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Use derivatives when you need to generate plugins from config entities or other database content — they refresh on cache clear so stay in sync with content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Plugin discovery is expensive — always call setCacheBackend() in the manager. Without caching, every request scans all module directories for plugin files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Annotation classes must extend Plugin (Doctrine) and be annotated with @Annotation themselves — this is a common source of discovery failures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Don't put business logic in getDerivativeDefinitions() that touches the database on every request — it's cached, but an uncached warm-up still runs it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Don't forget alterInfo() — without it, other modules can't participate in your plugin type, which breaks the open/closed principle that plugins exist to enable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System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Symfony EventDispatcher in Drupal — subscribing to kernel events and dispatching custom events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Events vs Hooks — The Key Difference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Both hooks and events let modules react to things that happen. Events are the modern OOP approach.</a:t>
            </a:r>
            <a:endParaRPr lang="en-US" sz="13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115568"/>
          <a:ext cx="8503920" cy="32918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Aspect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10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Hooks (Procedural)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4C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Events (OOP)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7D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Pattern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Function: my_module_hook_name()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Class implementing EventSubscriberInterface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Discovery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Module implements function (static)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Service tagged with event_subscriber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Priority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Module weight (global ordering)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Per-subscription priority integer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Data passing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Passed by reference via &amp;$variables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Event object (mutable, passed by object ref)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Stopping propagation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Not possible (all implementations run)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Possible: $event-&gt;stopPropagation()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Testability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Harder — global function calls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Easy — inject dispatcher, assert calls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Core usage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node_save, form_alter, theme, entity…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KernelEvents, entity events, routing…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Drupal 10+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Still supported, won't be removed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Preferred for new code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4526280"/>
            <a:ext cx="8503920" cy="297180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02920" y="4511717"/>
            <a:ext cx="822960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A1E08"/>
                </a:solidFill>
              </a:rPr>
              <a:t>Use hooks when altering existing module behavior (form_alter, entity_presave). Use events for your own module's extension points or when you need stopPropagation() or strong ordering.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Subscribing to Core Kernel Events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src/EventSubscriber/MyModuleSubscriber.php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Drupal\my_module\EventSubscriber;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Symfony\Component\EventDispatcher\EventSubscriberInterface;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Symfony\Component\HttpKernel\Event\RequestEvent;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Symfony\Component\HttpKernel\Event\ResponseEvent;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Symfony\Component\HttpKernel\KernelEvents;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Drupal\Core\Routing\RouteMatchInterface;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MyModuleSubscriber implements EventSubscriberInterface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RouteMatchInterface $routeMatch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LIST ALL SUBSCRIPTIONS 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getSubscribedEvents():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KernelEvents::REQUEST — runs on every request before routing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KernelEvents::REQUEST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['onRequest', 20],          // [method, priority]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KernelEvents::RESPONSE — runs after controller builds response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KernelEvents::RESPONSE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['addCustomHeader', 0],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Multiple listeners on same event (different priorities):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KernelEvents::REQUEST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['checkMaintenance', 100],  // Higher = runs first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['trackVisit', -10],        // Lower = runs last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onRequest(RequestEvent $event):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$request = $event-&gt;getRequest();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Redirect mobile users to mobile subdomain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($this-&gt;isMobile($request) &amp;&amp; !str_contains($request-&gt;getHost(), 'm.'))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$response = new RedirectResponse('https://m.' . $request-&gt;getHost() . $request-&gt;getRequestUri());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$event-&gt;setResponse($response);  // Short-circuits — controller doesn't run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addCustomHeader(ResponseEvent $event):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$event-&gt;getResponse()-&gt;headers-&gt;set('X-Powered-By', 'My Drupal App');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Registering Subscribers &amp; Common Kernel Events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Registering your subscriber as a service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150876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my_module.services.yml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my_module.subscriber: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Drupal\my_module\EventSubscriber\MyModuleSubscriber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arguments: ['@current_route_match']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# The tag is all that's needed — no event names here!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{ name: event_subscriber }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20040" y="2743200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Common KernelEvents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" y="3035808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" y="3035808"/>
            <a:ext cx="64008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07238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KernelEvents::REQUEST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02920" y="3346704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6040"/>
                </a:solidFill>
              </a:rPr>
              <a:t>Before routing — redirect, auth, locale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3383280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20040" y="3383280"/>
            <a:ext cx="64008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41985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KernelEvents::CONTROLLER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02920" y="3694176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6040"/>
                </a:solidFill>
              </a:rPr>
              <a:t>After routing, before controller runs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730752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3730752"/>
            <a:ext cx="64008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2920" y="37673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KernelEvents::RESPONSE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" y="40416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6040"/>
                </a:solidFill>
              </a:rPr>
              <a:t>After controller — modify response headers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20040" y="4078224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20040" y="4078224"/>
            <a:ext cx="64008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41148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KernelEvents::TERMINATE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02920" y="43891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6040"/>
                </a:solidFill>
              </a:rPr>
              <a:t>After response sent — async tasks, logging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" y="4425696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20040" y="4425696"/>
            <a:ext cx="64008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02920" y="446227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KernelEvents::EXCEPTION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502920" y="4736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6040"/>
                </a:solidFill>
              </a:rPr>
              <a:t>Uncaught exceptions — custom error pages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320040" y="4773168"/>
            <a:ext cx="85039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20040" y="4773168"/>
            <a:ext cx="64008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502920" y="480974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KernelEvents::FINISH_REQUEST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502920" y="5084064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A6040"/>
                </a:solidFill>
              </a:rPr>
              <a:t>Request stack is being popped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C1A"/>
                </a:solidFill>
              </a:rPr>
              <a:t>Common Drupal Events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4663440" y="1097280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4663440" y="1097280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828032" y="111556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RoutingEvents::ALTER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828032" y="1298448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Alter route collection after build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4663440" y="1545336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4663440" y="1545336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4828032" y="1563624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EntityHookEvents::ENTITY_*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828032" y="1746504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Entity insert/update/delete events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4663440" y="1993392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663440" y="1993392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28032" y="201168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ConfigEvents::SAVE / DELETE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4828032" y="2194560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Config save and delete lifecycle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4663440" y="2441448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4663440" y="2441448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4828032" y="245973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MigrateEvents::PRE_IMPORT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828032" y="2642616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Before a migration runs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4663440" y="2889504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4663440" y="2889504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4828032" y="290779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ThemeNegotiationAlter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4828032" y="3090672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Change which theme is used</a:t>
            </a: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4663440" y="3337560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663440" y="3337560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28032" y="335584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CronEvents::RUN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4828032" y="3538728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Runs during cron</a:t>
            </a:r>
            <a:endParaRPr lang="en-US" sz="950" dirty="0"/>
          </a:p>
        </p:txBody>
      </p:sp>
      <p:sp>
        <p:nvSpPr>
          <p:cNvPr id="61" name="Shape 59"/>
          <p:cNvSpPr/>
          <p:nvPr/>
        </p:nvSpPr>
        <p:spPr>
          <a:xfrm>
            <a:off x="4663440" y="3785616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4663440" y="3785616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4828032" y="3803904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SectionStorageEvents::*</a:t>
            </a:r>
            <a:endParaRPr lang="en-US" sz="900" dirty="0"/>
          </a:p>
        </p:txBody>
      </p:sp>
      <p:sp>
        <p:nvSpPr>
          <p:cNvPr id="64" name="Text 62"/>
          <p:cNvSpPr/>
          <p:nvPr/>
        </p:nvSpPr>
        <p:spPr>
          <a:xfrm>
            <a:off x="4828032" y="3986784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Layout Builder section changes</a:t>
            </a:r>
            <a:endParaRPr lang="en-US" sz="950" dirty="0"/>
          </a:p>
        </p:txBody>
      </p:sp>
      <p:sp>
        <p:nvSpPr>
          <p:cNvPr id="65" name="Shape 63"/>
          <p:cNvSpPr/>
          <p:nvPr/>
        </p:nvSpPr>
        <p:spPr>
          <a:xfrm>
            <a:off x="4663440" y="4233672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4663440" y="4233672"/>
            <a:ext cx="64008" cy="384048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4828032" y="425196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UserLoginEvent</a:t>
            </a:r>
            <a:endParaRPr lang="en-US" sz="900" dirty="0"/>
          </a:p>
        </p:txBody>
      </p:sp>
      <p:sp>
        <p:nvSpPr>
          <p:cNvPr id="68" name="Text 66"/>
          <p:cNvSpPr/>
          <p:nvPr/>
        </p:nvSpPr>
        <p:spPr>
          <a:xfrm>
            <a:off x="4828032" y="4434840"/>
            <a:ext cx="3886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A6040"/>
                </a:solidFill>
              </a:rPr>
              <a:t>Fired when user logs in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Dispatching Custom Events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1. DEFINE THE EVENT CLASS 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src/Event/OrderPlacedEvent.php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Drupal\my_module\Event;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Drupal\Component\EventDispatcher\Event;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OrderPlacedEvent extends Event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Give it a const name (used in getSubscribedEvents)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const EVENT_NAME = 'my_module.order_placed';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readonly OrderInterface $order,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string $status = 'pending'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getOrder(): OrderInterface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$this-&gt;order;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Allow subscribers to modify state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setStatus(string $status):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$this-&gt;status = $status;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getStatus(): string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$this-&gt;status;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2. DISPATCH THE EVENT 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your service/controller — inject the event dispatcher: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Symfony\Contracts\EventDispatcher\EventDispatcherInterface;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OrderService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EventDispatcherInterface $eventDispatcher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placeOrder(OrderInterface $order):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$this-&gt;saveOrder($order);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$event = new OrderPlacedEvent($order);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$this-&gt;eventDispatcher-&gt;dispatch($event, OrderPlacedEvent::EVENT_NAME);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Subscribers may have modified the event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($event-&gt;getStatus() === 'fraud_hold')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$this-&gt;flagOrder($order);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3. SUBSCRIBE ─────────────────────────────────────────────────────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static function getSubscribedEvents(): array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[OrderPlacedEvent::EVENT_NAME =&gt; 'onOrderPlaced'];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onOrderPlaced(OrderPlacedEvent $event):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$this-&gt;sendConfirmationEmail($event-&gt;getOrder());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$event-&gt;stopPropagation(); // Stop other subscribers from running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 System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Procedural hooks — the original Drupal extensibility mechanism still central to altering existing behaviour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What Are Hooks?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Hooks are function naming conventions. Drupal invokes them to allow any module to participate in a process.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43000"/>
            <a:ext cx="8503920" cy="347472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143000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Naming convention: MODULE_hookname() or MODULE_ENTITYTYPE_hookname()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572768"/>
            <a:ext cx="8503920" cy="713232"/>
          </a:xfrm>
          <a:prstGeom prst="rect">
            <a:avLst/>
          </a:prstGeom>
          <a:solidFill>
            <a:srgbClr val="FFFFFF"/>
          </a:solidFill>
          <a:ln w="254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20040" y="1572768"/>
            <a:ext cx="1645920" cy="713232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1480" y="1572768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Info Hooks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103120" y="162763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hook_theme(), hook_menu_links_discovered_alter()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103120" y="192024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Return arrays defining items (themes, routes, menus). Called once and cached.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377440"/>
            <a:ext cx="8503920" cy="713232"/>
          </a:xfrm>
          <a:prstGeom prst="rect">
            <a:avLst/>
          </a:prstGeom>
          <a:solidFill>
            <a:srgbClr val="FFFFFF"/>
          </a:solidFill>
          <a:ln w="25400">
            <a:solidFill>
              <a:srgbClr val="6B4C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20040" y="2377440"/>
            <a:ext cx="1645920" cy="713232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2377440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Alter Hooks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432304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hook_form_alter(), hook_entity_presave()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103120" y="2724912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Receive data by reference and modify it. Called on every relevant operation.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20040" y="3182112"/>
            <a:ext cx="8503920" cy="713232"/>
          </a:xfrm>
          <a:prstGeom prst="rect">
            <a:avLst/>
          </a:prstGeom>
          <a:solidFill>
            <a:srgbClr val="FFFFFF"/>
          </a:solidFill>
          <a:ln w="25400">
            <a:solidFill>
              <a:srgbClr val="8B691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3182112"/>
            <a:ext cx="1645920" cy="713232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3182112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Implementation Hooks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103120" y="3236976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hook_cron(), hook_node_view()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103120" y="3529584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Perform an action at a specific point. Return nothing (or return data appended to results).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0040" y="3986784"/>
            <a:ext cx="8503920" cy="713232"/>
          </a:xfrm>
          <a:prstGeom prst="rect">
            <a:avLst/>
          </a:prstGeom>
          <a:solidFill>
            <a:srgbClr val="FFFFFF"/>
          </a:solidFill>
          <a:ln w="25400">
            <a:solidFill>
              <a:srgbClr val="2A9D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986784"/>
            <a:ext cx="1645920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11480" y="3986784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Entity CRUD Hooks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4041648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C110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hook_entity_insert(), hook_node_update()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103120" y="4334256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040"/>
                </a:solidFill>
              </a:rPr>
              <a:t>React to entity lifecycle events. Drupal fires these around insert/update/delete/view.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Essential Hooks Every Module Developer Uses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HOOK_HELP() ────────────────────────────────────────────────────────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my_module_help(string $route_name, RouteMatchInterface $route_match): ?string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($route_name === 'help.page.my_module')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'&lt;h2&gt;' . t('My Module') . '&lt;/h2&gt;&lt;p&gt;' . t('This module does X.') . '&lt;/p&gt;';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NULL;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HOOK_CRON() — scheduled tasks 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my_module_cron():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$last_run = \Drupal::state()-&gt;get('my_module.last_cron', 0);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(REQUEST_TIME - $last_run &gt; 3600) {          // Run at most hourly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_my_module_do_cleanup();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\Drupal::state()-&gt;set('my_module.last_cron', REQUEST_TIME);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HOOK_ENTITY_PRESAVE() — react to any entity saving 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my_module_entity_presave(EntityInterface $entity):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($entity instanceof NodeInterface &amp;&amp; $entity-&gt;bundle() === 'product')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Auto-populate a field before save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($entity-&gt;get('field_sku')-&gt;isEmpty())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$entity-&gt;set('field_sku', 'SKU-' . strtoupper(uniqid()));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HOOK_FORM_ALTER() — most powerful UI hook 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my_module_form_alter(array &amp;$form, FormStateInterface $form_state, string $form_id):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($form_id === 'node_product_edit_form')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a custom field to an existing form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$form['custom_preview']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=&gt; 'button',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'#value'  =&gt; t('Preview on website'),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'#weight' =&gt; 100,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Or restrict access to a field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$form['field_cost_price']['#access'] = \Drupal::currentUser()-&gt;hasPermission('view cost prices');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HOOK_FORM_FORMID_ALTER() — target one specific form 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my_module_form_node_product_edit_form_alter(array &amp;$form, FormStateInterface $form_state):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Same as above but ONLY runs for this one form ID — more performant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Entity CRUD Hooks &amp; Node/User Hooks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Entity lifecycle hooks (generic)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Called for ALL entity types: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my_module_entity_presave(EntityInterface $e)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my_module_entity_insert(EntityInterface $e)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my_module_entity_update(EntityInterface $e)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my_module_entity_delete(EntityInterface $e)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my_module_entity_view(array &amp;$build,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EntityInterface $entity, EntityDisplayInterface $display,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string $view_mode)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my_module_entity_view_alter(array &amp;$build,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EntityInterface $entity, EntityDisplayInterface $display) { 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ENTITY-SPECIFIC variants (more performant):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my_module_node_presave(NodeInterface $node)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my_module_node_insert(NodeInterface $node)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my_module_node_update(NodeInterface $node)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my_module_node_delete(NodeInterface $node)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my_module_node_view(array &amp;$build, NodeInterface $node,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EntityDisplayInterface $display, string $mode)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my_module_user_login(UserInterface $account) {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my_module_user_logout(AccountInterface $account) { }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C1A"/>
                </a:solidFill>
              </a:rPr>
              <a:t>Module weight &amp; hook ordering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Module weight controls hook execution order.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Lower weight = runs first. Default: 0.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Set in my_module.info.yml or programmatically: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my_module.info.yml: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weight: 10   (runs after weight 0 modules)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Programmatically: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module_set_weight('my_module', 10);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Useful when: your hook_form_alter must run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AFTER another module's alter so you can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override its changes.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hook_module_implements_alter() 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Move your implementation to run first or last: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my_module_module_implements_alter(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&amp;$implementations,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string $hook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($hook === 'form_alter')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Move my_module to the END of the list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$group = $implementations['my_module'];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unset($implementations['my_module']);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$implementations['my_module'] = $group;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20040" y="4315968"/>
            <a:ext cx="8503920" cy="388620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315968"/>
            <a:ext cx="82296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1E08"/>
                </a:solidFill>
              </a:rPr>
              <a:t>hook_module_implements_alter() is the escape hatch when module weight isn't granular enough. Use it sparingly — it's fragile if multiple modules try to be 'last'.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Invoking Hooks &amp; Defining Your Own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INVOKING A HOOK (from inside your module) 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\Drupal::moduleHandler() wraps all hook invocation methods: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$moduleHandler = \Drupal::moduleHandler();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invoke() — call all implementations, discard return values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$moduleHandler-&gt;invoke('my_module', 'cron');   // Calls my_module_cron()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$moduleHandler-&gt;invokeAll('cron');             // Calls ALL modules' cron hooks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invokeAll returns a merged array of all return values: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$results = $moduleHandler-&gt;invokeAll('my_module_data_sources');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merged: ['source1' =&gt; [...], 'source2' =&gt; [...], ...]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ALTER HOOK PATTERN 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standard way to fire an alter hook: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_my_module_get_data():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 = ['key' =&gt; 'value'];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Fire hook_my_module_data_alter(&amp;$data)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All modules implementing my_module_data_alter() can modify $data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\Drupal::moduleHandler()-&gt;alter('my_module_data', $data);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or: alter('my_module_data', $data, $extra_context)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$data;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DEFINING YOUR OWN HOOK (documentation convention) 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Create my_module.api.php (NOT loaded at runtime — docs only!)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@file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Hooks provided by My Module.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Respond to data being gathered.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@param array &amp;$data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The data array. Modify by reference.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Implements hook_my_module_data_alter().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hook_my_module_data_alter(array &amp;$data):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$data['extra_key'] = 'extra_value';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Hooks vs Events Decision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Document your own hooks in MODULE.api.php — this file is never loaded at runtime but IDEs and developers find it via grep/docblock conventions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Use hook_FORMID_alter() instead of hook_form_alter() when targeting a specific form — it only runs for that form ID and is significantly more performant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Fire alter hooks when you expose data that other modules should be able to modify: \Drupal::moduleHandler()-&gt;alter('my_hook', $data) — it's Drupal's open/closed principle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Use module weight or hook_module_implements_alter() when you need to run before or after another module's hook implementation explicitly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Don't use hook_entity_presave() for transformations that should be config — use field defaults, computed fields, or event subscribers that are more testable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Hooks fire synchronously and block the request. Avoid slow database queries or external HTTP calls inside hooks — offload to Queue API if needed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Never modify entities inside hook_entity_view() — this is for render array manipulation only. Modifying entity data in a view hook causes unexpected side effects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Don't use hook_init() or hook_boot() (removed in D8+). Use event subscribers on KernelEvents::REQUEST instead — they're testable and dependency-injected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FormBase, FormStateInterface, #type elements, conditional states — building powerful forms in Drupal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Drupal's Form System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Drupal's Form API (FAPI) builds, validates, and processes forms as structured PHP arrays — with CSRF protection, Ajax, and multi-step support built in.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82296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FORM ARRAY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Forms are render arrays with #type: form elements. Each field is a nested array with #type, #title, #required, #default_value, etc.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822960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FORM STATE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FormStateInterface tracks submitted values, errors, storage (multi-step), rebuild flag, and form ID. Passed by reference to all methods.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2176271"/>
            <a:ext cx="4160520" cy="882397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76272"/>
            <a:ext cx="64008" cy="822960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FORM LIFECYCLE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buildForm() → validation → submitForm() → redirect. Form API adds CSRF token, manages HTTP POST, handles validation errors, and re-renders on error.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663440" y="2176271"/>
            <a:ext cx="4160520" cy="882397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76272"/>
            <a:ext cx="64008" cy="82296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BASE CLASSES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FormBase (basic), ConfigFormBase (config-backed), ConfirmFormBase (confirm dialog), EntityForm (entity editing). All extend FormInterface.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0040" y="310896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The Form Lifecycle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10712"/>
            <a:ext cx="1627632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20040" y="341071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getFormId()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1947672" y="367588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2020824" y="3410712"/>
            <a:ext cx="1627632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020824" y="341071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buildForm()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3648456" y="367588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721608" y="3410712"/>
            <a:ext cx="1627632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721608" y="341071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validateForm()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349240" y="367588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5422392" y="3410712"/>
            <a:ext cx="1627632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5422392" y="341071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submitForm()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7050024" y="367588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7123176" y="3410712"/>
            <a:ext cx="1627632" cy="566928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123176" y="341071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Redirect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320040" y="4096512"/>
            <a:ext cx="8503920" cy="658368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502920" y="409651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If validateForm() sets any errors via $form_state-&gt;setError(), the form rebuilds and re-renders with error messages — submitForm() is NOT called. The cycle loops until validation passes.</a:t>
            </a:r>
            <a:endParaRPr lang="en-US" sz="11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Building a Form with FormBase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33629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src/Form/ProductForm.php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Drupal\my_module\Form;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Drupal\Core\Form\FormBase;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Drupal\Core\Form\FormStateInterface;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Symfony\Component\DependencyInjection\ContainerInterface;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ProductForm extends FormBase {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Required: unique machine name for this form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getFormId(): string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'my_module_product_form';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Build the form render array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buildForm(array $form, FormStateInterface $form_state): array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$product = $form_state-&gt;get('product');  // Multi-step data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$form['name']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      =&gt; 'textfield',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      =&gt; $this-&gt;t('Product Name'),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'#required'      =&gt; TRUE,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'#default_value' =&gt; $product?-&gt;label() ?? '',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'#maxlength'     =&gt; 128,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'#description'   =&gt; $this-&gt;t('The display name for this product.'),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$form['price']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    =&gt; 'number',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    =&gt; $this-&gt;t('Price (USD)'),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'#required'    =&gt; TRUE,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'#min'         =&gt; 0,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'#step'        =&gt; '0.01',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'#field_prefix'=&gt; '$',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$form['category']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=&gt; 'select',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=&gt; $this-&gt;t('Category'),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'#options' =&gt; $this-&gt;getCategoryOptions(),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'#empty_option' =&gt; $this-&gt;t('— Select —'),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$form['active']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      =&gt; 'checkbox',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      =&gt; $this-&gt;t('Active (publicly visible)'),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'#default_value' =&gt; TRUE,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$form['actions'] = ['#type' =&gt; 'actions'];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$form['actions']['submit'] = ['#type' =&gt; 'submit', '#value' =&gt; $this-&gt;t('Save Product')];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$form;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5F9BBF8-21CA-A00B-FB7D-7D7FE665F8CF}"/>
              </a:ext>
            </a:extLst>
          </p:cNvPr>
          <p:cNvSpPr/>
          <p:nvPr/>
        </p:nvSpPr>
        <p:spPr>
          <a:xfrm>
            <a:off x="4768427" y="901531"/>
            <a:ext cx="33629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validateForm(array &amp;$form, FormStateInterface $form_state):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(strlen($form_state-&gt;getValue('name')) &lt; 3)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$form_state-&gt;setErrorByName('name', $this-&gt;t('Name must be at least 3 characters.'));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submitForm(array &amp;$form, FormStateInterface $form_state):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Process the form data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$this-&gt;messenger()-&gt;addStatus($this-&gt;t('Product saved!'));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$form_state-&gt;setRedirectUrl(Url::fromRoute('my_module.product_list'));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Essential Form Element Types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7D2F"/>
                </a:solidFill>
              </a:rPr>
              <a:t>Left column — input elements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45643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TEXT INPUTS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'textfield']       // Single line text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'textarea']        // Multi-line text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'password']        // Hidden text input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'email']           // Email with validation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'url']             // URL with validation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'number']          // Numeric with min/max/step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'tel']             // Phone number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SELECTION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'select']          // &lt;select&gt; dropdown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'radios']          // Radio button group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'checkboxes']      // Checkbox group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'checkbox']        // Single checkbox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DATE/TIME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'date']            // HTML date picker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'datetime']        // Date + time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'datelist']        // Granular dropdowns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FILE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'file']            // File input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'managed_file']    // Drupal file upload with preview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RICH TEXT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'text_format']     // Textarea + format selector (CKEditor)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HIDDEN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'hidden']          // Hidden form field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'value']           // Value not rendered at all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4C1A"/>
                </a:solidFill>
              </a:rPr>
              <a:t>Right column — structural elements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45643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STRUCTURE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'container']       // Generic &lt;div&gt; wrapper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'fieldset']        // &lt;fieldset&gt; group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'details']         // Collapsible &lt;details&gt;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'item']            // Non-interactive display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TABLES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'table']           // Rendered &lt;table&gt;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'tableselect']     // Table with checkboxes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ACTIONS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'actions']         // Button wrapper div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'submit']          // Submit button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'button']          // Non-submit button (AJAX)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'link']            // Link (not a button)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'image_button']    // Image-based submit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ENTITY REFERENCE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'entity_autocomplete',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'#target_type' =&gt; 'node',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'#selection_handler' =&gt; 'default',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'#selection_settings' =&gt; ['target_bundles' =&gt; ['article']]]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COMMON PROPERTIES ON ALL ELEMENTS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#required, #disabled, #access, #weight,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#default_value, #description, #attributes,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#prefix, #suffix, #title_display</a:t>
            </a:r>
            <a:endParaRPr lang="en-US" sz="7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#states — Conditional Visibility &amp; #ajax on Form Elements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#states — conditional show/hide/require based on other field values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8503920" cy="166420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822960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$form['has_discount']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=&gt; 'checkbox',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=&gt; $this-&gt;t('This product has a discount'),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Show discount_amount ONLY when has_discount is checked: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$form['discount_amount']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=&gt; 'number',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=&gt; $this-&gt;t('Discount Amount (%)'),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'#states'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'visible'  =&gt; [':input[name="has_discount"]' =&gt; ['checked' =&gt; TRUE]],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'required' =&gt; [':input[name="has_discount"]' =&gt; ['checked' =&gt; TRUE]],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Other state operators: invisible, enabled, disabled, optional, filled, empty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Conditions: checked, unchecked, value, !value, pattern, expanded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320040" y="288036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#ajax — update parts of the form without page reload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" y="3154680"/>
            <a:ext cx="8503920" cy="157276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3246120"/>
            <a:ext cx="822960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$form['country']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=&gt; 'select',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 =&gt; $this-&gt;t('Country'),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'#options' =&gt; $this-&gt;getCountries(),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'#ajax'    =&gt;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'callback' =&gt; '::updateRegions',  // Method on this form class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'wrapper'  =&gt; 'region-wrapper',   // ID to replace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'event'    =&gt; 'change',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$form['region']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   =&gt; 'select',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    =&gt; $this-&gt;t('Region'),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'#options'    =&gt; $this-&gt;getRegions($form_state-&gt;getValue('country', 'US')),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'#prefix'     =&gt; '&lt;div id="region-wrapper"&gt;',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'#suffix'     =&gt; '&lt;/div&gt;',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updateRegions(array &amp;$form, FormStateInterface $form_state): array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$form['region'];  // Return the element to replace the wrapper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Form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ConfigFormBase for settings forms — wiring forms to the Config API with schema validation and export support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ConfigFormBase — Forms Backed by Configuration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src/Form/SettingsForm.php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Drupal\my_module\Form;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Drupal\Core\Form\ConfigFormBase;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Drupal\Core\Form\FormStateInterface;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SettingsForm extends ConfigFormBase {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Required: which config objects does this form edit? 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getEditableConfigNames(): array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['my_module.settings'];  // Must match config/install YAML name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getFormId(): string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'my_module_settings_form';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buildForm(array $form, FormStateInterface $form_state): array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Load config — returns ImmutableConfig (read-only proxy)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$config = $this-&gt;config('my_module.settings');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$form['max_items']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      =&gt; 'number',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      =&gt; $this-&gt;t('Maximum items to display'),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'#default_value' =&gt; $config-&gt;get('max_items'),  // Read from config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'#min'           =&gt; 1,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'#max'           =&gt; 100,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'#required'      =&gt; TRUE,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$form['api_endpoint']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      =&gt; 'url',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      =&gt; $this-&gt;t('API Endpoint URL'),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'#default_value' =&gt; $config-&gt;get('api_endpoint'),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$form['notification_email']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       =&gt; 'email',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       =&gt; $this-&gt;t('Notification email'),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'#default_value' =&gt; $config-&gt;get('notification_email'),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ConfigFormBase adds parent::buildForm() which adds the save button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parent::buildForm($form, $form_state);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submitForm(array &amp;$form, FormStateInterface $form_state):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$this-&gt;config('my_module.settings')  // Gets an editable config object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-&gt;set('max_items',          $form_state-&gt;getValue('max_items'))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-&gt;set('api_endpoint',       $form_state-&gt;getValue('api_endpoint'))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-&gt;set('notification_email', $form_state-&gt;getValue('notification_email'))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-&gt;save();  // Writes to config storage, fires ConfigEvents::SAVE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parent::submitForm($form, $form_state);  // Adds "Settings saved." message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Config Schema — The Contract for Config Values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040"/>
                </a:solidFill>
              </a:rPr>
              <a:t>Schema defines the structure and types of your configuration — required for config export and translation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135331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38862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config/install/my_module.settings.yml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DEFAULT VALUES (installed when module is enabled) 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max_items: 10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api_endpoint: 'https://api.example.com/v1'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notification_email: ''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email_alerts: true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sms_alerts: false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15568"/>
            <a:ext cx="4160520" cy="336499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00600" y="1207008"/>
            <a:ext cx="3886200" cy="3182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config/schema/my_module.schema.yml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TYPE DEFINITIONS (validates the above YAML) 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my_module.settings: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type: config_object        # Top-level config object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label: 'My Module Settings'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mapping: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max_items: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integer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'Maximum items'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api_endpoint: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uri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'API Endpoint URL'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notification_email: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email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'Notification email'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features: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mapping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'Features'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mapping: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email_alerts: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type: boolean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label: 'Email alerts'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sms_alerts: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type: boolean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label: 'SMS alerts'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320040" y="2542032"/>
            <a:ext cx="4160520" cy="109728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263347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READING NESTED CONFIG 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 = \Drupal::config('my_module.settings');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$max     = $config-&gt;get('max_items');           // 10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$enabled = $config-&gt;get('features.email_alerts'); // TRUE (dot notation)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OVERRIDE IN settings.php 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$config['my_module.settings']['max_items'] = 50;</a:t>
            </a:r>
            <a:endParaRPr lang="en-US" sz="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Config Factories &amp; Programmatic Config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VIA STATIC CALL 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Read-only: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= \Drupal::config('my_module.settings');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Editable (use in services/controllers — inject ConfigFactoryInterface):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= \Drupal::configFactory()-&gt;getEditable('my_module.settings');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VIA DEPENDENCY INJECTION (preferred in services) 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Drupal\Core\Config\ConfigFactoryInterface;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ConfigFactoryInterface $configFactory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getMaxItems(): int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(int) $this-&gt;configFactory-&gt;get('my_module.settings')-&gt;get('max_items');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updateMaxItems(int $count):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$this-&gt;configFactory-&gt;getEditable('my_module.settings')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-&gt;set('max_items', $count)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CONFIG API OPERATIONS 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= \Drupal::configFactory()-&gt;getEditable('my_module.settings');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$config-&gt;set('max_items', 25);                     // Set one key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$config-&gt;setData(['max_items' =&gt; 25, ...]);        // Replace all data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$config-&gt;merge(['features' =&gt; ['sms' =&gt; TRUE]]);   // Deep merge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$config-&gt;clear('notification_email');              // Remove a key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$config-&gt;delete();                                 // Delete entire config object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$config-&gt;save();                                   // Persist to storage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CONFIG OVERRIDE (site-specific, not exported) 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settings.php: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$config['my_module.settings']['api_endpoint'] = 'https://staging.example.com/v1';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Takes precedence over database config — never exported via drush cex</a:t>
            </a:r>
            <a:endParaRPr lang="en-US" sz="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Form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Config Entity vs Simple Config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Simple config vs config entities</a:t>
            </a:r>
            <a:endParaRPr lang="en-US" sz="13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115568"/>
          <a:ext cx="4160520" cy="26918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10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Simple Config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7D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Config Entity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4C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Storage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Single YAML file per object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Multiple YAML, one per entity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Examples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system.site, my_module.settings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user.role.editor, node.type.article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API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ConfigFactory::get()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EntityTypeManager::getStorage()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Multiple instances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No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Yes — unlimited instances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UI listing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Single form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Entity list builder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3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Use when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Module settings, global config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</a:rPr>
                        <a:t>Reusable, user-created config items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E0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4663440" y="804672"/>
            <a:ext cx="416052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941832"/>
            <a:ext cx="37947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C87D2F"/>
                </a:solidFill>
              </a:rPr>
              <a:t>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2A1E08"/>
                </a:solidFill>
              </a:rPr>
              <a:t>Always provide config/install/MODULE.settings.yml with sensible defaults — without it, config-&gt;get() returns NULL on fresh install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2A1E08"/>
                </a:solidFill>
              </a:rPr>
              <a:t>Always write config/schema/MODULE.schema.yml — without schema, config can't be translated and drush cex may produce warnings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2A1E08"/>
                </a:solidFill>
              </a:rPr>
              <a:t>Use $config-&gt;get('nested.key') dot notation — no need to array_key_exists() or nested get() calls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2A1E08"/>
                </a:solidFill>
              </a:rPr>
              <a:t>Use settings.php overrides for environment-specific values (API keys, staging endpoints) — these are never exported to config sync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2A1E08"/>
                </a:solidFill>
              </a:rPr>
              <a:t>Never store sensitive data (passwords, API secrets) in config — it gets exported to code. Use State API or environment variables instead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2A1E08"/>
                </a:solidFill>
              </a:rPr>
              <a:t>Call parent::buildForm() and parent::submitForm() in ConfigFormBase — parent adds the Save button and success message automatically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Validation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validators, #element_validate, Constraint plugins, and input filtering — keeping forms secure and correct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Validation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validateForm(), setError(), and Error Display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FORM-LEVEL VALIDATION 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validateForm(array &amp;$form, FormStateInterface $form_state):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$price = $form_state-&gt;getValue('price');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$name  = trim($form_state-&gt;getValue('name'));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setErrorByName: targets a specific form element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(empty($name))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$form_state-&gt;setErrorByName('name', $this-&gt;t('Name is required.'));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($price &lt;= 0)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$form_state-&gt;setErrorByName('price', $this-&gt;t('Price must be positive.'));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Cross-field validation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$sale_price = $form_state-&gt;getValue('sale_price');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($sale_price &amp;&amp; $sale_price &gt;= $price)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setError() targets the exact element object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$form_state-&gt;setError($form['sale_price'],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$this-&gt;t('Sale price must be less than regular price.')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Check uniqueness against the database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$existing = $this-&gt;storage-&gt;loadByProperties(['name' =&gt; $name]);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$editing_id = $form_state-&gt;get('product_id');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($existing &amp;&amp; (!$editing_id || key($existing) !== $editing_id))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$form_state-&gt;setErrorByName('name',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$this-&gt;t('A product named "@name" already exists.', ['@name' =&gt; $name])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Call parent to run any #element_validate handlers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parent::validateForm($form, $form_state);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RETRIEVE VALUES (clean, processed) 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$form_state-&gt;getValue('field_name');        // Single value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$form_state-&gt;getValue(['field', 'sub']);    // Nested value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$form_state-&gt;getValues();                   // All values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MODIFY VALUES DURING VALIDATION 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$form_state-&gt;setValue('name', ucwords($name));  // Normalize before save</a:t>
            </a:r>
            <a:endParaRPr lang="en-US" sz="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Validation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#element_validate — Per-Element Callbacks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#element_validate — Attach validators to individual form elements 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Can be a static method, a service callback, or a function.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Runs BEFORE validateForm() — element is validated as part of form build.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$form['sku']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         =&gt; 'textfield',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          =&gt; $this-&gt;t('SKU'),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'#required'         =&gt; TRUE,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'#element_validate'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Each item: [callable] or [$object_or_class, 'method']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'::validateSkuFormat',          // Static method on THIS form class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[ProductValidator::class, 'validateSkuUnique'],  // Static on other class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STATIC VALIDATOR METHOD 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static function validateSkuFormat(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&amp;$element,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FormStateInterface $form_state,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&amp;$complete_form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$value = $element['#value'];  // Raw typed value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(!preg_match('/^[A-Z0-9-]{3,20}$/', $value))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$form_state-&gt;setError($element,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t('SKU must be 3–20 uppercase letters, digits, or hyphens.')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INPUT FILTER (#value_callback) 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Transform/sanitize the raw input before validation: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$form['tags']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       =&gt; 'textfield',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        =&gt; $this-&gt;t('Tags (comma-separated)'),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'#value_callback' =&gt; [static::class, 'normalizeTags'],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static function normalizeTags(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$element, mixed $input, FormStateInterface $form_state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($input === FALSE) return $element['#default_value'] ?? [];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array_filter(array_map('trim', explode(',', $input)));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Validation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Symfony Constraints — Reusable Validation Rules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USING BUILT-IN SYMFONY CONSTRAINTS 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Constraints work on the Typed Data / Entity field layer,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separate from the Form API layer — but they're reusable.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Symfony\Component\Validator\Constraints\Length;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Symfony\Component\Validator\Constraints\Regex;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Symfony\Component\Validator\Constraints\Url;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Validate a value directly with the validator service: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$violations = \Drupal::service('typed_data_manager')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-&gt;getValidator()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-&gt;validate('https://not-a-url', new Url());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(count($violations) &gt; 0)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$form_state-&gt;setErrorByName('website', $violations[0]-&gt;getMessage());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CONSTRAINT PLUGIN 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src/Plugin/Validation/Constraint/SkuUniqueConstraint.php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Drupal\my_module\Plugin\Validation\Constraint;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Symfony\Component\Validator\Constraint;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@Constraint(id="SkuUnique", label=@Translation("SKU must be unique"))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SkuUniqueConstraint extends Constraint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string $message = 'SKU "@sku" is already in use.';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src/Plugin/Validation/Constraint/SkuUniqueConstraintValidator.php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SkuUniqueConstraintValidator extends ConstraintValidator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validate(mixed $value, Constraint $constraint):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(!$this-&gt;entityStorage-&gt;loadByProperties(['field_sku' =&gt; $value]))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return;  // Valid — unique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$this-&gt;context-&gt;addViolation(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$constraint-&gt;message, ['@sku' =&gt; $value]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Attach to an entity field in the base field definition: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BaseFieldDefinition::create('string')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-&gt;addConstraint('SkuUnique')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-&gt;setName('SKU');</a:t>
            </a:r>
            <a:endParaRPr lang="en-US" sz="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Validation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Multi-Step Forms &amp; Input Filtering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Multi-step forms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buildForm(array $form, FormStateInterface $form_state):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$step = $form_state-&gt;get('step') ?? 1;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($step === 1)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$form['name'] = ['#type' =&gt; 'textfield', '#title' =&gt; $this-&gt;t('Name')];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$form['next']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'#type'   =&gt; 'submit',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'#value'  =&gt; $this-&gt;t('Next'),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'#submit' =&gt; ['::nextStep'],  // Custom submit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Skip main validation on step 1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'#limit_validation_errors' =&gt; [['name']],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 elseif ($step === 2)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$name = $form_state-&gt;get('values_step1')['name'];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$form['intro'] = ['#markup' =&gt; $this-&gt;t('Hello, @name', ['@name' =&gt; $name])];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$form['email'] = ['#type' =&gt; 'email', '#title' =&gt; $this-&gt;t('Email')];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$form['submit']= ['#type' =&gt; 'submit', '#value' =&gt; $this-&gt;t('Finish')];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$form;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nextStep(array &amp;$form, FormStateInterface $form_state):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Stash step values and rebuild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$form_state-&gt;set('values_step1', $form_state-&gt;getValues());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$form_state-&gt;set('step', 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$form_state-&gt;setRebuild(TRUE);   // Re-render form without redirect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C1A"/>
                </a:solidFill>
              </a:rPr>
              <a:t>Input filtering &amp; sanitization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sanitizes form input automatically for the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built-in element types. Always use the proper type.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NEVER use raw $_POST — always FormStateInterface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$raw = $_POST['name'];              // ❌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$safe = $form_state-&gt;getValue('name');  // ✅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STRING SANITIZATION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Drupal\Component\Utility\Html;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Drupal\Component\Utility\Xss;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Escape for HTML output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$safe = Html::escape($userInput);   // &amp; &lt; &gt; "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Strip dangerous tags (XSS filter)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$filtered = Xss::filter($html);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Allow only admin-safe tags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$adminHtml = Xss::filterAdmin($html);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NUMBERS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$int   = (int)   $form_state-&gt;getValue('count');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$float = (float) $form_state-&gt;getValue('price');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RENDER ARRAY ESCAPING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Always use #plain_text for user content: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['#plain_text' =&gt; $userInput]   // ✅ auto-escaped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['#markup'     =&gt; $userInput]   // ❌ XSS risk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20040" y="4315968"/>
            <a:ext cx="8503920" cy="438912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315968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1E08"/>
                </a:solidFill>
              </a:rPr>
              <a:t>Use #limit_validation_errors to allow partial form submission in multi-step forms. Provide an array of field parents to validate; everything else is skipped in that step.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Container &amp; DI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Symfony's dependency injection container in Drupal — services.yml, injection, tagged services, and service overrides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Container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What Is Dependency Injection?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DI means services receive their dependencies rather than creating them. The container manages creation and wiring.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8503920" cy="365760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261872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❌  Without DI — tightly coupled, untestable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645920"/>
            <a:ext cx="8503920" cy="65836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OrderService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process(Order $order):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$mailer = new MailManager();        // Creates dependency — hard to test!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$logger = new Logger('my_module');  // Tightly coupled to implementation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$mailer-&gt;send($order-&gt;getEmail(), 'Your order is ready');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  <p:sp>
        <p:nvSpPr>
          <p:cNvPr id="13" name="Shape 11"/>
          <p:cNvSpPr/>
          <p:nvPr/>
        </p:nvSpPr>
        <p:spPr>
          <a:xfrm>
            <a:off x="320040" y="2359152"/>
            <a:ext cx="8503920" cy="36576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359152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✅  With DI — decoupled, testable, swappable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2743200"/>
            <a:ext cx="8503920" cy="7772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834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OrderService {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Receives dependencies via constructor — container provides them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MailManagerInterface $mailManager,  // Any mail implementation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LoggerInterface $logger,            // Any logger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300" dirty="0"/>
          </a:p>
          <a:p>
            <a:pPr marL="0" indent="0">
              <a:buNone/>
            </a:pP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process(Order $order): void {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$this-&gt;logger-&gt;info('Processing order @id', ['@id' =&gt; $order-&gt;id()]);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$this-&gt;mailManager-&gt;mail('my_module', 'order_ready', $order-&gt;getEmail(), 'en', []);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300" dirty="0"/>
          </a:p>
          <a:p>
            <a:pPr marL="0" indent="0">
              <a:buNone/>
            </a:pPr>
            <a:r>
              <a:rPr lang="en-US" sz="3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Tests: pass mock mailManager and logger — no real email sent, no DB required!</a:t>
            </a:r>
            <a:endParaRPr lang="en-US" sz="300" dirty="0"/>
          </a:p>
        </p:txBody>
      </p:sp>
      <p:sp>
        <p:nvSpPr>
          <p:cNvPr id="17" name="Shape 15"/>
          <p:cNvSpPr/>
          <p:nvPr/>
        </p:nvSpPr>
        <p:spPr>
          <a:xfrm>
            <a:off x="320040" y="3639312"/>
            <a:ext cx="8503920" cy="658368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63931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The container is compiled at bootstrap and cached. Services are lazy — instantiated only when first requested. This makes Drupal fast even with hundreds of registered services.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20040" y="4407408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7D2F"/>
                </a:solidFill>
              </a:rPr>
              <a:t>Why this matters: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691640" y="440740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A1E08"/>
                </a:solidFill>
              </a:rPr>
              <a:t>Easy to swap implementations (use Redis instead of database for sessions). Easy to test (inject mocks). Easy to see dependencies (constructor lists them all). No hidden coupling.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Container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Defining Services in services.yml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my_module.services.yml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services: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── BASIC SERVICE 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my_module.order_service: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Drupal\my_module\OrderService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arguments: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'@plugin.manager.mail'    # @ = service reference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'@logger.factory'         # Inject the logger factory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'%site.path%'             # % = container parameter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── USING parent: TO INHERIT 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my_module.product_manager: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Drupal\my_module\ProductManager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parent: default_plugin_manager   # Inherits common arguments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── TAGGED SERVICES 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Tags allow the container to collect services into groups.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Plugin managers, event subscribers, breadcrumb builders use tags.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my_module.route_subscriber: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Drupal\my_module\Routing\MyRouteSubscriber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{ name: event_subscriber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my_module.breadcrumb_builder: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Drupal\my_module\Breadcrumb\MyBreadcrumbBuilder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{ name: breadcrumb_builder, priority: 100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my_module.access_check: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Drupal\my_module\Access\MyAccessCheck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{ name: access_check, applies_to: _my_access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── DECORATING / OVERRIDING CORE SERVICES 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Override core's token service with a custom implementation: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my_module.token_override: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Drupal\my_module\Token\EnhancedToken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decorates: token                 # Replaces the 'token' service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arguments: ['@my_module.token_override.inner']  # Original injected here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── SHARED vs NON-SHARED 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my_module.form_helper: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Drupal\my_module\FormHelper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shared: false   # New instance on every getService() call (rare)</a:t>
            </a:r>
            <a:endParaRPr lang="en-US" sz="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Container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Injecting Services — Methods &amp;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METHOD 1: CONSTRUCTOR INJECTION (always preferred) 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EntityTypeManagerInterface $entityTypeManager,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ConfigFactoryInterface $configFactory,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AccountInterface $currentUser,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LoggerChannelInterface $logger,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services.yml: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arguments: ['@entity_type.manager', '@config.factory', '@current_user', '@logger.my_module']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METHOD 2: create() FACTORY (for plugins and controllers) 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MyController extends ControllerBase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EntityTypeManagerInterface $entityTypeManager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create(ContainerInterface $container): static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new static(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$container-&gt;get('entity_type.manager')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METHOD 3: STATIC ACCESS (last resort — avoid in services) 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OK in .module files and procedural hooks ONLY: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$service = \Drupal::service('my_module.order_service');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$manager = \Drupal::entityTypeManager();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$config  = \Drupal::config('my_module.settings');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$cache   = \Drupal::cache('data');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LOGGER INJECTION 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Inject LoggerChannelFactoryInterface, then: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 = $loggerFactory-&gt;get('my_module');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$this-&gt;logger-&gt;info('Message @var', ['@var' =&gt; $value]);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Channels: info, notice, warning, error, debug, critical, alert, emergency</a:t>
            </a:r>
            <a:endParaRPr lang="en-US" sz="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Container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ServiceProvider, Parameters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ServiceProvider — dynamic service registration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src/MyModuleServiceProvider.php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dynamic registration that YAML can't express: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Drupal\Core\DependencyInjection\ContainerBuilder;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Drupal\Core\DependencyInjection\ServiceProviderBase;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MyModuleServiceProvider extends ServiceProviderBase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alter(ContainerBuilder $container): void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Conditionally add a tag to an existing service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($container-&gt;hasDefinition('cache.default'))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$def = $container-&gt;getDefinition('cache.default');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$def-&gt;addTag('my_module.cacheable');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Replace a service with a different class at compile time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($container-&gt;hasDefinition('some.core.service'))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$container-&gt;getDefinition('some.core.service')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-&gt;setClass('Drupal\my_module\Override\BetterService');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234440"/>
            <a:ext cx="379476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C87D2F"/>
                </a:solidFill>
              </a:rPr>
              <a:t>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2A1E08"/>
                </a:solidFill>
              </a:rPr>
              <a:t>Always inject via constructor — never call \Drupal:: inside a service class. Static calls make testing impossible and hide dependencies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2A1E08"/>
                </a:solidFill>
              </a:rPr>
              <a:t>Inject the interface, not the concrete class — EntityTypeManagerInterface not EntityTypeManager. This allows swapping implementations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2A1E08"/>
                </a:solidFill>
              </a:rPr>
              <a:t>Keep services focused — if a service's constructor has more than 5 arguments, it's doing too much. Split into smaller services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2A1E08"/>
                </a:solidFill>
              </a:rPr>
              <a:t>Use parent: default_plugin_manager for plugin managers — it handles namespaces, module handler, and cache injection automatically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2A1E08"/>
                </a:solidFill>
              </a:rPr>
              <a:t>Add services to service providers (ServiceProviderBase) only for dynamic registration — everything static should stay in services.yml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2A1E08"/>
                </a:solidFill>
              </a:rPr>
              <a:t>Log via LoggerChannelFactory, not static logger — injected logger can be replaced with test logger in automated tests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0040" y="4315968"/>
            <a:ext cx="8503920" cy="393192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315968"/>
            <a:ext cx="8229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A1E08"/>
                </a:solidFill>
              </a:rPr>
              <a:t>Run drush cr after adding or changing services.yml — the container is compiled and cached. New services aren't available until the cache is rebuilt.</a:t>
            </a:r>
            <a:endParaRPr lang="en-US" sz="10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large datasets across multiple requests with a progress bar — safe from PHP timeout and memory limits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When to Use Batch Processing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Use the Batch API whenever processing could exceed PHP's max_execution_time or memory_limit.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91440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THE PROBLEM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3619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PHP has a 30-60 second execution limit. Importing 10,000 nodes, re-saving all images, updating 50,000 records, or sending bulk emails will time out in a single request.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914400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THE SOLUTION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3619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Batch API splits work into chunks processed across multiple page requests. Between each chunk, Drupal saves state to the database and the browser reloads to continue.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12848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12848"/>
            <a:ext cx="64008" cy="822960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3042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PROGRESS BAR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420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Drupal renders a themed progress bar showing % complete, current item, and estimated time remaining. Users see real progress instead of a frozen page.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212848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212848"/>
            <a:ext cx="64008" cy="82296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3042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6040"/>
                </a:solidFill>
              </a:rPr>
              <a:t>DRUSH SUPPORT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420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A1E08"/>
                </a:solidFill>
              </a:rPr>
              <a:t>Batches triggered via drush run in a single process (no browser needed). drush php-eval or drush batch-process handles the continuation automatically.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15468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Batch lifecycle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56432"/>
            <a:ext cx="1353312" cy="658368"/>
          </a:xfrm>
          <a:prstGeom prst="rect">
            <a:avLst/>
          </a:prstGeom>
          <a:solidFill>
            <a:srgbClr val="C87D2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20040" y="3456432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Define batch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batch_set()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1673352" y="376732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46504" y="3456432"/>
            <a:ext cx="1353312" cy="658368"/>
          </a:xfrm>
          <a:prstGeom prst="rect">
            <a:avLst/>
          </a:prstGeom>
          <a:solidFill>
            <a:srgbClr val="6B4C1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746504" y="3456432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Process chunk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(callback)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099816" y="376732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172968" y="3456432"/>
            <a:ext cx="1353312" cy="658368"/>
          </a:xfrm>
          <a:prstGeom prst="rect">
            <a:avLst/>
          </a:prstGeom>
          <a:solidFill>
            <a:srgbClr val="8B691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172968" y="3456432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Save progress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to DB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526280" y="376732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599432" y="3456432"/>
            <a:ext cx="1353312" cy="658368"/>
          </a:xfrm>
          <a:prstGeom prst="rect">
            <a:avLst/>
          </a:prstGeom>
          <a:solidFill>
            <a:srgbClr val="2A9D8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599432" y="3456432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Browser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continues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952744" y="376732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025896" y="3456432"/>
            <a:ext cx="1353312" cy="658368"/>
          </a:xfrm>
          <a:prstGeom prst="rect">
            <a:avLst/>
          </a:prstGeom>
          <a:solidFill>
            <a:srgbClr val="5B8E7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025896" y="3456432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Repeat until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done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7379208" y="3767328"/>
            <a:ext cx="73152" cy="109728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7452360" y="3456432"/>
            <a:ext cx="1353312" cy="658368"/>
          </a:xfrm>
          <a:prstGeom prst="rect">
            <a:avLst/>
          </a:prstGeom>
          <a:solidFill>
            <a:srgbClr val="52B78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452360" y="3456432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Finished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callback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Defining and Starting a Batch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274320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DEFINE THE BATCH (typically in a form submit handler) 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submitForm(array &amp;$form, FormStateInterface $form_state): void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Load all node IDs to process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$nids = \Drupal::entityQuery('node')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-&gt;condition('type', 'product')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-&gt;accessCheck(FALSE)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-&gt;execute();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Split into chunks of 50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$chunks = array_chunk($nids, 50);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Build the operations array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$operations = [];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foreach ($chunks as $chunk)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$operations[]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Callback: must be a static method or global function (not a closure)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[static::class, 'processChunk'],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Arguments passed to the callback: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[$chunk, 'some_context_data'],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$batch = [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'title'           =&gt; $this-&gt;t('Updating Products…'),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'operations'      =&gt; $operations,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'finished'        =&gt; [static::class, 'batchFinished'],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'init_message'    =&gt; $this-&gt;t('Starting product update…'),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'progress_message'=&gt; $this-&gt;t('Processed @current of @total chunks.'),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'error_message'   =&gt; $this-&gt;t('Product update encountered an error.'),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batch_set($batch);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After form submit, Drupal redirects to the batch progress page.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batchFinished() will redirect to the final destination.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  <p:sp>
        <p:nvSpPr>
          <p:cNvPr id="10" name="Shape 8"/>
          <p:cNvSpPr/>
          <p:nvPr/>
        </p:nvSpPr>
        <p:spPr>
          <a:xfrm>
            <a:off x="320040" y="3639312"/>
            <a:ext cx="8503920" cy="256032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6393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1E08"/>
                </a:solidFill>
              </a:rPr>
              <a:t>batch_set() must be called before the form response is returned. Drupal intercepts the response and redirects to /?q=batch so the browser can poll for progress.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0040" y="4055195"/>
            <a:ext cx="8503920" cy="566928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4146635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STARTING BATCH OUTSIDE A FORM 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batch_set($batch);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Then return batch_process() or redirect to it from a controller: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batch_process('/admin/content', Url::fromRoute('my_module.list'));</a:t>
            </a:r>
            <a:endParaRPr lang="en-US" sz="7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Processing Callback &amp; Finished Callback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PROCESSING CALLBACK 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MUST be a static method or standalone function — closures don't work.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$context is passed by reference — persists between calls in $context['sandbox'].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static function processChunk(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$nids,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string $context_data,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&amp;$context   // Passed by reference — persists between iterations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Initialize on first call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(empty($context['sandbox']))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$context['sandbox']['total']     = count($nids);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$context['sandbox']['processed'] = 0;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Load and process entities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$nodes = \Drupal::entityTypeManager()-&gt;getStorage('node')-&gt;loadMultiple($nids);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foreach ($nodes as $node)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Do the work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$node-&gt;set('field_updated', TRUE);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$node-&gt;save();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$context['sandbox']['processed']++;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Collect results to display in the finished message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$context['results'][] = $node-&gt;id();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Set progress message for current item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$context['message'] = t('Processing: @title', ['@title' =&gt; $node-&gt;label()]);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FINISHED CALLBACK 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static function batchFinished(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bool $success,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$results,     // Collected $context['results'] from all operations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$operations   // Failed operations (if any)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$messenger = \Drupal::messenger();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($success)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$messenger-&gt;addStatus(t('Updated @count products.', ['@count' =&gt; count($results)]));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 else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$messenger-&gt;addError(t('An error occurred. @count products were updated.', ['@count' =&gt; count($results)]));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$operations[0] contains the failed operation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Programmatic Batch (No UI)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Running batch from drush or scripts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BATCH VIA DRUSH COMMAND 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a custom Drush command: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Drush\Commands\DrushCommands;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MyCommands extends DrushCommands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updateProducts():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$nids  = $this-&gt;loadProductIds();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$batch = $this-&gt;buildBatch($nids);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batch_set($batch);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drush_backend_batch_process();  // Runs batch without browser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INLINE BATCH (no progress bar)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automated scripts where you control chunking yourself: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(array_chunk($nids, 100) as $chunk)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static::processChunk($chunk, 'context', $context);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Manually track progress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SANDBOX PATTERN for resumable processing 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Sandbox persists across batch iterations: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(!isset($context['sandbox']['position']))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$context['sandbox']['max']      = $total;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$context['sandbox']['position'] = 0;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Process one item per call — progress calculated from position/max: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$context['sandbox']['position']++;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$context['finished'] = $context['sandbox']['position'] / $context['sandbox']['max'];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When $context['finished'] === 1.0, the operation is complete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234440"/>
            <a:ext cx="379476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C87D2F"/>
                </a:solidFill>
              </a:rPr>
              <a:t>Batch API Best Practices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2A1E08"/>
                </a:solidFill>
              </a:rPr>
              <a:t>Use static methods for callbacks — closures can't be serialized for storage between requests. Class::method strings are safest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2A1E08"/>
                </a:solidFill>
              </a:rPr>
              <a:t>Keep chunks small (50–200 items) — each chunk must complete within PHP's execution limit. Test with worst-case item complexity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2A1E08"/>
                </a:solidFill>
              </a:rPr>
              <a:t>Use $context['sandbox'] for state that persists between chunk calls within the same operation — it's serialized to the database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2A1E08"/>
                </a:solidFill>
              </a:rPr>
              <a:t>Log errors inside the callback — if a batch fails mid-way, you need a record of what was processed and what failed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2A1E08"/>
                </a:solidFill>
              </a:rPr>
              <a:t>Test with Drush first — drush runs batch synchronously, making debugging much easier than watching a browser progress bar</a:t>
            </a:r>
            <a:endParaRPr lang="en-US" sz="11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C87D2F"/>
                </a:solidFill>
              </a:rPr>
              <a:t>Related: Queue API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2A1E08"/>
                </a:solidFill>
              </a:rPr>
              <a:t>Queue API (Course 1) is better for background processing that doesn't need a progress bar — batch is for foreground operations with user feedback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20040" y="4315968"/>
            <a:ext cx="8503920" cy="429768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315968"/>
            <a:ext cx="8229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2A1E08"/>
                </a:solidFill>
              </a:rPr>
              <a:t>Never use batch for background processing users shouldn't wait for — that's what Queue API + cron is for. Batch is specifically for 'I need to do a lot of work right now and show progress'.</a:t>
            </a:r>
            <a:endParaRPr lang="en-US" sz="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C87D2F"/>
          </a:solidFill>
          <a:ln w="254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email via Drupal's plugin-based mail system — hooks, formatters, and HTML mail support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2D48A"/>
                </a:solidFill>
              </a:rPr>
              <a:t>DRUPAL CORE APIs  |  COURSE 4: PLUGIN SYSTEM, EVENTS, HOOKS &amp; FORMS</a:t>
            </a:r>
            <a:endParaRPr lang="en-US" sz="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Drupal's Mail Architecture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A1E08"/>
                </a:solidFill>
              </a:rPr>
              <a:t>Drupal's mail system is plugin-based — the mail backend (SMTP, Sendmail, Mailgun) is swappable without changing code.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2148840" cy="777240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261872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hook_mail()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06040" y="1426464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A1E08"/>
                </a:solidFill>
              </a:rPr>
              <a:t>Module hook that builds the email message array (subject, body, headers). Provides the template logic.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0040" y="2157984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6B4C1A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0040" y="2157984"/>
            <a:ext cx="2148840" cy="777240"/>
          </a:xfrm>
          <a:prstGeom prst="rect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11480" y="2157984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\Drupal::service('plugin.manager.mail')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606040" y="2322576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A1E08"/>
                </a:solidFill>
              </a:rPr>
              <a:t>The mail manager — dispatches to the active mail plugin for delivery.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20040" y="3054096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8B691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3054096"/>
            <a:ext cx="2148840" cy="777240"/>
          </a:xfrm>
          <a:prstGeom prst="rect">
            <a:avLst/>
          </a:prstGeom>
          <a:solidFill>
            <a:srgbClr val="8B6914"/>
          </a:solidFill>
          <a:ln w="12700">
            <a:solidFill>
              <a:srgbClr val="8B69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11480" y="3054096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MailInterface plugin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606040" y="3218688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A1E08"/>
                </a:solidFill>
              </a:rPr>
              <a:t>The mail backend that actually sends the email: PhpMail (default), SMTP, Mailgun, SendGrid (contrib).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0040" y="3950208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2A9D8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3950208"/>
            <a:ext cx="2148840" cy="7772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3950208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hook_mail_alter()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606040" y="4114800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A1E08"/>
                </a:solidFill>
              </a:rPr>
              <a:t>Any module can modify the message before delivery — add headers, change body, add attachments.</a:t>
            </a:r>
            <a:endParaRPr lang="en-US" sz="1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hook_mail() &amp; Sending Email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1. DEFINE THE MAIL TEMPLATE IN hook_mail() 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FILE: my_module.module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my_module_mail(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string $key,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&amp;$message,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$params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$key differentiates multiple email types from one module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switch ($key)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case 'order_confirmation':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$message['subject'] = t('Order #@id Confirmed', ['@id' =&gt; $params['order']-&gt;id()]);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$message['body'][]  = t('Dear @name,', ['@name' =&gt; $params['name']]);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$message['body'][]  = t('Your order has been confirmed.');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$message['body'][]  = t('Total: $@total', ['@total' =&gt; $params['total']]);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body[] items are joined by newline in plain text, &lt;br&gt; in HTML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break;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case 'password_reset':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$message['subject'] = t('Password Reset Request');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$message['body'][]  = t('Click here to reset: @url', ['@url' =&gt; $params['url']]);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$message['headers']['X-Priority'] = '1 (Highest)';  // Custom header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break;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2. SEND THE EMAIL 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$mailManager = \Drupal::service('plugin.manager.mail');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 = $mailManager-&gt;mail(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'my_module',              // Module name (determines which hook_mail runs)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'order_confirmation',     // Key (the $key parameter in hook_mail)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$order-&gt;getEmail(),       // To: address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'en',                     // Language code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                         // Params — available in hook_mail as $params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'order'  =&gt; $order,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'name'   =&gt; $order-&gt;getCustomerName(),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'total'  =&gt; number_format($order-&gt;getTotal(), 2),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NULL,                     // Reply-To (NULL = use system default)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TRUE                      // TRUE = actually send (FALSE = just build)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($result['result'] !== TRUE)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\Drupal::logger('my_module')-&gt;error('Failed to send order confirmation to @email', ['@email' =&gt; $order-&gt;getEmail()]);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hook_mail_alter(), HTML Mail &amp; Mail Plugins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7D2F"/>
                </a:solidFill>
              </a:rPr>
              <a:t>Altering mail before delivery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hook_mail_alter() runs for ALL mail before delivery.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 to add custom headers, BCC, or modify bodies.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my_module_mail_alter(array &amp;$message): void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BCC to all outgoing mail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$bcc = \Drupal::config('my_module.settings')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-&gt;get('mail_bcc');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($bcc)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$message['headers']['Bcc'] = $bcc;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custom header to all mail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$message['headers']['X-Drupal-Site'] =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\Drupal::config('system.site')-&gt;get('name');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Intercept specific module mail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($message['module'] === 'user'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&amp;&amp; $message['key'] === 'password_reset')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Modify the password reset email subject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$message['subject'] .= ' — ' . t('Action Required');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C1A"/>
                </a:solidFill>
              </a:rPr>
              <a:t>HTML Mail &amp; Custom Mail Plugins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1A1000"/>
          </a:solidFill>
          <a:ln w="12700">
            <a:solidFill>
              <a:srgbClr val="C87D2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HTML MAIL (using Mime Mail or similar contrib) 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core sends plain text only by default.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HTML email, add mime_mail or swiftmailer contrib module.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mime_mail enabled — add HTML to the params: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$mailManager-&gt;mail('my_module', 'order', $to, 'en',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'body'        =&gt; $this-&gt;buildTextBody($order),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'body_html'   =&gt; $this-&gt;buildHtmlBody($order),  // HTML version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'attachments'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['filepath' =&gt; $pdfPath, 'filename' =&gt; 'invoice.pdf'],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MAIL PLUGIN 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src/Plugin/Mail/SendgridMail.php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@Mail(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"my_sendgrid_mail",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@Translation("Sendgrid Mail")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SendgridMail implements MailInterface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format(array $message):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$message['body'] = implode("\n\n", $message['body']);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$message;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mail(array $message): bool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Call Sendgrid API with $message data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$this-&gt;sendgridClient-&gt;send($message);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8CC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Activate in settings.php: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8C37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$config['system.mail']['interface']['default'] = 'my_sendgrid_mail';</a:t>
            </a:r>
            <a:endParaRPr lang="en-US" sz="500" dirty="0"/>
          </a:p>
        </p:txBody>
      </p:sp>
      <p:sp>
        <p:nvSpPr>
          <p:cNvPr id="14" name="Shape 12"/>
          <p:cNvSpPr/>
          <p:nvPr/>
        </p:nvSpPr>
        <p:spPr>
          <a:xfrm>
            <a:off x="320040" y="4315968"/>
            <a:ext cx="8503920" cy="379476"/>
          </a:xfrm>
          <a:prstGeom prst="rect">
            <a:avLst/>
          </a:prstGeom>
          <a:solidFill>
            <a:srgbClr val="F2D48A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315968"/>
            <a:ext cx="8229600" cy="379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1E08"/>
                </a:solidFill>
              </a:rPr>
              <a:t>For development: use Mailpit, MailHog, or Drupal's reroute_email module to catch all outgoing mail without sending it. Never test with real email addresses in development.</a:t>
            </a:r>
            <a:endParaRPr lang="en-US" sz="9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D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892040" y="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Practices, Testing &amp; Common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C1107"/>
          </a:solidFill>
          <a:ln w="12700">
            <a:solidFill>
              <a:srgbClr val="1C11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2D48A"/>
                </a:solidFill>
              </a:rPr>
              <a:t>drupal.org/docs  |  PLUGIN SYSTEM, EVENTS, HOOKS &amp; FORMS  |  COURSE 4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Use hook_mail() for all email templates — it keeps the message building logic in one place and makes the email alterable by other modules via hook_mail_alter()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Always log mail failures — $result['result'] !== TRUE means delivery failed. Log the recipient and error for debugging production mail issues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Send email in hook_entity_insert/update or a queue worker, NOT in a form submit — form submit should be fast; offload to Queue if sending many emails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Use token module (contrib) for dynamic content in email bodies — it integrates with hook_mail() and lets site admins customize email text through the UI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Core only sends plain text. Install mime_mail or swiftmailer for HTML email. Without it, HTML tags in the body array will appear as raw markup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6B4C1A"/>
          </a:solidFill>
          <a:ln w="12700">
            <a:solidFill>
              <a:srgbClr val="6B4C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Don't hardcode email addresses in hook_mail() — load from config (config('system.site')-&gt;get('mail')) so site admins can change them without code changes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Never call mail() (PHP built-in) directly — always use Drupal's mail manager so the backend is swappable and hook_mail_alter() fires for all modules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DE0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A1E08"/>
                </a:solidFill>
              </a:rPr>
              <a:t>Don't forget to test in development — enable reroute_email module or set a test mail backend to avoid accidentally sending bulk email to real users</a:t>
            </a:r>
            <a:endParaRPr lang="en-US" sz="11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C11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5603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2D48A"/>
                </a:solidFill>
              </a:rPr>
              <a:t>Course 4 Complete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640080"/>
            <a:ext cx="5943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 System, Events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Hooks &amp; Forms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20040" y="1828800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73736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Plugin API → annotated classes in src/Plugin/TYPE/; ContainerFactoryPluginInterface for DI; run drush cr after new plugins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" y="2450592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35915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Custom Plugins → annotation class + interface + base + manager; parent: default_plugin_manager; derivatives for dynamic plugins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" y="3072384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98094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Event System → EventSubscriberInterface; getSubscribedEvents() with [method, priority]; dispatch custom events; stopPropagation()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3694176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6027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Hook System → MODULE_hookname(); hook_form_FORMID_alter(); hook_module_implements_alter() for ordering; define own hooks in .api.php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4315968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22452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Form API → FormBase; #type elements; #states for conditional show/hide; #ajax for inline updates; multi-step via setRebuild()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1828800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73736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Config Form API → ConfigFormBase; getEditableConfigNames(); config/install/ defaults; config/schema/ for types; settings.php overrides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09160" y="2450592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35915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Form Validation → setErrorByName(); #element_validate; Constraint plugins; #limit_validation_errors for multi-step; Xss::filter() for input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09160" y="3072384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98094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Service Container → constructor injection always; services.yml; tagged services; ServiceProviderBase for dynamic registration; log via factory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09160" y="3694176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6027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Batch API → batch_set() + static callbacks; $context['sandbox'] for state; chunk 50–200 items; drush batch-process for scripting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09160" y="4315968"/>
            <a:ext cx="347472" cy="347472"/>
          </a:xfrm>
          <a:prstGeom prst="ellipse">
            <a:avLst/>
          </a:prstGeom>
          <a:solidFill>
            <a:srgbClr val="E5A93A"/>
          </a:solidFill>
          <a:ln w="12700">
            <a:solidFill>
              <a:srgbClr val="E5A9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1107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22452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Mail API → hook_mail() for templates; plugin.manager.mail to send; hook_mail_alter() to intercept; log failures; test with reroute_email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C87D2F"/>
          </a:solidFill>
          <a:ln w="12700">
            <a:solidFill>
              <a:srgbClr val="C87D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Next Up: Course 5 — Migration, Search, Translation &amp; Workflows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16098</Words>
  <Application>Microsoft Office PowerPoint</Application>
  <PresentationFormat>On-screen Show (16:9)</PresentationFormat>
  <Paragraphs>1985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4: Plugin System, Events, Hooks &amp; Forms</dc:title>
  <dc:subject>PptxGenJS Presentation</dc:subject>
  <dc:creator>Drupal Instructor</dc:creator>
  <cp:lastModifiedBy>Rob Snyder</cp:lastModifiedBy>
  <cp:revision>30</cp:revision>
  <dcterms:created xsi:type="dcterms:W3CDTF">2026-02-28T03:32:46Z</dcterms:created>
  <dcterms:modified xsi:type="dcterms:W3CDTF">2026-03-03T15:57:14Z</dcterms:modified>
</cp:coreProperties>
</file>