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89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1B4332"/>
          </a:solidFill>
          <a:ln w="12700">
            <a:solidFill>
              <a:srgbClr val="1B433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0" y="-731520"/>
            <a:ext cx="3840480" cy="3840480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3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Routing, Navigation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&amp; Security</a:t>
            </a:r>
            <a:endParaRPr lang="en-US" sz="4600" dirty="0"/>
          </a:p>
        </p:txBody>
      </p:sp>
      <p:sp>
        <p:nvSpPr>
          <p:cNvPr id="10" name="Text 8"/>
          <p:cNvSpPr/>
          <p:nvPr/>
        </p:nvSpPr>
        <p:spPr>
          <a:xfrm>
            <a:off x="457200" y="3273552"/>
            <a:ext cx="6126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how Drupal controls URL routing, menus, breadcrumbs,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authentication, access control, and session management.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 Hours  •  Intermediate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D7A67"/>
                </a:solidFill>
              </a:rPr>
              <a:t>10 APIs that govern routing, navigation structure, user identity, and security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Routing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*.routing.yml, ParamConverters, access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Menu API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Links, tasks, actions, contextual links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Breadcrumb API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BreadcrumbBuilderInterface, priority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Link API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Url and Link classes, route-based URLs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Path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Aliases, internal vs human-readable paths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User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User entities, roles, currentUser()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Access API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Permissions, entity access, custom checkers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Authentication API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Pluggable providers: cookie, OAuth, basic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CSRF Token API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Token generation and route protection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0E"/>
                </a:solidFill>
              </a:rPr>
              <a:t>Session API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D7A67"/>
                </a:solidFill>
              </a:rPr>
              <a:t>Symfony sessions, bags, lazy session start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Navigation Architecture — The Big Picture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Every HTTP request passes through multiple layers before content is served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078992"/>
            <a:ext cx="8503920" cy="420624"/>
          </a:xfrm>
          <a:prstGeom prst="rect">
            <a:avLst/>
          </a:prstGeom>
          <a:solidFill>
            <a:srgbClr val="1B433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1078992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① HTTP Request arrives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74720" y="1078992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Browser or API client sends request to Drupal</a:t>
            </a:r>
          </a:p>
        </p:txBody>
      </p:sp>
      <p:sp>
        <p:nvSpPr>
          <p:cNvPr id="11" name="Shape 9"/>
          <p:cNvSpPr/>
          <p:nvPr/>
        </p:nvSpPr>
        <p:spPr>
          <a:xfrm>
            <a:off x="320040" y="1554480"/>
            <a:ext cx="8503920" cy="420624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554480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② Authentication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74720" y="1554480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Who is this? Cookie / Basic Auth / OAuth token checked</a:t>
            </a:r>
          </a:p>
        </p:txBody>
      </p:sp>
      <p:sp>
        <p:nvSpPr>
          <p:cNvPr id="14" name="Shape 12"/>
          <p:cNvSpPr/>
          <p:nvPr/>
        </p:nvSpPr>
        <p:spPr>
          <a:xfrm>
            <a:off x="320040" y="2029968"/>
            <a:ext cx="8503920" cy="420624"/>
          </a:xfrm>
          <a:prstGeom prst="rect">
            <a:avLst/>
          </a:prstGeom>
          <a:solidFill>
            <a:srgbClr val="40916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" y="202996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③ Session resolved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4720" y="2029968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Session started (lazy), user account loaded from session</a:t>
            </a:r>
          </a:p>
        </p:txBody>
      </p:sp>
      <p:sp>
        <p:nvSpPr>
          <p:cNvPr id="17" name="Shape 15"/>
          <p:cNvSpPr/>
          <p:nvPr/>
        </p:nvSpPr>
        <p:spPr>
          <a:xfrm>
            <a:off x="320040" y="2505456"/>
            <a:ext cx="8503920" cy="420624"/>
          </a:xfrm>
          <a:prstGeom prst="rect">
            <a:avLst/>
          </a:prstGeom>
          <a:solidFill>
            <a:srgbClr val="3D7A5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" y="2505456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④ Route matched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505456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Routing API matches URL → Controller + access requirements</a:t>
            </a:r>
          </a:p>
        </p:txBody>
      </p:sp>
      <p:sp>
        <p:nvSpPr>
          <p:cNvPr id="20" name="Shape 18"/>
          <p:cNvSpPr/>
          <p:nvPr/>
        </p:nvSpPr>
        <p:spPr>
          <a:xfrm>
            <a:off x="320040" y="2980944"/>
            <a:ext cx="8503920" cy="420624"/>
          </a:xfrm>
          <a:prstGeom prst="rect">
            <a:avLst/>
          </a:prstGeom>
          <a:solidFill>
            <a:srgbClr val="4D8A6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2980944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⑤ CSRF validated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2980944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For POST/PATCH/DELETE: CSRF token verified</a:t>
            </a:r>
          </a:p>
        </p:txBody>
      </p:sp>
      <p:sp>
        <p:nvSpPr>
          <p:cNvPr id="23" name="Shape 21"/>
          <p:cNvSpPr/>
          <p:nvPr/>
        </p:nvSpPr>
        <p:spPr>
          <a:xfrm>
            <a:off x="320040" y="3456432"/>
            <a:ext cx="8503920" cy="420624"/>
          </a:xfrm>
          <a:prstGeom prst="rect">
            <a:avLst/>
          </a:prstGeom>
          <a:solidFill>
            <a:srgbClr val="5D9A7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7200" y="3456432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⑥ Access checked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474720" y="3456432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Permission, role, entity access, custom checker — all must pass</a:t>
            </a:r>
          </a:p>
        </p:txBody>
      </p:sp>
      <p:sp>
        <p:nvSpPr>
          <p:cNvPr id="26" name="Shape 24"/>
          <p:cNvSpPr/>
          <p:nvPr/>
        </p:nvSpPr>
        <p:spPr>
          <a:xfrm>
            <a:off x="320040" y="3931920"/>
            <a:ext cx="8503920" cy="420624"/>
          </a:xfrm>
          <a:prstGeom prst="rect">
            <a:avLst/>
          </a:prstGeom>
          <a:solidFill>
            <a:srgbClr val="74C69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931920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⑦ Controller runs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474720" y="3931920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Generates render array; menu/breadcrumb/link APIs build navigation</a:t>
            </a:r>
          </a:p>
        </p:txBody>
      </p:sp>
      <p:sp>
        <p:nvSpPr>
          <p:cNvPr id="29" name="Shape 27"/>
          <p:cNvSpPr/>
          <p:nvPr/>
        </p:nvSpPr>
        <p:spPr>
          <a:xfrm>
            <a:off x="320040" y="4407408"/>
            <a:ext cx="8503920" cy="420624"/>
          </a:xfrm>
          <a:prstGeom prst="rect">
            <a:avLst/>
          </a:prstGeom>
          <a:solidFill>
            <a:srgbClr val="B7E4C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57200" y="4407408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⑧ Response delivered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474720" y="4407408"/>
            <a:ext cx="5212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Cached output sent; Session saved; access log updated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Symfony-based routing defined in *.routing.yml — maps URLs to controllers with full access control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&amp; Route Definition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Every URL in Drupal is defined by a route. Routes live in MODULE.routing.yml and map paths to controllers.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3493008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353312"/>
            <a:ext cx="8229600" cy="331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my_module.routing.yml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BASIC ROUTE 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my_module.product_list: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'/products'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'\Drupal\my_module\Controller\ProductController::list'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_title: 'Product Catalog'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'access content'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ROUTE WITH PARAMETER 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my_module.product_view: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'/products/{product}'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'\Drupal\my_module\Controller\ProductController::view'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_title_callback: '\Drupal\my_module\Controller\ProductController::title'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'access content'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Optional: constrain param with regex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product: '\d+'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ADMIN ROUTE ──────────────────────────────────────────────────────────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my_module.admin_settings: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'/admin/config/my-module/settings'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_form: '\Drupal\my_module\Form\SettingsForm'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_title: 'My Module Settings'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'administer my module'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options: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_admin_route: TRUE    # Marks route as admin (uses admin theme)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Route Parameters &amp; ParamConverters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Route parameters are automatically upcasted from IDs to full objects via ParamConverter plugins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ENTITY PARAM CONVERTER (automatic) 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When {node} matches an entity type ID, Drupal loads the entity automatically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my_module.node_extra: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'/node/{node}/extra'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'\Drupal\my_module\Controller\NodeController::extra'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'access content'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{node} is auto-upcasted to a fully-loaded Node entity by EntityConverter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IN THE CONTROLLER 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Drupal\node\NodeInterface;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NodeController extends ControllerBase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extra(NodeInterface $node):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$node is already a fully-loaded Node entity — no manual loading!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['#markup' =&gt; 'Node: ' . $node-&gt;label()];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CUSTOM PARAMCONVERTER 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src/ParamConverter/ProductConverter.php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Drupal\Core\ParamConverter\ParamConverterInterface;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ProductConverter implements ParamConverterInterface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convert($value, $definition, $name, array $defaults): ?object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$this-&gt;productStorage-&gt;load($value); // null = 404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applies($definition, $name, Route $route): bool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!empty($definition['type']) &amp;&amp; $definition['type'] === 'product';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 routing.yml: options: { parameters: { product: { type: product } } }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Access Requirements &amp; Options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Access requirements on routes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852928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BUILT-IN REQUIREMENT KEYS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Check a single permission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_permission: 'administer nodes'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Check a role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_role: 'administrator'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Require any authenticated user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_user_is_logged_in: 'TRUE'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Entity access check (view/edit/delete)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_entity_access: 'node.update'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Custom access callback (service:method)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_custom_access: '\Drupal\my_module\Access\MyAccessCheck::access'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ROUTE OPTIONS 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options: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_admin_route: TRUE          # Use admin theme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_maintenance_access: TRUE   # Allow in maintenance mode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no_cache: TRUE              # Bypass page cache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parameters: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node: { type: entity:node }   # Explicit entity upcast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0916C"/>
                </a:solidFill>
              </a:rPr>
              <a:t>Custom Access Checker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852928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1. Implement AccessInterface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Drupal\Core\Access\AccessResult;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Drupal\Core\Routing\Access\AccessInterface;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Drupal\Core\Session\AccountInterface;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ProductAccessCheck implements AccessInterface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access(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AccountInterface $account,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NodeInterface $node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AccessResult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($node-&gt;bundle() !== 'product')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AccessResult::forbidden()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-&gt;addCacheContexts(['route']);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AccessResult::allowedIfHasPermission(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$account, 'view product pages'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)-&gt;addCacheContexts(['user.permissions']);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 Register as tagged service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services.yml: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my_module.product_access: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class: ...ProductAccessCheck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tags: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 - { name: access_check,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     applies_to: _product_access }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4059936"/>
            <a:ext cx="8503920" cy="658368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59936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Access results must include cache metadata. AccessResult::allowed()-&gt;addCacheContexts(['user.permissions']) ensures the route's access decision is cached separately per permission set.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Controllers, Title Callbacks &amp; Route Alteration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CONTROLLER BASE 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Drupal\Core\Controller\ControllerBase;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Symfony\Component\HttpFoundation\Request;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ProductController extends ControllerBase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list():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'#theme'  =&gt; 'product_list',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'#items'  =&gt; $this-&gt;loadProducts(),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'#cache'  =&gt; ['tags' =&gt; ['node_list:product']],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view(NodeInterface $node, Request $request):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Access to the raw Symfony Request object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$format = $request-&gt;query-&gt;get('format', 'html');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['#theme' =&gt; 'product_detail', '#node' =&gt; $node];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Dynamic page title (called instead of _title)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title(NodeInterface $node): string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$this-&gt;t('@name - Products', ['@name' =&gt; $node-&gt;label()]);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ALTERING ROUTES 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a RouteSubscriber (tagged as event_subscriber):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Drupal\Core\Routing\RouteSubscriberBase;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MyRouteSubscriber extends RouteSubscriberBase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alterRoutes(RouteCollection $collection):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Change access requirement on any existing route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($route = $collection-&gt;get('user.login'))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$route-&gt;setRequirement('_user_is_logged_in', 'FALSE');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Change the controller for an existing route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($route = $collection-&gt;get('some_module.some_route'))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$route-&gt;setDefault('_controller',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'\Drupal\my_module\Controller\Override::page');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Name routes with module_prefix.description pattern: my_module.product.view — makes route IDs globally unique and easy to find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_entity_access for entity CRUD routes instead of _permission — it respects EntityAccessControlHandler and fires proper hooks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Add _admin_route: TRUE to all admin routes — ensures admin theme applies and the route is listed in admin navigation correctly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ControllerBase::redirect() or TrustedRedirectResponse for redirects — never output Location headers manually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Always add cacheability metadata to AccessResult returns — missing contexts or tags causes incorrect caching of access decisions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Don't put business logic in route definitions — keep YAML clean with just path, defaults, requirements, and options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Never use _access: 'TRUE' in production routes — this bypasses all access checking entirely. Only use during development/debugging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Don't access route parameters from $request-&gt;attributes directly in controllers — use method signatures with ParamConverter-typed parameters instead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links, local tasks (tabs), local actions (buttons), and contextual links — all defined in YAML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Four Types of Navigation Links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Drupal navigation is composed of four distinct link types, each with its own YAML file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8503920" cy="841248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097280"/>
            <a:ext cx="2331720" cy="84124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33856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*.links.menu.yml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11480" y="1536192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7E4C7"/>
                </a:solidFill>
              </a:rPr>
              <a:t>Menu Links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88920" y="1152144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Persistent navigation items placed in site menus (Main navigation, Footer, Administration). Can be nested.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949440" y="1316736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D6A4F"/>
                </a:solidFill>
              </a:rPr>
              <a:t>Home → Products → Featured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" y="2057400"/>
            <a:ext cx="8503920" cy="841248"/>
          </a:xfrm>
          <a:prstGeom prst="rect">
            <a:avLst/>
          </a:prstGeom>
          <a:solidFill>
            <a:srgbClr val="FFFFFF"/>
          </a:solidFill>
          <a:ln w="254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20040" y="2057400"/>
            <a:ext cx="2331720" cy="841248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93976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*.links.task.yml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11480" y="2496312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7E4C7"/>
                </a:solidFill>
              </a:rPr>
              <a:t>Local Tasks (Tabs)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788920" y="2112264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Horizontal tabs on a page (View / Edit / Delete tabs on a node). Must be tied to a parent route.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949440" y="2276856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0916C"/>
                </a:solidFill>
              </a:rPr>
              <a:t>node/1: View | Edit | Revisions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3017520"/>
            <a:ext cx="8503920" cy="841248"/>
          </a:xfrm>
          <a:prstGeom prst="rect">
            <a:avLst/>
          </a:prstGeom>
          <a:solidFill>
            <a:srgbClr val="FFFFFF"/>
          </a:solidFill>
          <a:ln w="25400">
            <a:solidFill>
              <a:srgbClr val="3D7A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3017520"/>
            <a:ext cx="2331720" cy="841248"/>
          </a:xfrm>
          <a:prstGeom prst="rect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3054096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*.links.action.yml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11480" y="3456432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7E4C7"/>
                </a:solidFill>
              </a:rPr>
              <a:t>Local Actions (Buttons)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788920" y="3072384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'Add' buttons and primary actions on listing pages. Appear above content as action links.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949440" y="3236976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D7A5C"/>
                </a:solidFill>
              </a:rPr>
              <a:t>+  Add Product  button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20040" y="3977640"/>
            <a:ext cx="8503920" cy="841248"/>
          </a:xfrm>
          <a:prstGeom prst="rect">
            <a:avLst/>
          </a:prstGeom>
          <a:solidFill>
            <a:srgbClr val="FFFFFF"/>
          </a:solidFill>
          <a:ln w="25400">
            <a:solidFill>
              <a:srgbClr val="4D8A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320040" y="3977640"/>
            <a:ext cx="2331720" cy="841248"/>
          </a:xfrm>
          <a:prstGeom prst="rect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4014216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*.links.contextual.yml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411480" y="4416552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7E4C7"/>
                </a:solidFill>
              </a:rPr>
              <a:t>Contextual Links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2788920" y="4032504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The gear/pencil icon that appears on hover over a content area, providing quick edit links.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949440" y="4197096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D8A6C"/>
                </a:solidFill>
              </a:rPr>
              <a:t>⚙  Configure Block / Quick Edit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Menu Links &amp; Local Tasks YAML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Menu Links (*.links.menu.yml)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6334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my_module.links.menu.yml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'Products'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description: 'Browse the product catalog'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my_module.product_list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menu_name: main         # Which menu to add to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10              # Sort order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my_module.products.featured: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'Featured Products'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my_module.product_featured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parent: my_module.products  # Nesting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-10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Admin menu item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my_module.admin: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'My Module'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my_module.admin_settings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parent: system.admin_config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description: 'Configure My Module'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0916C"/>
                </a:solidFill>
              </a:rPr>
              <a:t>Local Tasks (*.links.task.yml)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6334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my_module.links.task.yml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Tabs shown on a route (View/Edit/etc.)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my_module.product.view: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'View'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my_module.product_view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base_route: my_module.product_view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0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my_module.product.edit: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'Edit'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my_module.product_edit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base_route: my_module.product_view  # Same base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10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my_module.product.delete: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'Delete'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my_module.product_delete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base_route: my_module.product_view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20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Adds a tab to an existing entity's page: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my_module.node.extra_tab: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'Extra Info'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my_module.node_extra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base_route: entity.node.canonical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3858768"/>
            <a:ext cx="8503920" cy="658368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858768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base_route is the most important field in local tasks — it determines which page the tabs appear on. All tasks with the same base_route appear as sibling tabs.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Local Actions &amp; Contextual Links YAML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Local Actions (*.links.action.yml)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42316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my_module.links.action.yml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"+ Add" buttons above listing pages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my_module.product.add: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'Add Product'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my_module.product_add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Appears on this route's page: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appears_on: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my_module.product_list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10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my_module.product.import: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'Import Products'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my_module.product_import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appears_on: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my_module.product_list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weight: 20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Optional: restrict with a permission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(route requirements control actual access)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0916C"/>
                </a:solidFill>
              </a:rPr>
              <a:t>Contextual Links (*.links.contextual.yml)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42316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my_module.links.contextual.yml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Gear icon links on content areas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my_module.block.configure: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'Configure block'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my_module.block_config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group: block           # Contextual group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route_parameters: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block: block_id      # Param from context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my_module.product.quick_edit: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'Quick edit'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my_module.product_quick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group: my_module_product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route_parameters: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node: node.nid       # Get NID from context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20040" y="363931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Programmatic Menu Discovery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3931920"/>
            <a:ext cx="8503920" cy="82296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all available menus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$menus = \Drupal::entityTypeManager()-&gt;getStorage('menu')-&gt;loadMultiple();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tree for a specific menu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$tree = \Drupal::service('menu.link_tree')-&gt;load('main', new MenuTreeParameters());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$links = \Drupal::service('menu.link_tree')-&gt;build($tree);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Programmatic Menu Links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5204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MENU LINKS PROGRAMMATICALLY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Drupal\Core\Menu\MenuLinkDefault;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Prefer YAML definitions. Use programmatic only for dynamic links.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Via hook_menu_links_discovered_alter():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my_module_menu_links_discovered_alter(array &amp;$links):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a dynamic menu link based on config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$setting = \Drupal::config('my_module.settings')-&gt;get('show_link');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($setting)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$links['my_module.dynamic_link']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'title'      =&gt; 'Dynamic Link',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'route_name' =&gt; 'my_module.dynamic_page',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'parent'     =&gt; 'system.admin',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'provider'   =&gt; 'my_module',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'class'      =&gt; MenuLinkDefault::class,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LOADING MENU TREE 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Drupal\Core\Menu\MenuTreeParameters;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$menuTree = \Drupal::service('menu.link_tree');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$params   = new MenuTreeParameters();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$params-&gt;setMaxDepth(2)-&gt;onlyEnabledLinks();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$tree  = $menuTree-&gt;load('main', $params);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$tree  = $menuTree-&gt;transform($tree,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['callable' =&gt; 'menu.default_tree_manipulators:checkAccess'],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['callable' =&gt; 'menu.default_tree_manipulators:generateIndexAndSort'],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$menuTree-&gt;build($tree);  // Render array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2D6A4F"/>
                </a:solidFill>
              </a:rPr>
              <a:t>Menu API Best Practices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Always use YAML definition files for menu links — programmatic creation is harder to deploy and cache-invalidate reliably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Keep menu weights consistent across modules: use 10, 20, 30 spacing to leave room for overrides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Use parent: to nest menu items — build a logical hierarchy, not a flat list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Local task base_route must exactly match the route name of the page where tabs appear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Contextual links require the contextual module enabled and the contextual.js library loaded</a:t>
            </a:r>
            <a:endParaRPr lang="en-US" sz="11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2D6A4F"/>
                </a:solidFill>
              </a:rPr>
              <a:t>Gotchas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Menu link YAMLs are discovered on cache clear — always run drush cr after adding new *.links.*.yml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1A2E1E"/>
                </a:solidFill>
              </a:rPr>
              <a:t>Local actions only appear when their route is accessible — route access checking applies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4453128"/>
            <a:ext cx="8503920" cy="342900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4496235"/>
            <a:ext cx="8229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E1E"/>
                </a:solidFill>
              </a:rPr>
              <a:t>Run drush cr (cache rebuild) any time you add or change *.routing.yml, *.links.*.yml, or *.services.yml — these are all discovery-based and cached.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and altering breadcrumb trails — BreadcrumbBuilderInterface with service priority ordering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Breadcrumbs Work in Drupal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Breadcrumbs are built by a chain of BreadcrumbBuilder services — the highest-priority one that applies() wins.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601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INTERFACE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BreadcrumbBuilderInterface defines two methods: applies() checks if this builder should handle the current route; build() constructs the breadcrumb trail.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60120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SERVICE PRIORITY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Multiple builders are registered. The one with the highest priority value that returns TRUE from applies() is used. Core registers a PathBasedBreadcrumbBuilder at priority 50.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1343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313432"/>
            <a:ext cx="64008" cy="822960"/>
          </a:xfrm>
          <a:prstGeom prst="rect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BREADCRUMB OBJECT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E1E"/>
                </a:solidFill>
              </a:rPr>
              <a:t>The Breadcrumb object holds an array of Link objects (label + Url) and cache metadata (tags, contexts, max-age) that bubble up to the page.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63440" y="231343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313432"/>
            <a:ext cx="64008" cy="822960"/>
          </a:xfrm>
          <a:prstGeom prst="rect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CACHEABILITY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E1E"/>
                </a:solidFill>
              </a:rPr>
              <a:t>Breadcrumbs carry #cache metadata. The route match context (route.name, route.parameters) should always be in contexts since breadcrumbs change per route.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20040" y="32461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Selection Chain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547872"/>
            <a:ext cx="2029968" cy="566928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65760" y="3547872"/>
            <a:ext cx="1938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Your custom builder (priority: 100)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2350008" y="3776472"/>
            <a:ext cx="100584" cy="109728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2450592" y="3547872"/>
            <a:ext cx="2029968" cy="566928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496312" y="3547872"/>
            <a:ext cx="1938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</a:rPr>
              <a:t>Taxonomy breadcrumb builder (priority: 80)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480560" y="3776472"/>
            <a:ext cx="100584" cy="109728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581144" y="3547872"/>
            <a:ext cx="2029968" cy="566928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626864" y="3547872"/>
            <a:ext cx="1938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</a:rPr>
              <a:t>Path-based breadcrumb builder (priority: 50, core)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6611112" y="3776472"/>
            <a:ext cx="100584" cy="109728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711696" y="3547872"/>
            <a:ext cx="2029968" cy="566928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757416" y="3547872"/>
            <a:ext cx="1938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</a:rPr>
              <a:t>System breadcrumb builder (priority: 0, fallback)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20040" y="41605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D7A67"/>
                </a:solidFill>
              </a:rPr>
              <a:t>← highest priority wins (first applies() = TRUE)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Implementing a Custom BreadcrumbBuilder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src/Breadcrumb/ProductBreadcrumbBuilder.php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Drupal\my_module\Breadcrumb;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Drupal\Core\Breadcrumb\Breadcrumb;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Drupal\Core\Breadcrumb\BreadcrumbBuilderInterface;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Drupal\Core\Link;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Drupal\Core\Routing\RouteMatchInterface;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Drupal\Core\StringTranslation\StringTranslationTrait;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Drupal\Core\Url;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ProductBreadcrumbBuilder implements BreadcrumbBuilderInterface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use StringTranslationTrait;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This builder handles the product view route only.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applies(RouteMatchInterface $routeMatch): bool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$routeMatch-&gt;getRouteName() === 'my_module.product_view';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Build the breadcrumb trail.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build(RouteMatchInterface $routeMatch): Breadcrumb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 = new Breadcrumb();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Always start with Home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$breadcrumb-&gt;addLink(Link::fromTextAndUrl(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$this-&gt;t('Home'),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Url::fromRoute('&lt;front&gt;')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intermediate crumbs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$breadcrumb-&gt;addLink(Link::fromTextAndUrl(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$this-&gt;t('Products'),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Url::fromRoute('my_module.product_list')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current page (usually no link — just text)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 = $routeMatch-&gt;getParameter('node');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($node) {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$breadcrumb-&gt;addLink(Link::fromTextAndUrl(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$node-&gt;label(),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$node-&gt;toUrl()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));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CRITICAL: Set cache contexts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$breadcrumb-&gt;addCacheContexts(['route']);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$breadcrumb-&gt;addCacheTags(['node_list:product']);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$breadcrumb;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Registering the Builder &amp; Altering Breadcrumbs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Register as a service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17190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my_module.services.yml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my_module.product_breadcrumb_builder: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Drupal\my_module\Breadcrumb\ProductBreadcrumbBuilder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name: breadcrumb_builder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# Higher priority = checked first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# Must be &gt; 50 to override core PathBased builder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priority: 100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20040" y="294436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Altering Breadcrumbs (hook)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3246120"/>
            <a:ext cx="4160520" cy="153619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3337560"/>
            <a:ext cx="38862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Alter breadcrumbs after building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(simpler than a full builder for minor tweaks)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my_module_system_breadcrumb_alter(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Breadcrumb &amp;$breadcrumb,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RouteMatchInterface $route_match,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$context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a crumb only on specific routes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($route_match-&gt;getRouteName() === 'some.route')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$breadcrumb-&gt;addLink(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Link::fromTextAndUrl(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t('Extra Crumb'),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Url::fromRoute('some.other.route')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$breadcrumb-&gt;addCacheContexts(['route']);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  <p:sp>
        <p:nvSpPr>
          <p:cNvPr id="14" name="Shape 12"/>
          <p:cNvSpPr/>
          <p:nvPr/>
        </p:nvSpPr>
        <p:spPr>
          <a:xfrm>
            <a:off x="4663440" y="804672"/>
            <a:ext cx="416052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0" y="941832"/>
            <a:ext cx="37947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Always add cache contexts — at minimum ['route'] since breadcrumbs change per page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applies() to narrowly target specific routes — don't return TRUE for every route unless you're the fallback builder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Return a breadcrumb with just Home for routes where no better trail exists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Add cache tags for any entities loaded in build() — so saving that entity invalidates the breadcrumb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Prefer hook_system_breadcrumb_alter() for simple additions; full builder only for complex logic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Common Gotcha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Forgetting cache contexts means the same breadcrumb is served for ALL routes — very hard to debug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Breadcrumb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Working with Link and Url Objects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The Link and Url classes are central to both the Breadcrumb API and the Link API (next section)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URL OBJECTS 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Drupal\Core\Url;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From a named route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Url::fromRoute('my_module.product_view', ['node' =&gt; 42]);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Url::fromRoute('&lt;front&gt;');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Url::fromRoute('&lt;current&gt;');     // Current page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From an external URL (no route needed)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Url::fromUri('https://example.com/path');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From an internal path (resolves aliases)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Url::fromInternalUri('/products/my-product');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URL OPTIONS 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Url::fromRoute('my_module.list', [],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'query'    =&gt; ['page' =&gt; 2, 'sort' =&gt; 'name'],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'fragment' =&gt; 'section-3',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'absolute' =&gt; TRUE,      // Full https:// URL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'https'    =&gt; TRUE,      // Force HTTPS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LINK OBJECTS 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Drupal\Core\Link;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 = Link::fromTextAndUrl($this-&gt;t('View Product'), $url);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 = new Link($this-&gt;t('Products'), Url::fromRoute('my_module.list'));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 a Link as a render array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$renderArray = $link-&gt;toRenderable();  // ['#type'=&gt;'link', '#title'=&gt;..., '#url'=&gt;...]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$linkString  = $link-&gt;toString();      // &lt;a href="..."&gt;...&lt;/a&gt;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 from Url directly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$string = $url-&gt;toString();            // Just the URL string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$absolute = $url-&gt;setAbsolute()-&gt;toString();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Generating URLs and link objects via the Url and Link classes — route-based, external, and path-based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Url and Link Classes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Never hardcode URLs in Drupal. Always use the Url class — it handles path aliases, language prefixes, base paths, and HTTPS automatically.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601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URL CLASS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Url objects represent a URL without generating the string. They carry route name + parameters or a URI. Lazy generation means settings can be changed before string rendering.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60120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LINK CLASS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Link wraps a Url with renderable link text. Produces a render array via toRenderable() or an HTML string via toString(). Used in breadcrumbs, menus, and templates.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1343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313432"/>
            <a:ext cx="64008" cy="822960"/>
          </a:xfrm>
          <a:prstGeom prst="rect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ROUTE-BASED (preferred)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Url::fromRoute('route.name', ['param' =&gt; $id]) — resolves automatically when routes change. Always use this for internal links.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63440" y="231343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313432"/>
            <a:ext cx="64008" cy="822960"/>
          </a:xfrm>
          <a:prstGeom prst="rect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40487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URI-BASED (external)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426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Url::fromUri('https://...') for external links. Url::fromUserInput($path) for user-entered paths (validates and sanitizes input).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2461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Entity URLs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547872"/>
            <a:ext cx="8503920" cy="9144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639312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Every entity knows its own URLs — no need to hardcode routes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$node-&gt;toUrl()                    // canonical (view) URL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$node-&gt;toUrl('edit-form')         // edit URL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$node-&gt;toUrl('delete-form')       // delete URL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$node-&gt;toLink()                   // Link object with label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$node-&gt;toLink($this-&gt;t('Read more'))  // Custom label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Url Class — Full Options Reference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Drupal\Core\Url;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ROUTE-BASED URLS 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Url::fromRoute('entity.node.canonical', ['node' =&gt; 42]);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Url::fromRoute('entity.user.edit_form',  ['user' =&gt; 1]);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Url::fromRoute('&lt;front&gt;');         // Home page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Url::fromRoute('&lt;current&gt;');       // Current page (careful with caching!)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Url::fromRoute('&lt;none&gt;');          // Unrouted: href="#"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URI-BASED URLS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Url::fromUri('https://www.example.com/external');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Url::fromUri('mailto:hello@example.com');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Url::fromUri('tel:+15551234567');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Url::fromUri('base:sites/default/files/doc.pdf');  // Relative to base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USER INPUT (sanitizes and validates) 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 when URL comes from a form field or user-supplied data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Url::fromUserInput('/products/my-product');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URL OPTIONS 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$options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'query'        =&gt; ['sort' =&gt; 'name', 'direction' =&gt; 'asc'],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'fragment'     =&gt; 'comments',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'absolute'     =&gt; TRUE,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'attributes'   =&gt; ['class' =&gt; ['my-link'], 'target' =&gt; '_blank'],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'language'     =&gt; \Drupal::languageManager()-&gt;getLanguage('fr'),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Url::fromRoute('my_module.list', [], $options);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GENERATING THE STRING 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$relative = $url-&gt;toString();                   // /products?sort=name#comments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$absolute  = $url-&gt;setAbsolute(TRUE)-&gt;toString(); // https://example.com/products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$isExternal = $url-&gt;isExternal();               // bool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$isRouted   = $url-&gt;isRouted();                 // bool</a:t>
            </a:r>
            <a:endParaRPr lang="en-US" sz="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Link Class &amp; Rendering Links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Drupal\Core\Link;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Drupal\Core\Url;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LINKS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 = Link::fromTextAndUrl(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$this-&gt;t('View Product'),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Url::fromRoute('my_module.product_view', ['node' =&gt; $node-&gt;id()])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Shorthand — entity handles its own URL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 = $node-&gt;toLink();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 = $node-&gt;toLink($this-&gt;t('Read more'));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RENDERING LINKS 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As a render array (preferred — participates in render pipeline)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$build['link'] = $link-&gt;toRenderable();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Produces: ['#type'=&gt;'link', '#title'=&gt;'View Product', '#url'=&gt;$url, '#attributes'=&gt;[]]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As an HTML string (use in preprocess or when render array not possible)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$html = $link-&gt;toString();  // &lt;a href="/products/42"&gt;View Product&lt;/a&gt;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Add attributes to the rendered link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$renderable = $link-&gt;toRenderable();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$renderable['#attributes']['class'][] = 'button';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$renderable['#attributes']['target'] = '_blank';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 TWIG TEMPLATES 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In a .html.twig template: #}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Pass the Url object, Twig's path() and url() functions, or a render array #}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&lt;a href="{{ url('my_module.product_view', {node: node.id}) }}"&gt;View&lt;/a&gt;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&lt;a href="{{ path('my_module.product_view', {node: node.id}) }}"&gt;View&lt;/a&gt;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link_var }}  {# Render a Link render array passed from preprocess #}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Access Checking &amp; Security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ACCESS CHECKING ON URLs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Url::fromRoute('my_module.admin_settings');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current user can access this URL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($url-&gt;access())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$links[] = Link::fromTextAndUrl($this-&gt;t('Settings'), $url);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for a specific user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$account = \Drupal::currentUser();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($url-&gt;access($account))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...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TRUSTED REDIRECT RESPONSE 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Drupal\Core\Routing\TrustedRedirectResponse;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redirecting to URLs passed by users — must be on trusted host list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Configure trusted hosts in settings.php: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$settings['trusted_host_patterns'] = ['^example\.com$'];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redirectAction(): TrustedRedirectResponse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$destination = \Drupal::request()-&gt;query-&gt;get('destination');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Validate destination is safe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($this-&gt;isAllowedDestination($destination))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new TrustedRedirectResponse($destination);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$this-&gt;redirect('&lt;front&gt;');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REDIRECT FROM A CONTROLLER 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ControllerBase provides a redirect() helper: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$this-&gt;redirect('my_module.product_list');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$this-&gt;redirect('entity.node.canonical', ['node' =&gt; $nid]);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Security &amp; 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$url-&gt;access() before rendering links in lists — never show links to pages the user can't access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Never trust user-supplied URL strings — always use Url::fromUserInput() which validates and sanitizes the input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TrustedRedirectResponse for user-supplied destinations — protects against open redirect attacks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Url::fromRoute() over hardcoded paths — route names don't change even if path aliases change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In Twig, use path() for relative URLs and url() for absolute — both accept route parameters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Gotcha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Url::fromRoute('&lt;current&gt;') has no cache context — adds url.path context but kills page caching. Use sparingly.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Link Rendering in Templates &amp; Render Arrays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LINKS IN RENDER ARRAYS 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#type =&gt; 'link' element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$build['edit_link']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   =&gt; 'link',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   =&gt; $this-&gt;t('Edit'),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'#url'        =&gt; $node-&gt;toUrl('edit-form'),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'#attributes' =&gt; ['class' =&gt; ['button', 'button--small']],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'#access'     =&gt; $node-&gt;access('update'),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'#theme' =&gt; 'links' for a list of links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$build['operations']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=&gt; 'links',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'#links'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'view'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'title' =&gt; $this-&gt;t('View'),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'url'   =&gt; $node-&gt;toUrl(),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'edit'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'title' =&gt; $this-&gt;t('Edit'),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'url'   =&gt; $node-&gt;toUrl('edit-form'),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'attributes' =&gt; ['class' =&gt; ['edit-link']],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'#attributes' =&gt; ['class' =&gt; ['operations']],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OPERATIONS LINKS (entity list builder pattern) 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getOperations(EntityInterface $entity):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'edit'   =&gt; ['title' =&gt; $this-&gt;t('Edit'),   'url' =&gt; $entity-&gt;toUrl('edit-form'),   'weight' =&gt; 10],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'delete' =&gt; ['title' =&gt; $this-&gt;t('Delete'), 'url' =&gt; $entity-&gt;toUrl('delete-form'), 'weight' =&gt; 100],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aliases and path processing — managing the mapping between internal system paths and human-readable URLs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System Paths vs Aliases — The Core Distinction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Every content page has an internal system path and optionally a human-readable alias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3218687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438912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System (Internal) Path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5760" y="1591056"/>
            <a:ext cx="406908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1728216"/>
            <a:ext cx="3703320" cy="273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/node/42 — always works, never changes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/user/1 — permanent internal URL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/taxonomy/term/5 — entity system path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Generated by entity route definitions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NOT human-readable but always valid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Used internally:</a:t>
            </a:r>
            <a:endParaRPr lang="en-US" sz="12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Route matching, entity loading, redirects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115568"/>
            <a:ext cx="4160520" cy="3218687"/>
          </a:xfrm>
          <a:prstGeom prst="rect">
            <a:avLst/>
          </a:prstGeom>
          <a:solidFill>
            <a:srgbClr val="FFFFFF"/>
          </a:solidFill>
          <a:ln w="254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160520" cy="438912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54880" y="111556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Path Alias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709160" y="1591056"/>
            <a:ext cx="406908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1728216"/>
            <a:ext cx="3703320" cy="273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/about-us — editor-assigned alias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/products/my-product — SEO-friendly URL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/2024/news/my-article — custom structure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Configured in node edit form or via Pathauto module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Stored in path_alias entity (core)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Resolved to system path by:</a:t>
            </a:r>
            <a:endParaRPr lang="en-US" sz="1200" dirty="0"/>
          </a:p>
          <a:p>
            <a:pPr marL="685800" lvl="1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AliasManager service at request start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 flipV="1">
            <a:off x="320040" y="4419158"/>
            <a:ext cx="8503920" cy="354010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 rot="10800000" flipV="1">
            <a:off x="502920" y="4514529"/>
            <a:ext cx="8229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The AliasManager translates aliases → system paths and system paths → aliases. Drupal always works with system paths internally and resolves aliases only at the HTTP layer.</a:t>
            </a:r>
            <a:endParaRPr lang="en-US" sz="11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AliasManager &amp; PathValidator Services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ALIAS MANAGER SERVICE 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$aliasManager = \Drupal::service('path_alias.manager');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System path → Alias (for display/URLs)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 = $aliasManager-&gt;getAliasByPath('/node/42');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'/about-us' if alias exists, or '/node/42' if not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Alias → System path (for routing)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$systemPath = $aliasManager-&gt;getPathByAlias('/about-us');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'/node/42'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language context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 = $aliasManager-&gt;getAliasByPath('/node/42', 'fr');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CREATING / UPDATING PATH ALIASES 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Drupal\path_alias\Entity\PathAlias;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 a new alias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$pathAlias = PathAlias::create([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'path'     =&gt; '/node/42',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'alias'    =&gt; '/my-custom-alias',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'langcode' =&gt; 'en',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$pathAlias-&gt;save();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Update an existing alias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$storage = \Drupal::entityTypeManager()-&gt;getStorage('path_alias');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$aliases  = $storage-&gt;loadByProperties(['path' =&gt; '/node/42', 'langcode' =&gt; 'en']);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($aliases as $alias)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$alias-&gt;setAlias('/new-alias-name');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$alias-&gt;save();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Delete aliases for a path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$aliases = $storage-&gt;loadByProperties(['path' =&gt; '/node/42']);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$storage-&gt;delete($aliases);</a:t>
            </a:r>
            <a:endParaRPr lang="en-US" sz="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Current Path, Path Matching &amp; PathValidator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CURRENT PATH 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$currentPath = \Drupal::service('path.current')-&gt;getPath();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system path: '/node/42' (not the alias)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alias for current path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$aliasManager = \Drupal::service('path_alias.manager');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$currentAlias = $aliasManager-&gt;getAliasByPath($currentPath);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PATH MATCHER (for path-based visibility conditions) 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$pathMatcher = \Drupal::service('path.matcher');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current page matches a set of path patterns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Used by block visibility, cookie policy banners, etc.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$patterns = "/admin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/admin/*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/node/add";   // Newline-separated, * wildcard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$matches  = $pathMatcher-&gt;matchPath($currentPath, $patterns);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PATH VALIDATOR 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$pathValidator = \Drupal::service('path.validator');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Validate that a user-entered path resolves to a real route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a Url object or FALSE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$pathValidator-&gt;getUrlIfValid('/products');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$pathValidator-&gt;getUrlIfValidWithoutAccessCheck('/admin/settings');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INBOUND / OUTBOUND PATH PROCESSING 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Inbound: aliases resolved to system paths before routing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Outbound: system paths converted to aliases when building URLs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Done automatically — you rarely need to call these directly: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$processor = \Drupal::service('path_processor_manager');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Pathauto Integration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Pathauto (contrib) automatically generates aliases from tokens — essential for real sites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6576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TRIGGERING PATHAUTO PROGRAMMATICALLY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When you create nodes in code, Pathauto won't run automatically.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Trigger it manually after save: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Drupal\pathauto\PathautoGeneratorInterface;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\Drupal::service('pathauto.generator')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-&gt;updateEntityAlias($node, 'insert');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INBOUND PATH PROCESSOR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Runs before routing — translate/redirect custom URL patterns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Drupal\Core\PathProcessor\InboundPathProcessorInterface;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MyInboundProcessor implements InboundPathProcessorInterface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processInbound(string $path, Request $request): string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Redirect old URLs to new paths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(preg_match('|^/old-products/(.+)$|', $path, $m))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'/products/' . $m[1];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$path;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OUTBOUND PATH PROCESSOR 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Runs when generating URLs — modify the output path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Drupal\Core\PathProcessor\OutboundPathProcessorInterface;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MyOutboundProcessor implements OutboundPathProcessorInterface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processOutbound(string $path, array &amp;$options, ?Request $request, ?BubbleableMetadata $bubbleable_metadata): string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tracking parameter to all product URLs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(str_starts_with($path, '/products'))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$options['query']['ref'] = 'drupal';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$path;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Url::fromRoute() not hardcoded paths — aliases change but route names are stable. The Link/Url API handles alias resolution automatically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path_alias entity CRUD for creating/updating aliases in code — don't touch {path_alias} directly via Database API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Check $url-&gt;access() before displaying links — a valid alias doesn't mean the user can access the target route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$pathMatcher-&gt;matchPath() for block visibility conditions and content display rules — it handles wildcards and case-insensitivity correctly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Path::current()-&gt;getPath() returns the system path (/node/42), not the alias. Use AliasManager if you need the displayed URL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After creating entities programmatically, Pathauto aliases are not auto-generated — you must call pathauto.generator-&gt;updateEntityAlias() manually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Never query the {path_alias} database table directly — always use the AliasManager service or PathAlias entity, which have caching and language support built in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Don't use $_SERVER['REQUEST_URI'] for current path detection — it bypasses Drupal's path processing and alias resolution entirely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entities, roles, permissions, and account management — users are full content entities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Users Are Entities — Core Concepts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Users are content entities (UID-based, fieldable, revisionable). Roles are config entities (machine-name-based).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1920240" cy="77724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261872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User Entity (user)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77440" y="1335024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1E"/>
                </a:solidFill>
              </a:rPr>
              <a:t>Content entity. Stored in {users} and {users_field_data}. Fieldable — editors can add custom fields. Has built-in fields: name, mail, status, created, roles.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" y="2157984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" y="2157984"/>
            <a:ext cx="1920240" cy="777240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11480" y="2157984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AccountInterface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377440" y="2231136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1E"/>
                </a:solidFill>
              </a:rPr>
              <a:t>The interface for the current user proxy. \Drupal::currentUser() returns AccountProxyInterface — a thin wrapper that lazy-loads the full entity only when needed.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0040" y="3054096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3D7A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3054096"/>
            <a:ext cx="1920240" cy="777240"/>
          </a:xfrm>
          <a:prstGeom prst="rect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11480" y="3054096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Role Entity (user_role)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377440" y="3127248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1E"/>
                </a:solidFill>
              </a:rPr>
              <a:t>Config entity. Machine-name ID (authenticated, administrator, editor). Exported in config/sync. Carries a list of permission strings.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0040" y="3950208"/>
            <a:ext cx="850392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4D8A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3950208"/>
            <a:ext cx="1920240" cy="777240"/>
          </a:xfrm>
          <a:prstGeom prst="rect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3950208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Special UIDs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377440" y="4023360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1E"/>
                </a:solidFill>
              </a:rPr>
              <a:t>UID 0 = anonymous user (not stored). UID 1 = superuser (bypasses ALL access checks regardless of roles). Always be careful about giving anyone UID 1.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Current User, Loading Users &amp; Checking Access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CURRENT USER (AccountProxy) 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$account = \Drupal::currentUser();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$uid       = $account-&gt;id();                    // 0 = anonymous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$name      = $account-&gt;getDisplayName();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$email     = $account-&gt;getEmail();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$isAuth    = $account-&gt;isAuthenticated();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$isAnon    = $account-&gt;isAnonymous();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$roles     = $account-&gt;getRoles();              // ['authenticated', 'editor']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a permission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($account-&gt;hasPermission('administer nodes')) { ...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($account-&gt;hasPermission('edit any article content')) { ...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a role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(in_array('administrator', $account-&gt;getRoles())) { ...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THE FULL USER ENTITY (when you need fieldable data) 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Drupal\user\Entity\User;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$userEntity = User::load($uid);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$userEntity = \Drupal::entityTypeManager()-&gt;getStorage('user')-&gt;load($uid);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by properties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$users = \Drupal::entityTypeManager()-&gt;getStorage('user')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-&gt;loadByProperties(['mail' =&gt; 'editor@example.com', 'status' =&gt; 1]);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Current user as full entity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$currentUserEntity = User::load(\Drupal::currentUser()-&gt;id());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USER ENTITY FIELDS 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$email   = $userEntity-&gt;getEmail();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$name    = $userEntity-&gt;getAccountName();        // Machine name (login name)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$display = $userEntity-&gt;getDisplayName();        // Display 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$created = $userEntity-&gt;getCreatedTime();        // Unix timestamp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$status  = $userEntity-&gt;isActive();              // TRUE if not blocked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$roles   = $userEntity-&gt;getRoles();              // All roles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$pass    = $userEntity-&gt;getPassword();           // Hashed password</a:t>
            </a:r>
            <a:endParaRPr lang="en-US" sz="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Creating, Updating &amp; Managing Users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CREATE A USER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Drupal\user\Entity\User;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 = User::create([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'name'   =&gt; 'jane_doe',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'mail'   =&gt; 'jane@example.com',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'status' =&gt; 1,             // 1 = active, 0 = blocked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'roles'  =&gt; ['editor', 'authenticated'],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'pass'   =&gt; 'SecurePassword123!',   // Will be hashed automatically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$newUid = $user-&gt;id();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UPDATE A USER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 = User::load(42);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$user-&gt;setEmail('new@example.com');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$user-&gt;addRole('editor');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$user-&gt;removeRole('author');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$user-&gt;block();    // Deactivate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$user-&gt;activate(); // Reactivate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PROGRAMMATIC LOGIN / LOGOUT 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Drupal\user\UserInterface;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Log in a user (after verifying credentials)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user_login_finalize($user);   // Sets session, updates last login time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Log out current user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user_logout();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PASSWORD OPERATIONS 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Hash a new password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$hashedPass = \Drupal::service('password')-&gt;hash('NewPassword123!');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$user-&gt;setPassword('NewPassword123!');  // Automatically hashes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$user-&gt;save();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Verify password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$isValid = \Drupal::service('password')-&gt;check('InputPassword', $user-&gt;getPassword());</a:t>
            </a:r>
            <a:endParaRPr lang="en-US" sz="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Roles, Permissions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Roles and permissions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DEFINING PERMISSIONS 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my_module.permissions.yml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'view product listings':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'View product listings'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description: 'See the public product catalog.'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'administer products':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'Administer products'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restrict access: true  # Warning in UI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Dynamic permissions via hook_permission():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my_module_permission():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['custom perm' =&gt; ['title' =&gt; t('Custom')]];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LOADING ROLES 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Drupal\user\Entity\Role;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$roles    = Role::loadMultiple();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$editorRole = Role::load('editor');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$perms    = $editorRole-&gt;getPermissions();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$editorRole-&gt;grantPermission('view product listings');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$editorRole-&gt;save();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663440" y="804672"/>
            <a:ext cx="416052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941832"/>
            <a:ext cx="379476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$account-&gt;hasPermission() not getRoles() for access checks — permissions are more granular and portable than role checks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Never check for UID 1 specifically in access logic — use permissions. UID 1 bypasses all checks anyway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Load the full User entity only when you need custom field data — AccountProxy is cheaper for basic checks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Define permissions in *.permissions.yml not hook_permission() — YAML is cacheable and exportable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restrict access: true in permissions.yml for any permission that could compromise site security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Gotcha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User::load() returns NULL for UID 0 (anonymous). Use AccountProxy for anonymous-safe checks.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 system, entity access control handlers, and custom access checkers — who can do what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Access System Architecture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Access control in Drupal operates at multiple levels — every layer must pass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658368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252728"/>
            <a:ext cx="384048" cy="38404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2527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32688" y="1170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Route Access Requirements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32688" y="1463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_permission, _role, _user_is_logged_in, _entity_access, _custom_access — defined in routing.yml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1865376"/>
            <a:ext cx="8503920" cy="658368"/>
          </a:xfrm>
          <a:prstGeom prst="rect">
            <a:avLst/>
          </a:prstGeom>
          <a:solidFill>
            <a:srgbClr val="FFFFFF"/>
          </a:solidFill>
          <a:ln w="254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11480" y="2002536"/>
            <a:ext cx="384048" cy="384048"/>
          </a:xfrm>
          <a:prstGeom prst="ellipse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1480" y="2002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32688" y="19202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Entity Access Control Handler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32688" y="221284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EntityAccessControlHandler::checkAccess() — handles view/update/delete per entity. Called by $entity-&gt;access()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0040" y="2615184"/>
            <a:ext cx="8503920" cy="658368"/>
          </a:xfrm>
          <a:prstGeom prst="rect">
            <a:avLst/>
          </a:prstGeom>
          <a:solidFill>
            <a:srgbClr val="FFFFFF"/>
          </a:solidFill>
          <a:ln w="25400">
            <a:solidFill>
              <a:srgbClr val="3D7A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11480" y="2752344"/>
            <a:ext cx="384048" cy="384048"/>
          </a:xfrm>
          <a:prstGeom prst="ellipse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11480" y="27523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32688" y="267004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hook_entity_access() / hook_ENTITY_TYPE_access()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32688" y="296265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Module hooks that can grant or deny access in addition to the handler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20040" y="3364992"/>
            <a:ext cx="8503920" cy="658368"/>
          </a:xfrm>
          <a:prstGeom prst="rect">
            <a:avLst/>
          </a:prstGeom>
          <a:solidFill>
            <a:srgbClr val="FFFFFF"/>
          </a:solidFill>
          <a:ln w="25400">
            <a:solidFill>
              <a:srgbClr val="4D8A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11480" y="3502152"/>
            <a:ext cx="384048" cy="384048"/>
          </a:xfrm>
          <a:prstGeom prst="ellipse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11480" y="3502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32688" y="3419856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Field Access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32688" y="3712464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EntityAccessControlHandler::checkFieldAccess() — per-field view/edit access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20040" y="4114800"/>
            <a:ext cx="8503920" cy="658368"/>
          </a:xfrm>
          <a:prstGeom prst="rect">
            <a:avLst/>
          </a:prstGeom>
          <a:solidFill>
            <a:srgbClr val="FFFFFF"/>
          </a:solidFill>
          <a:ln w="25400">
            <a:solidFill>
              <a:srgbClr val="74C6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11480" y="4251960"/>
            <a:ext cx="384048" cy="384048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1148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32688" y="4169664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AccessResult Aggregation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32688" y="44622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Results from all checkers are combined — any FORBIDDEN wins over neutral; ALLOWED+neutral = allowed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AccessResult Objects — The Right Way to Return Access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Drupal\Core\Access\AccessResult;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THREE STATES 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AccessResult::allowed()     // Grant access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AccessResult::forbidden()   // Deny access (wins over everything else)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AccessResult::neutral()     // No opinion — defer to other checkers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CONDITIONAL HELPERS (most common) 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AccessResult::allowedIf(bool $condition)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AccessResult::forbiddenIf(bool $condition)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AccessResult::allowedIfHasPermission($account, 'my permission')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AccessResult::allowedIfHasPermissions($account, ['perm1', 'perm2'], 'AND')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'AND' = user must have ALL permissions, 'OR' = any one is enough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CACHE METADATA (REQUIRED)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Without cache metadata, access decisions may be incorrectly cached!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AccessResult::allowed()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-&gt;addCacheContexts(['user.permissions'])  // Vary by permissions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-&gt;addCacheTags(['node:42'])               // Invalidate when node saved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-&gt;setCacheMaxAge(0);                      // Never cache (dynamic)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CHAINING ─────────────────────────────────────────────────────────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 = AccessResult::allowedIfHasPermission($account, 'edit articles')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-&gt;andIf(AccessResult::allowedIf($node-&gt;getOwnerId() === $account-&gt;id()))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-&gt;addCacheContexts(['user', 'user.permissions']);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orIf / andIf 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andIf: both must be allowed (most restrictive wins)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orIf:  either being allowed is sufficient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$canEdit = AccessResult::allowedIfHasPermission($account, 'edit any article')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-&gt;orIf(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AccessResult::allowedIfHasPermission($account, 'edit own article')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-&gt;andIf(AccessResult::allowedIf($isOwner))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7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Custom EntityAccessControlHandler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src/ProductAccessControlHandler.php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Drupal\Core\Access\AccessResult;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Drupal\Core\Entity\EntityAccessControlHandler;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Drupal\Core\Entity\EntityInterface;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Drupal\Core\Session\AccountInterface;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ProductAccessControlHandler extends EntityAccessControlHandler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checkAccess(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EntityInterface $entity,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string $operation,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AccountInterface $account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AccessResult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switch ($operation)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case 'view':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if (!$entity-&gt;isPublished())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Only editors can see unpublished products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return AccessResult::allowedIfHasPermission($account, 'view unpublished products')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-&gt;addCacheableDependency($entity)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-&gt;addCacheContexts(['user.permissions']);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return AccessResult::allowedIfHasPermission($account, 'access content')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-&gt;addCacheContexts(['user.permissions']);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case 'update':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return AccessResult::allowedIfHasPermissions($account,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['administer products', 'edit own products'], 'OR')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-&gt;addCacheContexts(['user.permissions']);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case 'delete':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return AccessResult::allowedIfHasPermission($account, 'administer products')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-&gt;addCacheContexts(['user.permissions']);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parent::checkAccess($entity, $operation, $account);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checkCreateAccess(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AccountInterface $account, array $context, $entityBundle = NULL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AccessResult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AccessResult::allowedIfHasPermission($account, 'create products')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-&gt;addCacheContexts(['user.permissions']);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hook_entity_access() &amp; Field Access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hook_entity_access() — SUPPLEMENT the access handler 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Called after the entity's own access handler.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 to grant access you don't own (another module's entities).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NEVER return forbidden from here unless you own the entity type.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my_module_node_access(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NodeInterface $node,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$op,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AccountInterface $account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AccessResult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Allow members to view subscriber-only content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($op === 'view' &amp;&amp; $node-&gt;field_subscriber_only-&gt;value)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AccessResult::allowedIf(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$account-&gt;hasPermission('access subscriber content')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)-&gt;addCacheContexts(['user.permissions'])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-&gt;addCacheTags(['node:' . $node-&gt;id()]);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AccessResult::neutral(); // Don't interfere with other operations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FIELD ACCESS 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Control who can view or edit specific fields on an entity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my_module_entity_field_access(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string $operation,      // 'view' or 'edit'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FieldDefinitionInterface $fieldDefinition,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AccountInterface $account,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?FieldItemListInterface $items = NULL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AccessResult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Hide the 'cost_price' field from non-admins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($fieldDefinition-&gt;getName() === 'field_cost_price')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AccessResult::forbiddenIf(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!$account-&gt;hasPermission('view product cost prices')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)-&gt;addCacheContexts(['user.permissions']);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AccessResult::neutral();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Checking Access in Code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0906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ENTITY ACCESS IN CODE 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Basic check (uses EntityAccessControlHandler internally)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($node-&gt;access('view')) { ... }        // Current user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($node-&gt;access('update', $account)) { ... }  // Specific user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cacheability (important in render arrays)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$accessResult = $node-&gt;access('view', NULL, TRUE);  // returns AccessResult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$build['link'] = 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=&gt; 'link',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=&gt; $node-&gt;label(),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'#url'    =&gt; $node-&gt;toUrl(),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'#access' =&gt; $accessResult,  // Full AccessResult carries cache metadata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ROUTE ACCESS 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   = Url::fromRoute('my_module.admin_settings');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$access = $url-&gt;access();          // bool for current user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CHECKING CREATE ACCESS 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$canCreate = \Drupal::entityTypeManager()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-&gt;getAccessControlHandler('node')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-&gt;createAccess('article');  // bool: can current user create articles?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2D6A4F"/>
                </a:solidFill>
              </a:rPr>
              <a:t>Best Practices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Always return AccessResult objects with cache metadata — missing contexts causes incorrect cached access decisions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Use addCacheableDependency($entity) to add both the entity's tags and contexts to an AccessResult in one call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Return AccessResult::neutral() from hooks on entities you don't own — let the owning handler decide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NEVER return AccessResult::forbidden() from hook_entity_access() for entities your module doesn't own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Use $entity-&gt;access('view', NULL, TRUE) to get a full AccessResult (with cache metadata) instead of a bool</a:t>
            </a:r>
            <a:endParaRPr lang="en-US" sz="10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2D6A4F"/>
                </a:solidFill>
              </a:rPr>
              <a:t>The #access key in render arrays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Set #access on render array elements to automatically hide them from users without access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" y="4005072"/>
            <a:ext cx="8503920" cy="658368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400507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UID 1 bypasses ALL access checks regardless of what your handler returns. Never assume UID 1 will be blocked by any permission or access control.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Pluggable authentication providers — cookie sessions, HTTP Basic Auth, OAuth tokens, and custom providers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Pluggable Auth Providers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Drupal's authentication is a chain of provider services. On each request, each provider tries to authenticate — the first to succeed wins.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8503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34440"/>
            <a:ext cx="64008" cy="65836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28016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Cookie Auth (core)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1581912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Default browser session auth. Reads session cookie, loads authenticated user from session storage.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24928" y="1362456"/>
            <a:ext cx="1234440" cy="402336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424928" y="1362456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1984248"/>
            <a:ext cx="8503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20040" y="1984248"/>
            <a:ext cx="64008" cy="65836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202996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HTTP Basic Auth (core)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2331720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API auth via Authorization: Basic header. Username/password base64-encoded. Enabled via basic_auth module.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424928" y="2112264"/>
            <a:ext cx="1234440" cy="402336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424928" y="2112264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100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0040" y="2734056"/>
            <a:ext cx="8503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2734056"/>
            <a:ext cx="64008" cy="65836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277977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OAuth 2.0 (contrib)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3081528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Bearer token auth via Authorization: Bearer header. Provided by simple_oauth or decoupled_auth modules.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424928" y="2862072"/>
            <a:ext cx="1234440" cy="402336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424928" y="2862072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20040" y="3483864"/>
            <a:ext cx="8503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320040" y="3483864"/>
            <a:ext cx="64008" cy="65836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352958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Key Auth (contrib)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02920" y="3831336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API key authentication via header or query parameter. Useful for simple API integrations.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424928" y="3611880"/>
            <a:ext cx="1234440" cy="402336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424928" y="3611880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20040" y="4233672"/>
            <a:ext cx="8503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20040" y="4233672"/>
            <a:ext cx="64008" cy="658368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02920" y="42793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0E"/>
                </a:solidFill>
              </a:rPr>
              <a:t>Custom Provider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02920" y="4581144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D7A67"/>
                </a:solidFill>
              </a:rPr>
              <a:t>Implement AuthenticationProviderInterface. Register as a tagged service. Set priority to control ordering.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7424928" y="4361688"/>
            <a:ext cx="1234440" cy="402336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424928" y="4361688"/>
            <a:ext cx="1234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custom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7315200" y="102412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D7A67"/>
                </a:solidFill>
              </a:rPr>
              <a:t>Priority (higher = tried first)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Implementing a Custom Auth Provider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src/Authentication/Provider/ApiKeyProvider.php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Drupal\my_module\Authentication\Provider;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Drupal\Core\Authentication\AuthenticationProviderInterface;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Drupal\Core\Entity\EntityTypeManagerInterface;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Symfony\Component\HttpFoundation\Request;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ApiKeyProvider implements AuthenticationProviderInterface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EntityTypeManagerInterface $entityTypeManager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Decides if this provider should attempt authentication.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Run before applies() on any request.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applies(Request $request): bool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Only try when X-Api-Key header is present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$request-&gt;headers-&gt;has('X-Api-Key');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Attempt authentication — return a user account or NULL.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Returning NULL means "try the next provider".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authenticate(Request $request): ?AccountInterface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$apiKey = $request-&gt;headers-&gt;get('X-Api-Key');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Look up the user by stored hashed API key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$users = $this-&gt;entityTypeManager-&gt;getStorage('user')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-&gt;loadByProperties(['field_api_key' =&gt; hash('sha256', $apiKey)]);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(!$users)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NULL;   // Key not found — try next provider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$user = reset($users);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(!$user-&gt;isActive())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 NULL;   // Blocked user — deny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$user;   // Authenticated!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Registering &amp; Route-Level Auth Control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Registering the provider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0574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my_module.services.yml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my_module.api_key_auth_provider: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class: Drupal\my_module\Authentication\Provider\ApiKeyProvider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arguments: ['@entity_type.manager']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tags: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name: authentication_provider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provider_id: api_key    # Used in routing.yml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priority: 200           # Higher = tried first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global: FALSE           # TRUE = apply to all routes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20040" y="327355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Restrict routes to auth method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0040" y="3566160"/>
            <a:ext cx="4160520" cy="132588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3657600"/>
            <a:ext cx="3886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my_module.routing.yml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my_module.api_endpoint: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'/api/v1/products'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'...'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'access content'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options: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Only allow specific auth providers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_auth: ['api_key', 'basic_auth']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Deny cookie-session auth for API routes: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_auth: ['api_key']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4663440" y="804672"/>
            <a:ext cx="416052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0" y="941832"/>
            <a:ext cx="37947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Built-in Auth Providers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cookie — browser session auth (default for HTML requests)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basic_auth — HTTP Basic, requires basic_auth module enabled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D6A4F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_auth in routing options to explicitly restrict API routes to non-session auth — prevents CSRF-vulnerable session tokens on APIs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Always return NULL (not an exception) when auth fails — let the next provider try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Hash stored API keys — never store plain-text secrets in the database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Set global: FALSE unless you want every route (including HTML pages) to try your provider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2E1E"/>
                </a:solidFill>
              </a:rPr>
              <a:t>Use simple_oauth contrib for full OAuth2 with token refresh, client apps, and scopes</a:t>
            </a:r>
            <a:endParaRPr lang="en-US" sz="13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Session-Based vs Token-Based Auth Comparison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D7A67"/>
                </a:solidFill>
              </a:rPr>
              <a:t>Choosing the right auth method for your use case</a:t>
            </a:r>
            <a:endParaRPr lang="en-US" sz="12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115568"/>
          <a:ext cx="8503920" cy="3566160"/>
        </p:xfrm>
        <a:graphic>
          <a:graphicData uri="http://schemas.openxmlformats.org/drawingml/2006/table">
            <a:tbl>
              <a:tblPr/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Characteristic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0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Cookie/Session Auth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HTTP Basic Auth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91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OAuth 2.0 Bearer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7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Client type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Web browsers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Server-to-server APIs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SPA / mobile apps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Credentials sent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Session cookie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Every request (base64)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Access token (JWT)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CSRF protection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Required (form tokens)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Not needed (stateless)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Not needed (stateless)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Token expiry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Session lifetime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Never (while active)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Short-lived + refresh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Logout support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Session destroy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Change password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Revoke token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Drupal module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core (always on)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core basic_auth module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simple_oauth (contrib)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Use for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Admin UI, front-end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Internal APIs, cron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</a:rPr>
                        <a:t>Decoupled front-ends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 flipV="1">
            <a:off x="320040" y="4565472"/>
            <a:ext cx="8503920" cy="207696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 rot="10800000" flipV="1">
            <a:off x="502920" y="4565472"/>
            <a:ext cx="8229600" cy="20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2E1E"/>
                </a:solidFill>
              </a:rPr>
              <a:t>For decoupled/headless Drupal: use OAuth 2.0 (simple_oauth) with short-lived access tokens and refresh tokens. Disable cookie auth on API routes with _auth: ['oauth2'].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CSRF Token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Cross-site request forgery protection — generating and validating session-tied tokens for data-modifying routes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CSRF Token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What Is CSRF and How Drupal Prevents It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CSRF attacks trick authenticated users into unknowingly submitting requests to a site they're logged into.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8503920" cy="365760"/>
          </a:xfrm>
          <a:prstGeom prst="rect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26187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CSRF Attack Flow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645920"/>
            <a:ext cx="8503920" cy="7772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1. User logs into example.com — gets session cookie stored in browser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2. User visits evil.com which contains: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 &lt;img src="https://example.com/node/42/delete" /&gt;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 or &lt;form action="https://example.com/user/1/edit" method="POST"&gt;...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3. Browser sends the request WITH the session cookie (always does this!)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4. Without CSRF protection: Drupal processes the request as the logged-in user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5. Node is deleted / user is modified — attack succeeds. 💀</a:t>
            </a:r>
            <a:endParaRPr lang="en-US" sz="600" dirty="0"/>
          </a:p>
        </p:txBody>
      </p:sp>
      <p:sp>
        <p:nvSpPr>
          <p:cNvPr id="13" name="Shape 11"/>
          <p:cNvSpPr/>
          <p:nvPr/>
        </p:nvSpPr>
        <p:spPr>
          <a:xfrm>
            <a:off x="320040" y="2487168"/>
            <a:ext cx="8503920" cy="3657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48716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Drupal's Protection — CSRF Tokens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2880360"/>
            <a:ext cx="8503920" cy="9144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9718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1. Server generates token: HMAC(session_id + salt + 'action_string')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2. Token is embedded in forms (hidden field) or appended to URLs (query param)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3. On submit/request, Drupal validates the token against the current session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4. evil.com can't know the session-based token — the request is rejected! ✅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Drupal's Form API adds CSRF tokens to all forms automatically via [form_token]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You only need to add tokens manually for: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- Custom AJAX requests not using Form API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- REST endpoints / custom routes that modify data</a:t>
            </a:r>
            <a:endParaRPr lang="en-US" sz="600" dirty="0"/>
          </a:p>
        </p:txBody>
      </p:sp>
      <p:sp>
        <p:nvSpPr>
          <p:cNvPr id="17" name="Shape 15"/>
          <p:cNvSpPr/>
          <p:nvPr/>
        </p:nvSpPr>
        <p:spPr>
          <a:xfrm>
            <a:off x="320040" y="3913632"/>
            <a:ext cx="8503920" cy="658368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91363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The CSRF token is session-specific and time-stamped. It cannot be guessed or reused across sessions. Even if stolen from the URL, it expires with the session.</a:t>
            </a:r>
            <a:endParaRPr lang="en-US" sz="11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CSRF Token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Generating &amp; Validating Tokens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Drupal\Core\Access\CsrfTokenGenerator;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STATIC CALL 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$tokenGenerator = \Drupal::csrfToken();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DEPENDENCY INJECTION (preferred) 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private CsrfTokenGenerator $csrfToken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GENERATE A TOKEN 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'value' string scopes the token to a specific action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 something meaningful: route name + entity ID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$token = $this-&gt;csrfToken-&gt;get('node/42/delete');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$token = $this-&gt;csrfToken-&gt;get('my_module.payment:' . $orderId);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EMBED IN A URL 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Url::fromRoute('my_module.quick_delete', ['node' =&gt; 42],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'query' =&gt; ['token' =&gt; $token],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VALIDATE A TOKEN 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the controller that handles the action: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$receivedToken = \Drupal::request()-&gt;query-&gt;get('token');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$isValid = $this-&gt;csrfToken-&gt;validate(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$receivedToken,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'node/42/delete'   // Must match what was used to generate!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(!$isValid)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throw new AccessDeniedHttpException('Invalid CSRF token.');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FORM API (automatic) 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All forms built with Form API include a form_token field automatically.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 manual token handling needed for standard forms.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Only add manual tokens for: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- Links that trigger actions (quick delete, approve, publish)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- Custom JavaScript fetch/XHR calls not using Drupal Ajax</a:t>
            </a:r>
            <a:endParaRPr lang="en-US" sz="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CSRF Token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Protecting Routes &amp; REST Endpoints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Route-level CSRF protection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6334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 _csrf_token: TRUE to require a valid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CSRF token on the route automatically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my_module.quick_publish: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'/node/{node}/quick-publish'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'...'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'administer nodes'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_csrf_token: 'TRUE'   # Drupal validates automatically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For REST routes — require CSRF token 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state-changing methods: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my_module.rest_update: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'/api/products/{id}'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_controller: '...'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'edit products'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_csrf_request_header_token: 'TRUE'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methods: [PATCH, DELETE]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0916C"/>
                </a:solidFill>
              </a:rPr>
              <a:t>JavaScript / Ajax CSRF Token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6334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CSRF token in JS for fetch() calls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exposes a session token endpoint: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response = await fetch(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'/session/token',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credentials: 'same-origin'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csrfToken = await response.text();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Include in state-changing fetch requests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await fetch('/api/products/42',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method: 'PATCH',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credentials: 'same-origin',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headers: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'Content-Type': 'application/json',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'X-CSRF-Token': csrfToken,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body: JSON.stringify({ status: true }),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Ajax handles this automatically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when using the #ajax Form API key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3858768"/>
            <a:ext cx="8503920" cy="8458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11480" y="3906436"/>
            <a:ext cx="4572000" cy="772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2D6A4F"/>
                </a:solidFill>
              </a:rPr>
              <a:t>When Do You Need CSRF Tokens?</a:t>
            </a:r>
            <a:endParaRPr lang="en-US" sz="1000" dirty="0"/>
          </a:p>
          <a:p>
            <a:pPr marL="173038" indent="-173038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Action links (quick delete, publish, approve) — any GET link that triggers a state change</a:t>
            </a:r>
            <a:endParaRPr lang="en-US" sz="1000" dirty="0"/>
          </a:p>
          <a:p>
            <a:pPr marL="173038" indent="-173038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Custom fetch/XHR calls that modify server state — not using Drupal Ajax framework</a:t>
            </a:r>
            <a:endParaRPr lang="en-US" sz="1000" dirty="0"/>
          </a:p>
          <a:p>
            <a:pPr marL="173038" indent="-173038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REST endpoints using cookie authentication — token-based auth (OAuth) doesn't need CSRF</a:t>
            </a:r>
            <a:endParaRPr lang="en-US" sz="1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365F1ED-8372-C467-2C24-EC5C2FE46EF4}"/>
              </a:ext>
            </a:extLst>
          </p:cNvPr>
          <p:cNvSpPr/>
          <p:nvPr/>
        </p:nvSpPr>
        <p:spPr>
          <a:xfrm>
            <a:off x="5074920" y="3906436"/>
            <a:ext cx="3657600" cy="593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00" b="1" dirty="0">
                <a:solidFill>
                  <a:srgbClr val="2D6A4F"/>
                </a:solidFill>
              </a:rPr>
              <a:t>When You Don't Need Them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Standard Form API forms — handled automatically by Drupal</a:t>
            </a:r>
            <a:endParaRPr lang="en-US" sz="10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1A2E1E"/>
                </a:solidFill>
              </a:rPr>
              <a:t>API routes using OAuth or API key auth — stateless, no session cookie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CSRF Token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Vulnerabilities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Use _csrf_token: TRUE in routing.yml for any action route accessed via a link (not form) that changes state — publish, delete, approve, lock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For JavaScript fetch calls, always get a fresh token from /session/token and send it as X-CSRF-Token header for PATCH/POST/DELETE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Scope tokens to specific actions: csrfToken-&gt;get('node/' . $nid . '/delete') — don't reuse generic tokens for all actions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API-only routes using OAuth/API key should disable CSRF (it's session-based, irrelevant for stateless auth). Use _auth: ['oauth2'] on the route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Don't use CSRF tokens as a replacement for access control — they prove the request came from your site, not that the user has permission to do the action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Don't embed CSRF tokens in cached HTML — the token is session-specific and will be wrong for other users. Use #lazy_builder to inject tokens dynamically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NEVER allow GET requests to modify state (delete, publish, etc.) even with a token — GET requests are pre-fetched by browsers, bots, and proxies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E1E"/>
                </a:solidFill>
              </a:rPr>
              <a:t>Never store or log CSRF tokens — they are ephemeral session credentials. Logging them is the equivalent of logging session IDs</a:t>
            </a:r>
            <a:endParaRPr lang="en-US" sz="11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2D6A4F"/>
          </a:solidFill>
          <a:ln w="254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Symfony session wrapper with named bags, lazy session starting, and flood protection integration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7E4C7"/>
                </a:solidFill>
              </a:rPr>
              <a:t>DRUPAL CORE APIs  |  COURSE 3: ROUTING, NAVIGATION, USERS &amp; SECURITY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Sessions in Drupal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E1E"/>
                </a:solidFill>
              </a:rPr>
              <a:t>Drupal wraps Symfony's SessionInterface. Sessions are lazy — not started until data is actually written.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3268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WHAT SESSIONS DO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Store user-specific state across requests: authentication identity, shopping cart, flash messages, multi-step form state. Backend: database by default, Redis for performance.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32688"/>
          </a:xfrm>
          <a:prstGeom prst="rect">
            <a:avLst/>
          </a:prstGeom>
          <a:solidFill>
            <a:srgbClr val="40916C"/>
          </a:solidFill>
          <a:ln w="12700">
            <a:solidFill>
              <a:srgbClr val="4091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LAZY STARTING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Sessions are NOT started on every request — only when data is written or read. This is critical for performance and for serving cached pages to anonymous users.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8600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86000"/>
            <a:ext cx="64008" cy="932688"/>
          </a:xfrm>
          <a:prstGeom prst="rect">
            <a:avLst/>
          </a:prstGeom>
          <a:solidFill>
            <a:srgbClr val="3D7A5C"/>
          </a:solidFill>
          <a:ln w="12700">
            <a:solidFill>
              <a:srgbClr val="3D7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77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SESSION BAGS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15184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Named bags are structured namespaces within the session. Drupal adds: FlashBag (one-time messages), AttributeBag (arbitrary data), PrivateTempStore (module storage).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86000"/>
            <a:ext cx="416052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86000"/>
            <a:ext cx="64008" cy="932688"/>
          </a:xfrm>
          <a:prstGeom prst="rect">
            <a:avLst/>
          </a:prstGeom>
          <a:solidFill>
            <a:srgbClr val="4D8A6C"/>
          </a:solidFill>
          <a:ln w="12700">
            <a:solidFill>
              <a:srgbClr val="4D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77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D7A67"/>
                </a:solidFill>
              </a:rPr>
              <a:t>STORAGE BACKENDS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15184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Database (default) stores sessions in {sessions} table. Redis/Memcache backends available via contrib. Configure via $settings['session_write_interval'] in settings.php.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33756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Session Lifecycle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639312"/>
            <a:ext cx="1353312" cy="530352"/>
          </a:xfrm>
          <a:prstGeom prst="rect">
            <a:avLst/>
          </a:prstGeom>
          <a:solidFill>
            <a:srgbClr val="2D6A4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0040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Request arrives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673352" y="3858768"/>
            <a:ext cx="73152" cy="9144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46504" y="3639312"/>
            <a:ext cx="1353312" cy="530352"/>
          </a:xfrm>
          <a:prstGeom prst="rect">
            <a:avLst/>
          </a:prstGeom>
          <a:solidFill>
            <a:srgbClr val="40916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746504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Cookie checked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3099816" y="3858768"/>
            <a:ext cx="73152" cy="9144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172968" y="3639312"/>
            <a:ext cx="1353312" cy="530352"/>
          </a:xfrm>
          <a:prstGeom prst="rect">
            <a:avLst/>
          </a:prstGeom>
          <a:solidFill>
            <a:srgbClr val="3D7A5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172968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Session lazy-loaded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526280" y="3858768"/>
            <a:ext cx="73152" cy="9144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599432" y="3639312"/>
            <a:ext cx="1353312" cy="530352"/>
          </a:xfrm>
          <a:prstGeom prst="rect">
            <a:avLst/>
          </a:prstGeom>
          <a:solidFill>
            <a:srgbClr val="4D8A6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599432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Auth resolved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5952744" y="3858768"/>
            <a:ext cx="73152" cy="9144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025896" y="3639312"/>
            <a:ext cx="1353312" cy="530352"/>
          </a:xfrm>
          <a:prstGeom prst="rect">
            <a:avLst/>
          </a:prstGeom>
          <a:solidFill>
            <a:srgbClr val="74C69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025896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Response built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379208" y="3858768"/>
            <a:ext cx="73152" cy="9144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7452360" y="3639312"/>
            <a:ext cx="1353312" cy="530352"/>
          </a:xfrm>
          <a:prstGeom prst="rect">
            <a:avLst/>
          </a:prstGeom>
          <a:solidFill>
            <a:srgbClr val="B7E4C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452360" y="3639312"/>
            <a:ext cx="13533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Session saved</a:t>
            </a:r>
            <a:endParaRPr lang="en-US" sz="9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Reading &amp; Writing Session Data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THE SESSION ────────────────────────────────────────────────────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Via RequestStack (preferred in services):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 = \Drupal::request()-&gt;getSession();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READ/WRITE 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Write to session (starts session if not started)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$session-&gt;set('my_module.preference', 'dark_mode');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$session-&gt;set('my_module.cart_items', [42, 87, 103]);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Read from session (null if not set)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$preference  = $session-&gt;get('my_module.preference');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$cartItems   = $session-&gt;get('my_module.cart_items', []);  // With default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and remove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($session-&gt;has('my_module.preference'))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$session-&gt;remove('my_module.preference');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SESSION METADATA ───────────────────────────────────────────────────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$sessionId   = $session-&gt;getId();    // Current session ID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$isStarted   = $session-&gt;isStarted(); // Has session data been written?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REGENERATE SESSION ID (security — after login!) 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Prevents session fixation attacks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does this automatically via user_login_finalize()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But if you build custom auth, do it manually: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$session-&gt;migrate(TRUE);   // TRUE = delete old session, keep data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INVALIDATE (logout) 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$session-&gt;invalidate();    // Destroys session, starts new empty session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Note: user_logout() calls this automatically</a:t>
            </a:r>
            <a:endParaRPr lang="en-US" sz="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Flash Messages, Bags &amp; Dependency Injection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Session Bags (named namespaces)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FLASH BAG (one-time read messages) 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$flashBag = $session-&gt;getFlashBag();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Add flash messages (survive ONE redirect)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$flashBag-&gt;add('success', 'Product saved successfully!');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$flashBag-&gt;add('error', 'Failed to process payment.');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Read and clear (destructive — messages gone after read)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$successes = $flashBag-&gt;get('success');  // Also clears them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$allFlashes = $flashBag-&gt;all();          // Get and clear all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Peek without clearing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$pendingErrors = $flashBag-&gt;peek('error');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ATTRIBUTE BAG (arbitrary namespaced data) 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$bag = $session-&gt;getBag('attributes');   // Default attribute bag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$bag-&gt;set('ui_settings', ['theme' =&gt; 'dark']);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SESSION BAG 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Symfony\Component\HttpFoundation\Session\Attribute\AttributeBag;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$myBag = new AttributeBag('_my_module');  // Namespace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$session-&gt;registerBag($myBag);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$myBag-&gt;set('step', 2);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0916C"/>
                </a:solidFill>
              </a:rPr>
              <a:t>Dependency Injection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05740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Inject via RequestStack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Symfony\Component\HttpFoundation\RequestStack;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RequestStack $requestStack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setUserPref(string $pref):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$session = $this-&gt;requestStack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-&gt;getCurrentRequest()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-&gt;getSession();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$session-&gt;set('my_module.pref', $pref);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services.yml: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my_module.my_service: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class: ...MyService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arguments: ['@request_stack']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4663440" y="3273552"/>
            <a:ext cx="4160520" cy="914400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0" y="327355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Never inject the Request or Session directly — always inject RequestStack and call getCurrentRequest() at runtime. Direct injection caches the request object from container build time.</a:t>
            </a:r>
            <a:endParaRPr lang="en-US" sz="11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0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74920" y="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Flood Protection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B1F0E"/>
          </a:solidFill>
          <a:ln w="12700">
            <a:solidFill>
              <a:srgbClr val="0B1F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7E4C7"/>
                </a:solidFill>
              </a:rPr>
              <a:t>drupal.org/docs  |  ROUTING, NAVIGATION, USERS &amp; SECURITY  |  COURSE 3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6A4F"/>
                </a:solidFill>
              </a:rPr>
              <a:t>Flood protection (related — limits session-based abuse)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5029200" cy="2651760"/>
          </a:xfrm>
          <a:prstGeom prst="rect">
            <a:avLst/>
          </a:prstGeom>
          <a:solidFill>
            <a:srgbClr val="0D2818"/>
          </a:solidFill>
          <a:ln w="12700">
            <a:solidFill>
              <a:srgbClr val="40916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Flood API works alongside sessions to prevent abuse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$flood = \Drupal::flood();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Register a flood event (e.g., failed login)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$flood-&gt;register(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'user.failed_login_ip',   // Event 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$window = 3600,           // Time window (seconds) — 1 hour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$identifier = $ip         // What to track (IP, UID, etc.)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threshold exceeded before allowing action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$allowed = $flood-&gt;isAllowed(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'user.failed_login_ip',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$threshold = 50,  // Max 50 attempts per window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$window = 3600,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$identifier = $ip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678D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(!$allowed)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throw new AccessDeniedHttpException('Too many login attempts.');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A8D8B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Clear flood entries after success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$flood-&gt;clear('user.failed_login_ip', $ip);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 per-user throttling (must have UID):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$flood-&gt;register('user.failed_login_user', 3600, $uid);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5532120" y="1115568"/>
            <a:ext cx="3291840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D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715000" y="1252728"/>
            <a:ext cx="2926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2D6A4F"/>
                </a:solidFill>
              </a:rPr>
              <a:t>Session 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Namespace all session keys: 'my_module.key' not just 'key' to avoid collisions with other modules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Call session-&gt;migrate(TRUE) after every authentication event to prevent session fixation attacks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Keep session data small — don't store large objects. Store IDs and reload entities as needed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Use TempStore instead of sessions for multi-step form data — it handles expiry and locking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Enable Redis session storage in production — database sessions become a bottleneck at scale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2D6A4F"/>
                </a:solidFill>
              </a:rPr>
              <a:t>Performance Tip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2E1E"/>
                </a:solidFill>
              </a:rPr>
              <a:t>Don't read/write sessions on anonymous pages — it forces session start and breaks page caching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3886200"/>
            <a:ext cx="8503920" cy="658368"/>
          </a:xfrm>
          <a:prstGeom prst="rect">
            <a:avLst/>
          </a:prstGeom>
          <a:solidFill>
            <a:srgbClr val="B7E4C7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8862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E1E"/>
                </a:solidFill>
              </a:rPr>
              <a:t>Performance: Starting a session means the page CANNOT be served from the static page cache. For anonymous users, avoid all session reads/writes to maximize cache hit rate.</a:t>
            </a:r>
            <a:endParaRPr lang="en-US" sz="11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B1F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5603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7E4C7"/>
                </a:solidFill>
              </a:rPr>
              <a:t>Course 3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Routing, Navigation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&amp; Security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Routing API → *.routing.yml maps paths to controllers; ParamConverters upcast IDs to entities; always add cache to AccessResult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" y="2450592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Menu API → four YAML files: links.menu, links.task, links.action, links.contextual — always run drush cr after changes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3072384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Breadcrumb API → BreadcrumbBuilderInterface; highest-priority applies() wins; always add ['route'] to cache contexts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694176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Link API → Url::fromRoute() not hardcoded paths; Link::fromTextAndUrl(); check $url-&gt;access() before rendering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4315968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Path API → AliasManager translates aliases↔system paths; PathAlias entity for CRUD; never query {path_alias} directly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1828800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User API → users are content entities; UID 1 bypasses all checks; hasPermission() not getRoles() for access logic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09160" y="2450592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Access API → AccessResult with cache metadata; EntityAccessControlHandler for entities; neutral() from hooks you don't own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3072384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Auth API → AuthenticationProviderInterface; applies()/authenticate() chain; _auth in routing.yml restricts providers per route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09160" y="3694176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CSRF Token API → session-tied tokens for action links; _csrf_token: TRUE on routes; X-CSRF-Token header for fetch() calls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4315968"/>
            <a:ext cx="347472" cy="347472"/>
          </a:xfrm>
          <a:prstGeom prst="ellipse">
            <a:avLst/>
          </a:prstGeom>
          <a:solidFill>
            <a:srgbClr val="74C69D"/>
          </a:solidFill>
          <a:ln w="12700">
            <a:solidFill>
              <a:srgbClr val="74C6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1F0E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Session API → lazy-started; named bags; always session-&gt;migrate() after login; namespace keys; avoid sessions on anon pages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4 — Plugin System, Events, Hooks &amp; Forms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14071</Words>
  <Application>Microsoft Office PowerPoint</Application>
  <PresentationFormat>On-screen Show (16:9)</PresentationFormat>
  <Paragraphs>1754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3: Routing, Navigation, Users &amp; Security</dc:title>
  <dc:subject>PptxGenJS Presentation</dc:subject>
  <dc:creator>Drupal Instructor</dc:creator>
  <cp:lastModifiedBy>Rob Snyder</cp:lastModifiedBy>
  <cp:revision>6</cp:revision>
  <dcterms:created xsi:type="dcterms:W3CDTF">2026-02-27T23:50:49Z</dcterms:created>
  <dcterms:modified xsi:type="dcterms:W3CDTF">2026-03-03T15:26:41Z</dcterms:modified>
</cp:coreProperties>
</file>