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420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0"/>
            <a:ext cx="2377440" cy="5143500"/>
          </a:xfrm>
          <a:prstGeom prst="rect">
            <a:avLst/>
          </a:prstGeom>
          <a:solidFill>
            <a:srgbClr val="120A28"/>
          </a:solidFill>
          <a:ln w="12700">
            <a:solidFill>
              <a:srgbClr val="120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0"/>
            <a:ext cx="64008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0" y="-731520"/>
            <a:ext cx="3840480" cy="3840480"/>
          </a:xfrm>
          <a:prstGeom prst="ellipse">
            <a:avLst/>
          </a:prstGeom>
          <a:solidFill>
            <a:srgbClr val="1E1050"/>
          </a:solidFill>
          <a:ln w="12700">
            <a:solidFill>
              <a:srgbClr val="1E10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7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126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126480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JSON:API, REST, GraphQL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Decoupled Drupal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57200" y="3310128"/>
            <a:ext cx="61264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headless Drupal — serving content to any front-end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JSON:API, REST, GraphQL, OAuth2, and HTTP clients.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126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86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~3.5 Hours  •  Intermediate–Advanced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4880"/>
                </a:solidFill>
              </a:rPr>
              <a:t>10 APIs for building headless Drupal — from REST to GraphQL, from HTTP clients to Composer and Drush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JSON:API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Filtering, sparse fieldsets, includes, writes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REST API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Custom resources, serialization, normalizers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GraphQL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Schema, resolvers, mutations, DataLoader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Decoupled Architecture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CORS, consumers, preview, OAuth2 flows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HTTP Client (Guzzle)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Outbound requests, middleware, retry, async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OAuth2 &amp; API Auth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simple_oauth, JWT, PKCE, consumer scopes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Composer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Packages, patches, plugins, version constraints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Custom Drush Commands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DrushCommands, I/O, tables, batch, hooks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Webhooks &amp; Subrequests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Batched JSON:API, push events, HMAC verify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60F"/>
                </a:solidFill>
              </a:rPr>
              <a:t>API Design &amp; Microservices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</a:rPr>
              <a:t>Versioning, OpenAPI, Drupal as content hub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Decoupled Drupal Landscape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880"/>
                </a:solidFill>
              </a:rPr>
              <a:t>Drupal as a content hub — serving any front-end via standardised APIs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74720" y="1371600"/>
            <a:ext cx="2194560" cy="1371600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74720" y="1371600"/>
            <a:ext cx="21945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Drupal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Content Hub</a:t>
            </a:r>
            <a:endParaRPr lang="en-US" sz="14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D201698-16F1-4DA1-9E6E-A7D0CA4569A0}"/>
              </a:ext>
            </a:extLst>
          </p:cNvPr>
          <p:cNvGrpSpPr/>
          <p:nvPr/>
        </p:nvGrpSpPr>
        <p:grpSpPr>
          <a:xfrm>
            <a:off x="320040" y="1097280"/>
            <a:ext cx="2651760" cy="566928"/>
            <a:chOff x="320040" y="1417320"/>
            <a:chExt cx="2651760" cy="566928"/>
          </a:xfrm>
        </p:grpSpPr>
        <p:sp>
          <p:nvSpPr>
            <p:cNvPr id="10" name="Shape 8"/>
            <p:cNvSpPr/>
            <p:nvPr/>
          </p:nvSpPr>
          <p:spPr>
            <a:xfrm>
              <a:off x="320040" y="1417320"/>
              <a:ext cx="2651760" cy="566928"/>
            </a:xfrm>
            <a:prstGeom prst="rect">
              <a:avLst/>
            </a:prstGeom>
            <a:solidFill>
              <a:srgbClr val="5533CC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/>
            <p:cNvSpPr/>
            <p:nvPr/>
          </p:nvSpPr>
          <p:spPr>
            <a:xfrm>
              <a:off x="411480" y="1417320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JSON:API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2E4A4F-2381-D314-5940-D787053CFEB7}"/>
              </a:ext>
            </a:extLst>
          </p:cNvPr>
          <p:cNvGrpSpPr/>
          <p:nvPr/>
        </p:nvGrpSpPr>
        <p:grpSpPr>
          <a:xfrm>
            <a:off x="320040" y="1800813"/>
            <a:ext cx="2651760" cy="566928"/>
            <a:chOff x="320040" y="2084832"/>
            <a:chExt cx="2651760" cy="566928"/>
          </a:xfrm>
        </p:grpSpPr>
        <p:sp>
          <p:nvSpPr>
            <p:cNvPr id="12" name="Shape 10"/>
            <p:cNvSpPr/>
            <p:nvPr/>
          </p:nvSpPr>
          <p:spPr>
            <a:xfrm>
              <a:off x="320040" y="2084832"/>
              <a:ext cx="2651760" cy="566928"/>
            </a:xfrm>
            <a:prstGeom prst="rect">
              <a:avLst/>
            </a:prstGeom>
            <a:solidFill>
              <a:srgbClr val="1E1050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11"/>
            <p:cNvSpPr/>
            <p:nvPr/>
          </p:nvSpPr>
          <p:spPr>
            <a:xfrm>
              <a:off x="411480" y="2084832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REST API</a:t>
              </a:r>
              <a:endParaRPr lang="en-US" sz="12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58A2D2-3A8D-FAA3-FB10-1FB880C0C1C6}"/>
              </a:ext>
            </a:extLst>
          </p:cNvPr>
          <p:cNvGrpSpPr/>
          <p:nvPr/>
        </p:nvGrpSpPr>
        <p:grpSpPr>
          <a:xfrm>
            <a:off x="320040" y="2468325"/>
            <a:ext cx="2651760" cy="566928"/>
            <a:chOff x="320040" y="2752344"/>
            <a:chExt cx="2651760" cy="566928"/>
          </a:xfrm>
        </p:grpSpPr>
        <p:sp>
          <p:nvSpPr>
            <p:cNvPr id="14" name="Shape 12"/>
            <p:cNvSpPr/>
            <p:nvPr/>
          </p:nvSpPr>
          <p:spPr>
            <a:xfrm>
              <a:off x="320040" y="2752344"/>
              <a:ext cx="2651760" cy="566928"/>
            </a:xfrm>
            <a:prstGeom prst="rect">
              <a:avLst/>
            </a:prstGeom>
            <a:solidFill>
              <a:srgbClr val="3D1F8F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13"/>
            <p:cNvSpPr/>
            <p:nvPr/>
          </p:nvSpPr>
          <p:spPr>
            <a:xfrm>
              <a:off x="411480" y="2752344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GraphQL</a:t>
              </a:r>
              <a:endParaRPr lang="en-US" sz="12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44C732-BC10-0A43-C313-F3A4C67B1A93}"/>
              </a:ext>
            </a:extLst>
          </p:cNvPr>
          <p:cNvGrpSpPr/>
          <p:nvPr/>
        </p:nvGrpSpPr>
        <p:grpSpPr>
          <a:xfrm>
            <a:off x="320040" y="3135837"/>
            <a:ext cx="2651760" cy="566928"/>
            <a:chOff x="320040" y="3419856"/>
            <a:chExt cx="2651760" cy="566928"/>
          </a:xfrm>
        </p:grpSpPr>
        <p:sp>
          <p:nvSpPr>
            <p:cNvPr id="16" name="Shape 14"/>
            <p:cNvSpPr/>
            <p:nvPr/>
          </p:nvSpPr>
          <p:spPr>
            <a:xfrm>
              <a:off x="320040" y="3419856"/>
              <a:ext cx="2651760" cy="566928"/>
            </a:xfrm>
            <a:prstGeom prst="rect">
              <a:avLst/>
            </a:prstGeom>
            <a:solidFill>
              <a:srgbClr val="4A4A8A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 15"/>
            <p:cNvSpPr/>
            <p:nvPr/>
          </p:nvSpPr>
          <p:spPr>
            <a:xfrm>
              <a:off x="411480" y="3419856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Webhooks</a:t>
              </a:r>
              <a:endParaRPr lang="en-US" sz="12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23D5EC-2604-4ECB-0619-9F9106951618}"/>
              </a:ext>
            </a:extLst>
          </p:cNvPr>
          <p:cNvGrpSpPr/>
          <p:nvPr/>
        </p:nvGrpSpPr>
        <p:grpSpPr>
          <a:xfrm>
            <a:off x="5943600" y="1097280"/>
            <a:ext cx="2651760" cy="566928"/>
            <a:chOff x="5943600" y="1097280"/>
            <a:chExt cx="2651760" cy="566928"/>
          </a:xfrm>
        </p:grpSpPr>
        <p:sp>
          <p:nvSpPr>
            <p:cNvPr id="18" name="Shape 16"/>
            <p:cNvSpPr/>
            <p:nvPr/>
          </p:nvSpPr>
          <p:spPr>
            <a:xfrm>
              <a:off x="5943600" y="1097280"/>
              <a:ext cx="2651760" cy="566928"/>
            </a:xfrm>
            <a:prstGeom prst="rect">
              <a:avLst/>
            </a:prstGeom>
            <a:solidFill>
              <a:srgbClr val="206090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17"/>
            <p:cNvSpPr/>
            <p:nvPr/>
          </p:nvSpPr>
          <p:spPr>
            <a:xfrm>
              <a:off x="6035040" y="1097280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Next.js / Nuxt (SSG/SSR)</a:t>
              </a:r>
              <a:endParaRPr lang="en-US" sz="12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76F76AA-2E48-83AB-13FC-6C13237D25AC}"/>
              </a:ext>
            </a:extLst>
          </p:cNvPr>
          <p:cNvGrpSpPr/>
          <p:nvPr/>
        </p:nvGrpSpPr>
        <p:grpSpPr>
          <a:xfrm>
            <a:off x="5943600" y="1783080"/>
            <a:ext cx="2651760" cy="566928"/>
            <a:chOff x="5943600" y="1783080"/>
            <a:chExt cx="2651760" cy="566928"/>
          </a:xfrm>
        </p:grpSpPr>
        <p:sp>
          <p:nvSpPr>
            <p:cNvPr id="20" name="Shape 18"/>
            <p:cNvSpPr/>
            <p:nvPr/>
          </p:nvSpPr>
          <p:spPr>
            <a:xfrm>
              <a:off x="5943600" y="1783080"/>
              <a:ext cx="2651760" cy="566928"/>
            </a:xfrm>
            <a:prstGeom prst="rect">
              <a:avLst/>
            </a:prstGeom>
            <a:solidFill>
              <a:srgbClr val="207060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19"/>
            <p:cNvSpPr/>
            <p:nvPr/>
          </p:nvSpPr>
          <p:spPr>
            <a:xfrm>
              <a:off x="6035040" y="1783080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React / Vue / Angular SPA</a:t>
              </a:r>
              <a:endParaRPr lang="en-US" sz="12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B23B98-AD7C-803C-959B-670B3AB00AFE}"/>
              </a:ext>
            </a:extLst>
          </p:cNvPr>
          <p:cNvGrpSpPr/>
          <p:nvPr/>
        </p:nvGrpSpPr>
        <p:grpSpPr>
          <a:xfrm>
            <a:off x="5943600" y="2468880"/>
            <a:ext cx="2651760" cy="566928"/>
            <a:chOff x="5943600" y="2468880"/>
            <a:chExt cx="2651760" cy="566928"/>
          </a:xfrm>
        </p:grpSpPr>
        <p:sp>
          <p:nvSpPr>
            <p:cNvPr id="22" name="Shape 20"/>
            <p:cNvSpPr/>
            <p:nvPr/>
          </p:nvSpPr>
          <p:spPr>
            <a:xfrm>
              <a:off x="5943600" y="2468880"/>
              <a:ext cx="2651760" cy="566928"/>
            </a:xfrm>
            <a:prstGeom prst="rect">
              <a:avLst/>
            </a:prstGeom>
            <a:solidFill>
              <a:srgbClr val="906020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21"/>
            <p:cNvSpPr/>
            <p:nvPr/>
          </p:nvSpPr>
          <p:spPr>
            <a:xfrm>
              <a:off x="6035040" y="2468880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Gatsby / Astro (Static)</a:t>
              </a:r>
              <a:endParaRPr lang="en-US" sz="12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853FBD-8856-A08B-6C65-E2BF47FA64D0}"/>
              </a:ext>
            </a:extLst>
          </p:cNvPr>
          <p:cNvGrpSpPr/>
          <p:nvPr/>
        </p:nvGrpSpPr>
        <p:grpSpPr>
          <a:xfrm>
            <a:off x="5943600" y="3154680"/>
            <a:ext cx="2651760" cy="566928"/>
            <a:chOff x="5943600" y="3154680"/>
            <a:chExt cx="2651760" cy="566928"/>
          </a:xfrm>
        </p:grpSpPr>
        <p:sp>
          <p:nvSpPr>
            <p:cNvPr id="24" name="Shape 22"/>
            <p:cNvSpPr/>
            <p:nvPr/>
          </p:nvSpPr>
          <p:spPr>
            <a:xfrm>
              <a:off x="5943600" y="3154680"/>
              <a:ext cx="2651760" cy="566928"/>
            </a:xfrm>
            <a:prstGeom prst="rect">
              <a:avLst/>
            </a:prstGeom>
            <a:solidFill>
              <a:srgbClr val="802040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23"/>
            <p:cNvSpPr/>
            <p:nvPr/>
          </p:nvSpPr>
          <p:spPr>
            <a:xfrm>
              <a:off x="6035040" y="3154680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Mobile Apps (iOS/Android)</a:t>
              </a:r>
              <a:endParaRPr lang="en-US" sz="12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E1B8CE8-DC26-0510-79E0-B8D7C337792F}"/>
              </a:ext>
            </a:extLst>
          </p:cNvPr>
          <p:cNvGrpSpPr/>
          <p:nvPr/>
        </p:nvGrpSpPr>
        <p:grpSpPr>
          <a:xfrm>
            <a:off x="3131820" y="3149831"/>
            <a:ext cx="2651760" cy="566928"/>
            <a:chOff x="5943600" y="3840480"/>
            <a:chExt cx="2651760" cy="566928"/>
          </a:xfrm>
        </p:grpSpPr>
        <p:sp>
          <p:nvSpPr>
            <p:cNvPr id="26" name="Shape 24"/>
            <p:cNvSpPr/>
            <p:nvPr/>
          </p:nvSpPr>
          <p:spPr>
            <a:xfrm>
              <a:off x="5943600" y="3840480"/>
              <a:ext cx="2651760" cy="566928"/>
            </a:xfrm>
            <a:prstGeom prst="rect">
              <a:avLst/>
            </a:prstGeom>
            <a:solidFill>
              <a:srgbClr val="404080"/>
            </a:solidFill>
            <a:ln w="12700">
              <a:solidFill>
                <a:srgbClr val="FFFFFF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 25"/>
            <p:cNvSpPr/>
            <p:nvPr/>
          </p:nvSpPr>
          <p:spPr>
            <a:xfrm>
              <a:off x="6035040" y="3840480"/>
              <a:ext cx="2468880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Kiosk / IoT / Smart TV</a:t>
              </a:r>
              <a:endParaRPr lang="en-US" sz="1200" dirty="0"/>
            </a:p>
          </p:txBody>
        </p:sp>
      </p:grpSp>
      <p:sp>
        <p:nvSpPr>
          <p:cNvPr id="28" name="Shape 26"/>
          <p:cNvSpPr/>
          <p:nvPr/>
        </p:nvSpPr>
        <p:spPr>
          <a:xfrm>
            <a:off x="320040" y="4180195"/>
            <a:ext cx="8503920" cy="566928"/>
          </a:xfrm>
          <a:prstGeom prst="rect">
            <a:avLst/>
          </a:prstGeom>
          <a:solidFill>
            <a:srgbClr val="1E105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7200" y="4180195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4B0FF"/>
                </a:solidFill>
              </a:rPr>
              <a:t>Drupal manages: Auth, Content Modelling, Workflows, Access Control, Caching, Multilingual, Media. Consumers just call the API.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Drupal's built-in REST — filtering, sparse fieldsets, includes, sorting, pagination and writes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Zero-Config REST for Every Entity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20820"/>
                </a:solidFill>
              </a:rPr>
              <a:t>The jsonapi core module exposes every entity type automatically — no configuration required.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804672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29178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AUTO-DISCOVERY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425360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/jsonapi/ returns a self-describing document listing all resource types and their endpoints. Any JSON:API-compatible library (Druxt, next-drupal) works without custom adapters.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804672"/>
          </a:xfrm>
          <a:prstGeom prst="rect">
            <a:avLst/>
          </a:prstGeom>
          <a:solidFill>
            <a:srgbClr val="5533CC"/>
          </a:solidFill>
          <a:ln w="12700">
            <a:solidFill>
              <a:srgbClr val="553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29178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INCLUDES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425360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Load related resources in one request: ?include=field_author,field_tags.field_image — eliminates N+1 HTTP requests from naive implementations.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103120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03120"/>
            <a:ext cx="64008" cy="804672"/>
          </a:xfrm>
          <a:prstGeom prst="rect">
            <a:avLst/>
          </a:prstGeom>
          <a:solidFill>
            <a:srgbClr val="1E1050"/>
          </a:solidFill>
          <a:ln w="12700">
            <a:solidFill>
              <a:srgbClr val="1E10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125290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SPARSE FIELDSETS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3214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Request only needed fields: ?fields[node--article]=title,body — reduces payload dramatically for mobile/bandwidth-constrained clients.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103120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03120"/>
            <a:ext cx="64008" cy="804672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125290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SPEC COMPLIANT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3214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Implements JSON:API 1.1. Writes (POST/PATCH/DELETE) fully supported with proper CSRF tokens. Access control mirrors Drupal's entity permissions.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035808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F8F"/>
                </a:solidFill>
              </a:rPr>
              <a:t>Key endpoints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337560"/>
            <a:ext cx="8503920" cy="1920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337560"/>
            <a:ext cx="749808" cy="192024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20040" y="3337560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GET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15568" y="3337560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276088" y="3337560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API index — all resource types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320040" y="3547872"/>
            <a:ext cx="8503920" cy="192024"/>
          </a:xfrm>
          <a:prstGeom prst="rect">
            <a:avLst/>
          </a:prstGeom>
          <a:solidFill>
            <a:srgbClr val="F4F0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20040" y="3547872"/>
            <a:ext cx="749808" cy="192024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20040" y="3547872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GET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115568" y="3547872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/jsonapi/node/article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276088" y="3547872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Collection — all published articles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20040" y="3758184"/>
            <a:ext cx="8503920" cy="1920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320040" y="3758184"/>
            <a:ext cx="749808" cy="192024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320040" y="3758184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GET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1115568" y="3758184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/jsonapi/node/article/{uuid}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5276088" y="3758184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Single resource by UUID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320040" y="3968496"/>
            <a:ext cx="8503920" cy="192024"/>
          </a:xfrm>
          <a:prstGeom prst="rect">
            <a:avLst/>
          </a:prstGeom>
          <a:solidFill>
            <a:srgbClr val="F4F0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320040" y="3968496"/>
            <a:ext cx="749808" cy="192024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320040" y="3968496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GET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1115568" y="3968496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/jsonapi/node/article?filter[status]=1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5276088" y="3968496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Filtered collection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320040" y="4178808"/>
            <a:ext cx="8503920" cy="1920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320040" y="4178808"/>
            <a:ext cx="749808" cy="192024"/>
          </a:xfrm>
          <a:prstGeom prst="rect">
            <a:avLst/>
          </a:prstGeom>
          <a:solidFill>
            <a:srgbClr val="3DB87A"/>
          </a:solidFill>
          <a:ln w="12700">
            <a:solidFill>
              <a:srgbClr val="3DB8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320040" y="4178808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POST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1115568" y="4178808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/jsonapi/node/article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276088" y="4178808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Create a new article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320040" y="4389120"/>
            <a:ext cx="8503920" cy="192024"/>
          </a:xfrm>
          <a:prstGeom prst="rect">
            <a:avLst/>
          </a:prstGeom>
          <a:solidFill>
            <a:srgbClr val="F4F0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320040" y="4389120"/>
            <a:ext cx="749808" cy="192024"/>
          </a:xfrm>
          <a:prstGeom prst="rect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320040" y="4389120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PATCH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1115568" y="4389120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/jsonapi/node/article/{uuid}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5276088" y="4389120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Update (only supplied fields change)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320040" y="4599432"/>
            <a:ext cx="8503920" cy="1920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320040" y="4599432"/>
            <a:ext cx="749808" cy="192024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320040" y="4599432"/>
            <a:ext cx="749808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DELETE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1115568" y="4599432"/>
            <a:ext cx="4114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8060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/jsonapi/node/article/{uuid}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5276088" y="4599432"/>
            <a:ext cx="34290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4880"/>
                </a:solidFill>
              </a:rPr>
              <a:t>Delete — returns 204 No Content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Filtering, Sorting, Pagination &amp; Includes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BASIC FILTERING 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/jsonapi/node/article?filter[status]=1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/jsonapi/node/article?filter[field_author.name]=Alice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/jsonapi/node/article?filter[created][operator]=&gt;&amp;filter[created][value]=1700000000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COMPLEX AND/OR GROUPS 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?filter[pub][condition][path]=status&amp;filter[pub][condition][value]=1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&amp;filter[cat-or][group][conjunction]=OR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&amp;filter[cat1][condition][path]=field_category.name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&amp;filter[cat1][condition][value]=Tech&amp;filter[cat1][condition][memberOf]=cat-or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&amp;filter[cat2][condition][path]=field_category.name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&amp;filter[cat2][condition][value]=Science&amp;filter[cat2][condition][memberOf]=cat-or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SORTING 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/jsonapi/node/article?sort=-created,title   # DESC created, then ASC title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PAGINATION 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/jsonapi/node/article?page[limit]=10&amp;page[offset]=0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Response: links.next, links.prev, links.last for navigation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SPARSE FIELDSETS 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/jsonapi/node/article?fields[node--article]=title,body,field_image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/jsonapi/node/article?fields[node--article]=title&amp;fields[user--user]=name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INCLUDES (eager-load relations in one request) 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/jsonapi/node/article?include=field_author,field_tags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/jsonapi/node/article?include=field_image.field_media_image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Related resources appear in data.included[]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JAVASCRIPT CLIENT (next-drupal) 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articles = await drupal.getResourceCollection('node--article',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params: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'filter[status]': 1,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'sort': '-created',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'page[limit]': 12,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include: 'field_author,field_image.field_media_image',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'fields[node--article]': 'title,body,created,path,field_author,field_image',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Writing Data — POST, PATCH, DELETE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CREATE A NODE (POST) 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/jsonapi/node/article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application/vnd.api+json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Authorization: Bearer ACCESS_TOKEN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"data":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"type": "node--article",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"attributes":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"title": "My New Article",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"body": { "value": "&lt;p&gt;Content&lt;/p&gt;", "format": "full_html" },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"status": true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"relationships":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"field_tags":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"data": [{ "type": "taxonomy_term--tags", "id": "TERM-UUID" }]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UPDATE A NODE (PATCH — only changed fields required) 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PATCH /jsonapi/node/article/NODE-UUID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application/vnd.api+json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"data": { "type":"node--article", "id":"NODE-UUID",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"attributes": { "title": "Updated Title" } }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DELETE ────────────────────────────────────────────────────────────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/jsonapi/node/article/NODE-UUID    # Returns 204 No Content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UPLOAD A FILE (two-step) 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Step 1: upload binary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/jsonapi/node/article/field_image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application/octet-stream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Content-Disposition: file; filename="hero.jpg"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[binary file data]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Returns file UUID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Step 2: link to the node via PATCH relationship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PATCH /jsonapi/node/article/NODE-UUID  (set field_image relationship)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WRITE TO RELATIONSHIP 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/jsonapi/node/article/NODE-UUID/relationships/field_tags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"data": [{ "type":"taxonomy_term--tags", "id":"TERM-UUID" }] }</a:t>
            </a:r>
            <a:endParaRPr lang="en-US" sz="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Extending JSON:API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0632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11480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RESTRICT / EXTEND WITH jsonapi_extras 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composer require drupal/jsonapi_extras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/admin/config/services/jsonapi_extras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Per resource type you can: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Rename: node--article → article (cleaner URLs)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Disable: hide internal types from the API entirely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Alias fields: field_long_machine_name → shortName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Add computed/virtual fields via ResourceTypeRepository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READ-ONLY MODE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settings.php: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$config['jsonapi.settings']['read_only'] = TRUE;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ADD A COMPUTED FIELD VIA EVENT SUBSCRIBER 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Drupal\jsonapi_extras\Events\ResourceObjectNormalizationAlterEvent;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alterNormalization(ResourceObjectNormalizationAlterEvent $event):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($event-&gt;getResourceObject()-&gt;getTypeName() === 'node--product')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$values = $event-&gt;getValues();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$price  = $values['field_price']['decimal'] ?? 0;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$values['price_with_vat'] = round($price * 1.2, 2);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$event-&gt;setValues($values);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4663440" y="804672"/>
            <a:ext cx="416052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0" y="941832"/>
            <a:ext cx="3794760" cy="2788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00" b="1" dirty="0">
                <a:solidFill>
                  <a:srgbClr val="3D1F8F"/>
                </a:solidFill>
              </a:rPr>
              <a:t>JSON:API Best Practices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20820"/>
                </a:solidFill>
              </a:rPr>
              <a:t>Use includes for related data — one request beats 5 sequential calls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20820"/>
                </a:solidFill>
              </a:rPr>
              <a:t>Always add sparse fieldsets — reduces payload and entity loading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20820"/>
                </a:solidFill>
              </a:rPr>
              <a:t>Enable read_only mode if front-end never writes — simplifies security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20820"/>
                </a:solidFill>
              </a:rPr>
              <a:t>Use jsonapi_extras in production — rename types, hide sensitive fields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20820"/>
                </a:solidFill>
              </a:rPr>
              <a:t>JSON:API uses UUIDs not integer IDs — store UUIDs in your front-end; they're stable across environments, integer IDs are not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20820"/>
                </a:solidFill>
              </a:rPr>
              <a:t>Use cursor-based pagination for large datasets — offset pagination degrades on big result sets</a:t>
            </a:r>
            <a:endParaRPr lang="en-US" sz="10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00" b="1" dirty="0">
                <a:solidFill>
                  <a:srgbClr val="3D1F8F"/>
                </a:solidFill>
              </a:rPr>
              <a:t>Never do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E63946"/>
                </a:solidFill>
              </a:rPr>
              <a:t>Don't disable entity access checking — exposes drafts and private content to everyone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E63946"/>
                </a:solidFill>
              </a:rPr>
              <a:t>Don't use JSON:API for real-time data (WebSockets) — it's a request/response API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" y="3977640"/>
            <a:ext cx="8503920" cy="658368"/>
          </a:xfrm>
          <a:prstGeom prst="rect">
            <a:avLst/>
          </a:prstGeom>
          <a:solidFill>
            <a:srgbClr val="F4F0F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397764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The openapi_jsonapi module generates a full OpenAPI 3.0 spec from your JSON:API automatically at /openapi/jsonapi — share it with front-end teams as living documentation.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REST resources, serialization, HAL+JSON, and normalizers for business-logic endpoints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Custom REST Resource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14836"/>
            <a:ext cx="8229600" cy="39674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src/Plugin/rest/resource/ProductSearchResource.php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Drupal\my_module\Plugin\rest\resource;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Drupal\rest\Plugin\ResourceBase;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Drupal\rest\ResourceResponse;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Symfony\Component\HttpFoundation\Request;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@RestResource(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"my_module_product_search",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@Translation("Product Search"),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uri_paths = { "canonical" = "/api/v1/products/search"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ProductSearchResource extends ResourceBase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get(Request $request): ResourceResponse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$q      = $request-&gt;query-&gt;get('q', '');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$limit  = (int)$request-&gt;query-&gt;get('limit', 12);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$offset = (int)$request-&gt;query-&gt;get('offset', 0);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$results = $this-&gt;productService-&gt;search($q, $limit, $offset);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$data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'results' =&gt; array_map(fn($p)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'id'    =&gt; $p-&gt;id(),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'uuid'  =&gt; $p-&gt;uuid(),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'title' =&gt; $p-&gt;label(),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'price' =&gt; $p-&gt;get('field_price')-&gt;value,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'url'   =&gt; $p-&gt;toUrl()-&gt;setAbsolute()-&gt;toString(),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 $results['items']),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'total'  =&gt; $results['total'],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'offset' =&gt; $offset,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'limit'  =&gt; $limit,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$response = new ResourceResponse($data, 200);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IMPORTANT: Add cache metadata or response caches forever with wrong content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$response-&gt;addCacheableDependency(new CacheableMetadata());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$response;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Enable via config YAML 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config/install/rest.resource.my_module_product_search.yml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id: my_module_product_search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configuration: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methods: [GET]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formats: [json]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authentication: [oauth2]</a:t>
            </a:r>
            <a:endParaRPr lang="en-US" sz="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Normalizers &amp; Serialization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2299716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28382"/>
            <a:ext cx="8229600" cy="2212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NORMALIZER (transform entity in REST response) 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src/Normalizer/ProductNormalizer.php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Drupal\serialization\Normalizer\ContentEntityNormalizer;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ProductNormalizer extends ContentEntityNormalizer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supportsNormalization(mixed $data, ?string $format = NULL, array $context = []): bool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$data instanceof NodeInterface &amp;&amp; $data-&gt;bundle() === 'product';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normalize(mixed $object, ?string $format = NULL, array $context = []):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$data = parent::normalize($object, $format, $context);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$data['price_with_vat'] = round($data['field_price'][0]['value'] * 1.2, 2);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unset($data['field_internal_cost']);   // Hide sensitive field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$data;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services.yml tag: { name: normalizer, priority: 10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WHEN TO USE REST vs JSON:API ─────────────────────────────────────</a:t>
            </a:r>
            <a:endParaRPr lang="en-US" sz="7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924217"/>
              </p:ext>
            </p:extLst>
          </p:nvPr>
        </p:nvGraphicFramePr>
        <p:xfrm>
          <a:off x="320040" y="3161122"/>
          <a:ext cx="8503920" cy="1627632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12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Use Case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60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JSON:API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1F8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Custom REST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2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Entity CRUD (nodes, terms, users)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✅ Auto-generated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Manual setup needed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2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Custom search / aggregation endpoint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❌ Not suited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✅ Ideal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2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Business logic (checkout, validate)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❌ Not suited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✅ Ideal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2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Response shape control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Partial (jsonapi_extras)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✅ Full control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2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Client ecosystem / libraries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✅ Rich (Druxt, next-drupal)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Manual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C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Prefer JSON:API for entity CRUD — custom REST makes sense only for business-logic endpoints (search, aggregation, custom actions) where you need full response control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Always add cache metadata to ResourceResponse — without it, Drupal's page cache stores the response forever, serving stale data to subsequent users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Version your REST endpoints: /api/v1/ — never change published endpoint response shape without a version bump; breaking changes break clients silently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the REST UI module (/admin/config/services/rest) to enable resources without config YAML — faster for development, then export config for deployment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HAL+JSON (_links, _embedded) adds verbosity — use plain JSON format unless a client specifically needs HAL hypermedia links for discovery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REST permissions are auto-generated per resource and method — check /admin/people/permissions for the generated permissions and assign them to the correct roles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put business logic in normalizers — normalizers run on every serialization. Put logic in a service, call it from the REST resource, and use the normalizer only for output shaping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skip access checks in REST resource get() methods — if your resource loads entities, call $entity-&gt;access('view') or use EntityQuery with -&gt;accessCheck(TRUE)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GraphQL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Schema-first API — SDL schema, resolvers, mutations, and the DataLoader pattern for efficient entity loading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GraphQL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Schema &amp; Queries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30632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388620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SDL SCHEMA (my_module/graphql/my_schema.graphqls) 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 Article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id: String!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String!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body: String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created: String!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author: User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tags: [Tag!]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image: Image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 User { name: String!  avatar: Image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 Tag  { id: String!    name: String!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 Image { url: String!  alt: String  width: Int  height: Int 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 Query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article(id: String!): Article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articles(limit: Int = 10, offset: Int = 0): [Article!]!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 Mutation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createArticle(title: String!, body: String): Article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663440" y="804672"/>
            <a:ext cx="4160520" cy="30632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00600" y="896112"/>
            <a:ext cx="388620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GRAPHQL QUERY (from client) 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query GetArticles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articles(limit: 5)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id title created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author { name  avatar { url alt }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   { name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image  { url alt width height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QUERY WITH VARIABLE 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query GetArticle($id: String!)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article(id: $id) { title  body  author { name }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Variables: { "id": "abc-123-uuid"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MUTATION 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mutation Create($title: String!, $body: String)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createArticle(title: $title, body: $body) { id title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FETCH FROM JAVASCRIPT 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res = await fetch('/graphql',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method: 'POST',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headers: { 'Content-Type': 'application/json'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body: JSON.stringify({ query, variables }),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{ data, errors } = await res.json();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320040" y="4005072"/>
            <a:ext cx="8503920" cy="658368"/>
          </a:xfrm>
          <a:prstGeom prst="rect">
            <a:avLst/>
          </a:prstGeom>
          <a:solidFill>
            <a:srgbClr val="F4F0F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4005072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GraphQL 4 module (composer require drupal/graphql:^4) is the current standard. It uses a schema-first SDL approach with a Resolver Registry — more maintainable than GraphQL 3's annotation approach.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GraphQL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Resolvers — Wiring Schema to Drupal Data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src/Plugin/GraphQL/Schema/MySchema.php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Drupal\graphql\Plugin\GraphQL\Schema\SdlSchemaPluginBase;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 @Schema(id="my_schema", name="My Schema")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MySchema extends SdlSchemaPluginBase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getResolverRegistry(): ResolverRegistryInterface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$builder  = new ResolverBuilder();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$registry = new ResolverRegistry();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Wire Query.articles → EntityQuery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$registry-&gt;addFieldResolver('Query', 'articles',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$builder-&gt;produce('entity_load_multiple')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-&gt;map('type',    $builder-&gt;fromValue('node'))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-&gt;map('bundles', $builder-&gt;fromValue(['article']))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-&gt;map('limit',   $builder-&gt;fromArgument('limit'))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-&gt;map('offset',  $builder-&gt;fromArgument('offset'))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Wire Article.title field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$registry-&gt;addFieldResolver('Article', 'title',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$builder-&gt;produce('entity_label')-&gt;map('entity', $builder-&gt;fromParent())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Wire Article.author → entity reference field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$registry-&gt;addFieldResolver('Article', 'author',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$builder-&gt;produce('entity_reference')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-&gt;map('entity', $builder-&gt;fromParent())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-&gt;map('field',  $builder-&gt;fromValue('field_author'))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Custom resolver with business logic (callback)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$registry-&gt;addFieldResolver('Query', 'featuredArticles',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$builder-&gt;callback(function(mixed $parent, array $args):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return $this-&gt;nodeStorage-&gt;loadMultiple(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$this-&gt;nodeStorage-&gt;getQuery()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-&gt;condition('type', 'article')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-&gt;condition('field_featured', TRUE)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-&gt;execute()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$registry;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GraphQL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GraphQL 4 (not 3) — it's schema-first with SDL files, uses the Resolver Registry pattern, is more maintainable, and works better with static analysis and IDE tooling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Enable GraphiQL explorer at /graphql/explorer in development — it's an in-browser IDE with autocomplete, schema docs, and query history. Share the URL with front-end teams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Implement query depth and complexity limits — without them a malicious client can craft deeply nested queries that fan out into exponential entity loads and exhaust memory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Cache resolver results — GraphQL fires entity loads per resolver call. Use DataLoader pattern or Drupal's cache service in resolvers to batch N entity loads into one query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Access checks are your responsibility in resolvers — GraphQL doesn't automatically enforce Drupal's entity access. Call $entity-&gt;access('view', $account) inside every resolver that loads entities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Authentication uses the same mechanisms as REST — Basic Auth, OAuth2 Bearer, Cookie. Configure it separately; the /graphql route doesn't add auth on its own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use GraphQL for simple content delivery where JSON:API already works — GraphQL has significant setup overhead (SDL schema, resolver registry, producers) that JSON:API eliminates entirely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expose all Drupal entity types in the schema — design the schema around what front-end teams actually need. A narrow schema is easier to secure, cache, and version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Decoupled Architecture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CORS, consumers, OAuth2 preview, and Next.js integration — building headless Drupal for production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Decoupled Architecture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CORS &amp; Consumer Configuration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3148076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3886200" cy="30566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CORS (web/sites/default/services.yml) 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parameters: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cors.config: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enabled: true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allowedOrigins: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'https://myapp.vercel.app'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'https://staging.myapp.com'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'http://localhost:3000'   # Dev front-end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allowedHeaders: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'Accept'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'Content-Type'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'Authorization'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'X-CSRF-Token'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allowedMethods: [GET, POST, PATCH, DELETE, OPTIONS]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supportsCredentials: false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maxAge: 1000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CONSUMERS MODULE (drupal/consumers) 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Creates a 'Consumer' entity per front-end application: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Name: "Next.js Frontend"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Linked OAuth2 client → access token scopes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Extra role for API-specific permissions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/admin/config/services/consumer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SIMPLE_OAUTH CLIENT CREDENTIALS (server-to-server) 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https://cms.example.com/oauth/token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application/x-www-form-urlencoded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grant_type=client_credentials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&amp;client_id=YOUR-CLIENT-UUID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&amp;client_secret=YOUR-SECRET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Response: { "access_token":"eyJ...", "expires_in":3600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Use token for all API requests: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/jsonapi/node/article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Authorization: Bearer eyJ...</a:t>
            </a:r>
            <a:endParaRPr lang="en-US" sz="500" dirty="0"/>
          </a:p>
        </p:txBody>
      </p:sp>
      <p:sp>
        <p:nvSpPr>
          <p:cNvPr id="10" name="Shape 8"/>
          <p:cNvSpPr/>
          <p:nvPr/>
        </p:nvSpPr>
        <p:spPr>
          <a:xfrm>
            <a:off x="4663440" y="804672"/>
            <a:ext cx="4160520" cy="3148076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00600" y="896112"/>
            <a:ext cx="38862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next-drupal INTEGRATION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npm install next-drupal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lib/drupal.ts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{ DrupalClient } from 'next-drupal';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export const drupal = new DrupalClient('https://cms.example.com',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auth: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clientId: process.env.DRUPAL_CLIENT_ID,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clientSecret: process.env.DRUPAL_CLIENT_SECRET,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withAuth: true,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Static Generation (SSG) 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app/articles/[slug]/page.tsx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export async function generateStaticParams()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const nodes = await drupal.getResourceCollection('node--article',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params: { 'filter[status]':1, 'fields[node--article]':'path'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nodes.map(n =&gt; ({ slug: n.path.alias.replace('/articles/','')}));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export default async function ArticlePage({ params })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const node = await drupal.getResourceByPath(`/articles/${params.slug}`,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params: { resourceType:'node--article', include:'field_image,field_author'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&lt;Article node={node} /&gt;;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ISR revalidation on Drupal publish 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export const revalidate = 60;   // Regenerate every 60 seconds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OR: on-demand via webhook → Next.js /api/revalidate endpoint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320040" y="4164246"/>
            <a:ext cx="8503920" cy="475488"/>
          </a:xfrm>
          <a:prstGeom prst="rect">
            <a:avLst/>
          </a:prstGeom>
          <a:solidFill>
            <a:srgbClr val="F4F0F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4164246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CORS misconfiguration is the #1 headless Drupal problem — if you see OPTIONS preflight 403s or 'no Access-Control-Allow-Origin', check services.yml cors.config allowedOrigins. Restart Drupal after changing it.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Decoupled Architecture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Decoupled Architecture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1170432"/>
            <a:ext cx="8503920" cy="804672"/>
          </a:xfrm>
          <a:prstGeom prst="rect">
            <a:avLst/>
          </a:prstGeom>
          <a:solidFill>
            <a:srgbClr val="FFFFFF"/>
          </a:solidFill>
          <a:ln w="254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0040" y="1170432"/>
            <a:ext cx="2084832" cy="804672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225296"/>
            <a:ext cx="1901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Fully Decoupled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11480" y="1609344"/>
            <a:ext cx="19019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4B0FF"/>
                </a:solidFill>
              </a:rPr>
              <a:t>Drupal API + separate JS app (Next.js/Nuxt) renders everything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514600" y="1225296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✓  Best DX; any stack; CDN-cacheable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514600" y="1591056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4880"/>
                </a:solidFill>
              </a:rPr>
              <a:t>⚠  Preview complexity; CORS; two deploys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2066544"/>
            <a:ext cx="8503920" cy="804672"/>
          </a:xfrm>
          <a:prstGeom prst="rect">
            <a:avLst/>
          </a:prstGeom>
          <a:solidFill>
            <a:srgbClr val="FFFFFF"/>
          </a:solidFill>
          <a:ln w="25400">
            <a:solidFill>
              <a:srgbClr val="5533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20040" y="2066544"/>
            <a:ext cx="2084832" cy="804672"/>
          </a:xfrm>
          <a:prstGeom prst="rect">
            <a:avLst/>
          </a:prstGeom>
          <a:solidFill>
            <a:srgbClr val="5533CC"/>
          </a:solidFill>
          <a:ln w="12700">
            <a:solidFill>
              <a:srgbClr val="553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1480" y="2121408"/>
            <a:ext cx="1901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Progressively Decoupled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11480" y="2505456"/>
            <a:ext cx="19019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4B0FF"/>
                </a:solidFill>
              </a:rPr>
              <a:t>Drupal renders page shell; JS framework handles rich components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514600" y="2121408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✓  Layout Builder + React widgets; gradual migration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514600" y="2487168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4880"/>
                </a:solidFill>
              </a:rPr>
              <a:t>⚠  Two rendering contexts; complex build pipeline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2962656"/>
            <a:ext cx="8503920" cy="804672"/>
          </a:xfrm>
          <a:prstGeom prst="rect">
            <a:avLst/>
          </a:prstGeom>
          <a:solidFill>
            <a:srgbClr val="FFFFFF"/>
          </a:solidFill>
          <a:ln w="25400">
            <a:solidFill>
              <a:srgbClr val="1AA89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2962656"/>
            <a:ext cx="2084832" cy="804672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3017520"/>
            <a:ext cx="1901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Edge-side Rendering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11480" y="3401568"/>
            <a:ext cx="19019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4B0FF"/>
                </a:solidFill>
              </a:rPr>
              <a:t>Next.js fetches from Drupal API and renders at the CDN edge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2514600" y="3017520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✓  Fastest TTFB; SEO-friendly; CDN-native ISR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514600" y="3383280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4880"/>
                </a:solidFill>
              </a:rPr>
              <a:t>⚠  Cold starts; edge limitations; streaming complexity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0040" y="3858768"/>
            <a:ext cx="8503920" cy="804672"/>
          </a:xfrm>
          <a:prstGeom prst="rect">
            <a:avLst/>
          </a:prstGeom>
          <a:solidFill>
            <a:srgbClr val="FFFFFF"/>
          </a:solidFill>
          <a:ln w="25400">
            <a:solidFill>
              <a:srgbClr val="1E105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858768"/>
            <a:ext cx="2084832" cy="804672"/>
          </a:xfrm>
          <a:prstGeom prst="rect">
            <a:avLst/>
          </a:prstGeom>
          <a:solidFill>
            <a:srgbClr val="1E1050"/>
          </a:solidFill>
          <a:ln w="12700">
            <a:solidFill>
              <a:srgbClr val="1E10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11480" y="3913632"/>
            <a:ext cx="1901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Traditional Coupled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11480" y="4297680"/>
            <a:ext cx="19019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4B0FF"/>
                </a:solidFill>
              </a:rPr>
              <a:t>Drupal renders Twig templates; JavaScript enhances components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2514600" y="3913632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✓  Simple; all-in-one; editors use native Drupal UI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2514600" y="4279392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4880"/>
                </a:solidFill>
              </a:rPr>
              <a:t>⚠  PHP rendering bottleneck; harder JS framework integration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Decoupled Architecture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Set up content preview from day one — editors expect to preview before publishing. Retrofitting preview in a fully decoupled setup is one of the most painful parts of headless Drupal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next-drupal library for Next.js — it handles auth token caching, ISR revalidation on publish, draft mode preview, and image URL resolution with zero boilerplate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OAuth2 client_credentials for server-side SSG/ISR — tokens stay on the server, never in browser. Use Authorization Code + PKCE for any user-facing authenticated actions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Implement on-demand ISR revalidation — when a node is published in Drupal, fire a webhook to Next.js /api/revalidate that clears only that page's cache, not the entire build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Drupal's Layout Builder and in-context WYSIWYG editing don't work in fully decoupled — consider whether editors can live without in-context editing before committing to fully headless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Drupal's JSON:API responses are themselves cached — ensure your front-end respects Cache-Control headers from Drupal or implements its own invalidation on content publish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go fully decoupled for small sites — if your team lacks a strong front-end developer and the site is primarily editorial, coupled Drupal is simpler, faster, and more maintainable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use allowedOrigins: ['*'] in production CORS config — it allows any website to make authenticated cross-origin requests to your API with the visitor's Drupal session cookies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Client (Guzzle)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Outbound HTTP requests from Drupal — Guzzle service, middleware, retry logic, and async parallel calls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Client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Making Outbound Requests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GuzzleHttp\ClientInterface;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GuzzleHttp\Exception\RequestException;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GuzzleHttp\Exception\ConnectException;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WeatherService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ClientInterface $httpClient,   // '@http_client'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LoggerInterface $logger,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getWeather(string $city):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try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$response = $this-&gt;httpClient-&gt;request('GET', 'https://api.weather.com/v1/current',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'query'           =&gt; ['city' =&gt; $city, 'units' =&gt; 'metric'],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'headers'         =&gt; ['X-API-Key' =&gt; $this-&gt;apiKey, 'Accept' =&gt; 'application/json'],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'connect_timeout' =&gt; 3,    // ALWAYS SET — 3 sec to connect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'timeout'         =&gt; 10,   // ALWAYS SET — 10 sec total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json_decode($response-&gt;getBody()-&gt;getContents(), TRUE);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 catch (ConnectException $e)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$this-&gt;logger-&gt;error('Weather API connect failed: @m', ['@m' =&gt; $e-&gt;getMessage()]);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$this-&gt;getCachedFallback($city);   // Graceful fallback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 catch (RequestException $e)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$code = $e-&gt;getResponse()?-&gt;getStatusCode() ?? 0;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$this-&gt;logger-&gt;error('Weather API returned @code', ['@code' =&gt; $code]);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[];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services.yml: arguments: ['@http_client', '@logger.my_module']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COMMON OPTIONS 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$this-&gt;httpClient-&gt;request('POST', $url,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'json'         =&gt; ['key' =&gt; 'value'],   // Auto-sets Content-Type: application/json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'form_params'  =&gt; ['field' =&gt; 'val'],   // application/x-www-form-urlencoded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'auth'         =&gt; ['user', 'pass'],     // Basic auth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'verify'       =&gt; FALSE,               // Disable SSL (dev only!)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'multipart'    =&gt; [                    // File upload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['name'=&gt;'file', 'contents'=&gt;fopen('/path/file.pdf','r'), 'filename'=&gt;'doc.pdf'],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Client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Middleware, Retry &amp; Async Requests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2838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GuzzleHttp\Middleware;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GuzzleHttp\HandlerStack;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GuzzleHttp\Promise\Utils;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RETRY MIDDLEWARE (exponential backoff) 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$stack = HandlerStack::create();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$stack-&gt;push(Middleware::retry(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function(int $retries, $req, $res, $e)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($retries &gt;= 3) return FALSE;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 instanceof ConnectException) return TRUE;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($res &amp;&amp; $res-&gt;getStatusCode() &gt;= 500) return TRUE;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FALSE;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fn(int $n) =&gt; (int)pow(2, $n) * 1000   // 1s → 2s → 4s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$client = new Client(['handler' =&gt; $stack, 'timeout' =&gt; 30]);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ASYNC PARALLEL REQUESTS 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Fire 3 requests simultaneously — total time = max(each), not sum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$promises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'weather' =&gt; $this-&gt;httpClient-&gt;requestAsync('GET', $weatherUrl),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'stocks'  =&gt; $this-&gt;httpClient-&gt;requestAsync('GET', $stocksUrl),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'news'    =&gt; $this-&gt;httpClient-&gt;requestAsync('GET', $newsUrl),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$results = Utils::unwrap($promises);   // Blocks until ALL complete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$weather = json_decode($results['weather']-&gt;getBody(), TRUE);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BEST PRACTICES SUMMARY 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✓ ALWAYS set connect_timeout + timeout — prevents hung workers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✓ Inject @http_client — never new GuzzleHttp\Client() directly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✓ Cache external API responses — external APIs are slow; avoid repeated calls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✓ Use requestAsync() for independent parallel calls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✓ Use Queue API for webhooks — never fire in hook_node_insert directly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✗ Never store API keys in code — use getenv('API_KEY') via settings.php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✗ Never make HTTP calls inside hook_cron without a queue</a:t>
            </a:r>
            <a:endParaRPr lang="en-US" sz="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OAuth2 &amp; API Auth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simple_oauth, JWT, PKCE, consumer scopes — securing your APIs for decoupled and third-party integrations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OAuth2 &amp; API Auth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simple_oauth Setup &amp; Grant Types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INSTALLATION 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require drupal/simple_oauth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en simple_oauth -y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Generate RSA key pair (store OUTSIDE web root):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openssl genrsa -out /var/www/keys/private.key 2048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openssl rsa -in /var/www/keys/private.key -pubout -out /var/www/keys/public.key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Configure at /admin/config/people/simple_oauth: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Public key:  /var/www/keys/public.key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Private key: /var/www/keys/private.key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Access token TTL: PT1H (1 hour)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Refresh token TTL: P1M (1 month)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Create OAuth2 Client at /admin/config/people/simple_oauth/oauth2_client: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Label: "Next.js Frontend"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Grant types: client_credentials (for SSG/ISR)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Secret: (strong random string, store in env var)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CLIENT CREDENTIALS (server-to-server, most common for decoupled) 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https://cms.example.com/oauth/token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application/x-www-form-urlencoded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grant_type=client_credentials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&amp;client_id=CLIENT-UUID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&amp;client_secret=CLIENT-SECRET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Response: { "token_type":"Bearer", "expires_in":3600, "access_token":"eyJ..."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AUTHORIZATION CODE + PKCE (browser/mobile apps — NO client_secret) 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Step 1: Generate code_verifier and challenge: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verifier   = base64url(crypto.getRandomValues(new Uint8Array(32)));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challenge  = base64url(await crypto.subtle.digest('SHA-256', encode(verifier)));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Step 2: Redirect user to: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/oauth/authorize?response_type=code&amp;client_id=UUID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&amp;redirect_uri=https://app.com/callback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&amp;code_challenge=CHALLENGE&amp;code_challenge_method=S256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Step 3: Exchange code (with verifier, NOT secret):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/oauth/token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grant_type=authorization_code&amp;code=CODE&amp;code_verifier=VERIFIER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&amp;redirect_uri=https://app.com/callback&amp;client_id=UUID</a:t>
            </a:r>
            <a:endParaRPr lang="en-US" sz="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OAuth2 &amp; API Auth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Store OAuth2 key files OUTSIDE the web root — /var/www/keys/ not inside web/. Keys accessible via HTTP are trivially downloadable if the server is misconfigured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Create one OAuth2 client per consumer (Next.js, mobile app, partner API) — this allows revoking one specific client without affecting others when a breach occurs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PKCE for browser and mobile OAuth2 flows — it eliminates the need for a client_secret in environments where secrets can't be kept secret (JavaScript bundles, mobile binaries)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short access token TTLs (1 hour) and long refresh TTLs (1 month) — short access tokens limit breach damage; refresh tokens enable transparent renewal without re-login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use the password grant type — it requires clients to handle user credentials directly. It's deprecated in OAuth 2.1. Use authorization_code + PKCE for user-facing flows instead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OAuth2 client secrets must be rotated regularly and immediately if a breach is suspected — simple_oauth provides regeneration at /admin/config/people/simple_oauth/oauth2_client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put OAuth2 client_secret in front-end JavaScript — client_credentials flow with a secret is for server-side code only. Browser JS must use authorization_code + PKCE with no secret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use Basic Auth in production — credentials appear in every request's Authorization header, get logged by proxies, and are trivially extracted from browser network traffic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Composer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Dependency management, version constraints, patches, Composer plugins, and security audits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Essentials, Version Constraints &amp; Patches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CREATE A DRUPAL PROJECT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create-project drupal/recommended-project my-project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ESSENTIAL COMMANDS 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require drupal/MODULE:^2.0     # Install (^ = semver compatible)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update drupal/MODULE           # Update one package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update drupal/* --with-deps   # Update all Drupal packages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install                       # Deploy: install from composer.lock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outdated --direct             # Show outdated dependencies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audit                         # Check installed packages for CVEs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VERSION CONSTRAINTS 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^2.1    → &gt;=2.1.0 &lt;3.0.0  (recommended — allows bug fix + security updates)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~2.1    → &gt;=2.1.0 &lt;2.2.0  (minor-locked — conservative)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2.1.3   → exact (avoid — blocks security updates)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dev-main → HEAD of main branch (production: avoid)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APPLYING PATCHES 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require cweagans/composer-patches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 composer.json "extra":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"patches":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"drupal/views":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"Fix batch bug #3234567": "https://www.drupal.org/files/3234567.patch"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"drupal/core":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"Local patch": "patches/core-cache-fix.patch"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INSTALLER PATHS (required for Drupal module placement) 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"installer-paths":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"web/core":                       ["type:drupal-core"],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"web/modules/contrib/{$name}":    ["type:drupal-module"],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"web/themes/contrib/{$name}":     ["type:drupal-theme"],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"drush/Commands/contrib/{$name}": ["type:drupal-drush"]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Always commit composer.lock — it pins exact versions. Run composer install (NOT update) in CI and production deployments to reproduce the exact build that passed tests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Run composer audit in CI on every commit — it checks packages against the PHP Security Advisories Database and flags known vulnerabilities before they reach production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^ version constraints — ^2.1 allows 2.x.x updates (bug fixes, security patches) but not 3.x.x (breaking API changes). Best balance of safety and staying current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Automate dependency updates — set up a weekly GitHub Action / GitLab CI job that runs composer update drupal/*, runs tests, and opens a PR with the lock file changes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Patches break on module updates — after any composer update, test all patches. Prefer contributing fixes upstream and using the official release over maintaining local patches forever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composer update on production is dangerous — always update on dev, run the full test suite, commit composer.lock, and deploy the locked file. The lock file is the deployment artifact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add minimum-stability: dev globally — it allows unstable packages everywhere in the project. Use per-package stability flags instead: require 'vendor/pkg:dev-branch@dev'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commit the vendor/ directory to git — it makes repositories huge (100MB+), is rebuilt from composer.lock anyway, and causes massive merge conflicts. Add vendor/ to .gitignore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Drush Commands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Drush 12 commands with PHP 8 Attributes, I/O helpers, table output, and batch integration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Drush Commands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Command Anatomy &amp; I/O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drush/Commands/MyModuleCommands.php  (or src/Commands/)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Drupal\my_module\Commands;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Drush\Commands\DrushCommands;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Drush\Attributes as CLI;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Consolidation\OutputFormatters\StructuredData\RowsOfFields;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MyModuleCommands extends DrushCommands {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readonly ProductService $productService,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SIMPLE COMMAND 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#[CLI\Command(name: 'my-module:import-products', aliases: ['mmip'])]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#[CLI\Argument(name: 'filepath', description: 'Path to CSV file')]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#[CLI\Option(name: 'limit', description: 'Max rows to import')]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#[CLI\Option(name: 'dry-run', description: 'Preview without saving')]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#[CLI\Usage(name: 'drush mmip /path/to/products.csv --limit=500')]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importProducts(string $filepath, array $options = ['limit'=&gt;0,'dry-run'=&gt;FALSE]):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(!file_exists($filepath)) throw new \InvalidArgumentException("File not found: $filepath");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$isDryRun = $options['dry-run'];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$this-&gt;io()-&gt;title("Importing from $filepath");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($isDryRun) $this-&gt;io()-&gt;warning("DRY RUN — nothing will be saved");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$rows = $this-&gt;productService-&gt;parseCSV($filepath, (int)$options['limit']);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$this-&gt;io()-&gt;progressStart(count($rows));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foreach ($rows as $row) { if (!$isDryRun) $this-&gt;productService-&gt;importRow($row); $this-&gt;io()-&gt;progressAdvance();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$this-&gt;io()-&gt;progressFinish();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$this-&gt;io()-&gt;success(count($rows)." products ".($isDryRun?'would be':'were')." imported.");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TABLE OUTPUT 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#[CLI\Command(name: 'my-module:list-products', aliases: ['mmlp'])]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#[CLI\FieldLabels(labels: ['id'=&gt;'ID','title'=&gt;'Title','price'=&gt;'Price'])]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#[CLI\DefaultTableFields(fields: ['id','title','price'])]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listProducts(array $options = ['format'=&gt;'table']): RowsOfFields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$rows = [];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foreach ($this-&gt;productService-&gt;getAll() as $p)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$rows[$p-&gt;id()] = ['id'=&gt;$p-&gt;id(),'title'=&gt;$p-&gt;label(),'price'=&gt;'$'.number_format($p-&gt;get('field_price')-&gt;value,2)];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new RowsOfFields($rows);   // --format=json, --format=csv also work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INTERACTIVE 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dangerousOp():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(!$this-&gt;io()-&gt;confirm("Delete ALL products? Cannot be undone.")) throw new UserAbortException();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$email = $this-&gt;io()-&gt;ask("Notification email");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$env   = $this-&gt;io()-&gt;choice("Environment", ['dev','staging','prod'], 'dev');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drush.services.yml:  my_module.commands:  class: ...  tags: [{name: drush.command}]</a:t>
            </a:r>
            <a:endParaRPr lang="en-US" sz="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Drush Commands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PHP 8 Attributes (#[CLI\Command]) — Drush 12 standard. They work with static analysis, IDE autocompletion, and are cleaner than docblock annotations from older versions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Inject services via constructor — Drush commands are Symfony services and support full DI. Never use static \Drupal:: calls inside command classes; they make testing impossible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Return RowsOfFields from listing commands — it gives --format=json, --format=csv, --format=table for free, making commands composable with jq, CI scripts, and monitoring tools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Add --dry-run to all destructive commands — operators must see what will happen before committing. Dry-run output should be identical to real-run output, just without saving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Long-running commands must use batch_set() + drush_backend_batch_process() — without it, the process can be killed by PHP max_execution_time or system OOM during large operations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Drush commands run as the web server user by default — be careful with file permissions, email sending, and operations that assume a specific user context in a cron environment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forget to handle UserAbortException after $this-&gt;io()-&gt;confirm() — if the user answers No and you don't throw, execution continues silently. Always throw on negative confirm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use Drush commands as a replacement for proper service APIs — commands are for CLI operators. Extract all logic into a service first, then the command is just a thin CLI wrapper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 &amp; Subrequests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Batched JSON:API calls with subrequests, and pushing events to external systems via webhooks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 &amp; Subrequests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JSON:API Subrequests — Batch API Calls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20820"/>
                </a:solidFill>
              </a:rPr>
              <a:t>The subrequests module batches multiple JSON:API requests into ONE HTTP call — eliminating N+1 round-trips from the front-end.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80596"/>
            <a:ext cx="5029200" cy="3398177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77214"/>
            <a:ext cx="4754880" cy="3310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composer require drupal/subrequests drupal/jsonapi_include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/subrequests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application/json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"requestId": "articles",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"uri": "/jsonapi/node/article?page[limit]=3&amp;include=field_author",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"action": "view"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"requestId": "featured",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"uri": "/jsonapi/node/article?filter[field_featured]=1&amp;page[limit]=1",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"action": "view"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"requestId": "menu",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"uri": "/jsonapi/menu_link_content/menu_link_content?filter[menu_name]=main",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"action": "view"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Response: { "articles":{...}, "featured":{...}, "menu":{...}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All 3 resources in ONE HTTP round-trip!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DEPENDENT SUBREQUESTS (reference previous response) 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 "requestId":"articles", "uri":"/jsonapi/node/article?page[limit]=1", "action":"view"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"requestId":"first-author",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"uri":"/jsonapi/user/user/{{articles.body@$.data[0].relationships.uid.data.id}}",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"action":"view",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"waitFor":["articles"]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5532120" y="1180596"/>
            <a:ext cx="3291840" cy="3398177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715000" y="1222934"/>
            <a:ext cx="2926080" cy="3218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3D1F8F"/>
                </a:solidFill>
              </a:rPr>
              <a:t>Webhook Pattern — Pushing Events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20820"/>
                </a:solidFill>
              </a:rPr>
              <a:t>Fire POST to external URLs when content is saved, published, or deleted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20820"/>
                </a:solidFill>
              </a:rPr>
              <a:t>Add HMAC-SHA256 signature header so receivers can verify authenticity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20820"/>
                </a:solidFill>
              </a:rPr>
              <a:t>Use Queue API — never fire synchronous HTTP in hook_node_insert or it delays the save for the editor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20820"/>
                </a:solidFill>
              </a:rPr>
              <a:t>Return 200 immediately from webhook receivers — queue the work item and process asynchronously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20820"/>
                </a:solidFill>
              </a:rPr>
              <a:t>Make handlers idempotent — webhook senders retry on failure; receiving the same event twice must not create duplicates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3D1F8F"/>
                </a:solidFill>
              </a:rPr>
              <a:t>Next.js On-Demand Revalidation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20820"/>
                </a:solidFill>
              </a:rPr>
              <a:t>Drupal fires webhook → POST /api/revalidate on Next.js → revalidatePath('/articles/slug') clears only that page's ISR cache without rebuilding the whole site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0040" y="4616038"/>
            <a:ext cx="8503920" cy="179990"/>
          </a:xfrm>
          <a:prstGeom prst="rect">
            <a:avLst/>
          </a:prstGeom>
          <a:solidFill>
            <a:srgbClr val="F4F0F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616038"/>
            <a:ext cx="8229600" cy="179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20820"/>
                </a:solidFill>
              </a:rPr>
              <a:t>Always use Queue API for webhook delivery — queue the payload in hook_node_insert and process in a QueueWorker. This prevents a slow external service from delaying the editor's node save.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 &amp; Subrequests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Sending &amp; Receiving Webhooks in PHP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SENDING WEBHOOKS (outbound from Drupal) 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my_module_node_insert(NodeInterface $node):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Queue — don't fire HTTP synchronously in a hook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\Drupal::service('queue')-&gt;get('my_module_webhooks')-&gt;createItem([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'event'   =&gt; 'node.published',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'payload' =&gt; ['uuid'=&gt;$node-&gt;uuid(),'type'=&gt;$node-&gt;bundle(),'title'=&gt;$node-&gt;label()],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QueueWorker: fire the actual HTTP request with HMAC signature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$body      = json_encode(['event'=&gt;$data['event'], 'payload'=&gt;$data['payload']]);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$signature = 'sha256='.hash_hmac('sha256', $body, $this-&gt;config-&gt;get('webhook_secret'));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$this-&gt;httpClient-&gt;request('POST', $endpoint,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'body'    =&gt; $body,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'headers' =&gt; ['Content-Type'=&gt;'application/json', 'X-Signature'=&gt;$signature],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'timeout' =&gt; 5,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RECEIVING WEBHOOKS (inbound to Drupal) 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src/Controller/WebhookController.php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receive(Request $request): Response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$payload   = $request-&gt;getContent();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$signature = $request-&gt;headers-&gt;get('X-Hub-Signature-256', '');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$expected  = 'sha256='.hash_hmac('sha256', $payload, $this-&gt;secret);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(!hash_equals($expected, $signature))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$this-&gt;logger-&gt;warning('Webhook signature mismatch');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new Response('Forbidden', 403);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 = json_decode($payload, TRUE);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Queue the processing — return 200 immediately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$this-&gt;queue-&gt;get('my_module_webhook_processor')-&gt;createItem($data);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9B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new Response('OK', 200);   // Return fast — senders retry on non-2xx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Webhooks &amp; Subrequests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Use subrequests for decoupled pages needing multiple resources — one subrequest call with 5 sub-requests beats 5 sequential JSON:API calls from Next.js every time due to connection overhead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Verify HMAC signatures on all inbound webhooks — without verification, any system can send fake events to your endpoint and trigger unintended actions (deletes, publishes, payments)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Log all webhook deliveries with event type, endpoint, response code, and payload hash — when an integration breaks you need a complete audit trail to diagnose which events were missed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Implement a reconciliation job for critical webhooks — external systems go down and miss events. A periodic polling job catches events that were missed during outages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Webhook delivery isn't guaranteed — sender retries on non-2xx, but if your endpoint is down for an extended period you may miss events. Design for eventual consistency, not guaranteed delivery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Webhooks can arrive out of order — a 'node.updated' may arrive before 'node.created' if retries are involved. Always check current state from the API rather than trusting event ordering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fire HTTP requests synchronously in hook_node_insert/update — if the remote system is slow or down, it delays or fails the entire node save, blocking the editor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include full entity field values in webhook payloads — send UUID + event type only; let the receiver fetch full data from JSON:API with proper auth if it needs detailed content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02920"/>
            <a:ext cx="1024128" cy="1024128"/>
          </a:xfrm>
          <a:prstGeom prst="ellipse">
            <a:avLst/>
          </a:prstGeom>
          <a:solidFill>
            <a:srgbClr val="3D1F8F"/>
          </a:solidFill>
          <a:ln w="25400">
            <a:solidFill>
              <a:srgbClr val="C4B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1024128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Design &amp; Microservices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788920"/>
            <a:ext cx="8458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Versioning, OpenAPI documentation, rate limiting, and Drupal as a content microservice in a larger architecture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4B0FF"/>
                </a:solidFill>
              </a:rPr>
              <a:t>DRUPAL CORE APIs  |  COURSE 7: JSON:API, REST, GRAPHQL &amp; DECOUPLED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Design &amp; Microservices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Drupal as a Content Hub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20820"/>
                </a:solidFill>
              </a:rPr>
              <a:t>Drupal excels as the content management microservice — owning the content domain and serving it via API to all consumers.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868680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183307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CONTENT DOMAIN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421051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Drupal owns: content types, editorial workflows, taxonomy, media, multilingual, access control, search indexing. Everything content-related stays inside Drupal.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868680"/>
          </a:xfrm>
          <a:prstGeom prst="rect">
            <a:avLst/>
          </a:prstGeom>
          <a:solidFill>
            <a:srgbClr val="5533CC"/>
          </a:solidFill>
          <a:ln w="12700">
            <a:solidFill>
              <a:srgbClr val="553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183307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API BOUNDARY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421051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All other services consume Drupal content via JSON:API, REST, or GraphQL. No service ever touches the Drupal database directly — always through the API layer.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1762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76272"/>
            <a:ext cx="64008" cy="822960"/>
          </a:xfrm>
          <a:prstGeom prst="rect">
            <a:avLst/>
          </a:prstGeom>
          <a:solidFill>
            <a:srgbClr val="1E1050"/>
          </a:solidFill>
          <a:ln w="12700">
            <a:solidFill>
              <a:srgbClr val="1E10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152571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OTHER SERVICES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390315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Commerce (Shopify/Medusa), Auth (Auth0/Cognito), Search (Algolia), CRM (Salesforce) — each owns its domain. Drupal doesn't reach into theirs.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1762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76272"/>
            <a:ext cx="64008" cy="822960"/>
          </a:xfrm>
          <a:prstGeom prst="rect">
            <a:avLst/>
          </a:prstGeom>
          <a:solidFill>
            <a:srgbClr val="1AA898"/>
          </a:solidFill>
          <a:ln w="12700">
            <a:solidFill>
              <a:srgbClr val="1AA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152571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4880"/>
                </a:solidFill>
              </a:rPr>
              <a:t>FRONT-END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390315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20820"/>
                </a:solidFill>
              </a:rPr>
              <a:t>Next.js consumes multiple services — Drupal for content, Commerce for cart, Auth0 for login. Stitched together at the front-end or an API gateway layer.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127248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1F8F"/>
                </a:solidFill>
              </a:rPr>
              <a:t>API Versioning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29000"/>
            <a:ext cx="85039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429000"/>
            <a:ext cx="64008" cy="384048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75488" y="3483864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060F"/>
                </a:solidFill>
              </a:rPr>
              <a:t>URL prefix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691640" y="3483864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/api/v1/search  →  /api/v2/search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389120" y="3447288"/>
            <a:ext cx="2240280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A898"/>
                </a:solidFill>
              </a:rPr>
              <a:t>✓ Explicit, cacheable, browser-testable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389120" y="3630168"/>
            <a:ext cx="4370832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4A030"/>
                </a:solidFill>
              </a:rPr>
              <a:t>⚠ URL pollution; clients must update all request URLs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320040" y="3849624"/>
            <a:ext cx="8503920" cy="384048"/>
          </a:xfrm>
          <a:prstGeom prst="rect">
            <a:avLst/>
          </a:prstGeom>
          <a:solidFill>
            <a:srgbClr val="F4F0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20040" y="3849624"/>
            <a:ext cx="64008" cy="384048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" y="3904488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060F"/>
                </a:solidFill>
              </a:rPr>
              <a:t>Accept header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1691640" y="3904488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Accept: application/vnd.api.v2+json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4389120" y="3867912"/>
            <a:ext cx="2240280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A898"/>
                </a:solidFill>
              </a:rPr>
              <a:t>✓ Clean URLs; RESTful purist approach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389120" y="4050792"/>
            <a:ext cx="4370832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4A030"/>
                </a:solidFill>
              </a:rPr>
              <a:t>⚠ Harder to test in browser; cache key complexity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320040" y="4270248"/>
            <a:ext cx="85039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320040" y="4270248"/>
            <a:ext cx="64008" cy="384048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75488" y="4325112"/>
            <a:ext cx="1143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8060F"/>
                </a:solidFill>
              </a:rPr>
              <a:t>Query param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1691640" y="4325112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8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/api/search?version=2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4389120" y="4288536"/>
            <a:ext cx="2240280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A898"/>
                </a:solidFill>
              </a:rPr>
              <a:t>✓ Easy to test manually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4389120" y="4471416"/>
            <a:ext cx="4370832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4A030"/>
                </a:solidFill>
              </a:rPr>
              <a:t>⚠ Avoid — query params shouldn't change resource representation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Design &amp; Microservices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OpenAPI Documentation &amp; Rate Limiting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60410"/>
          </a:solidFill>
          <a:ln w="12700">
            <a:solidFill>
              <a:srgbClr val="3D1F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AUTO-GENERATE OPENAPI SPEC 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require drupal/openapi drupal/openapi_jsonapi drupal/openapi_rest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/openapi/jsonapi  → OpenAPI 3.0 spec for all JSON:API endpoints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/openapi/rest     → Spec for configured REST resources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SWAGGER UI 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require drupal/openapi_ui_swagger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/api-docs → interactive Swagger UI (share with front-end teams)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MANUAL OPENAPI for custom REST endpoints 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openapi.yaml (document /api/v1/products/search):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/api/v1/products/search: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get: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summary: Search products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parameters: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 { name: q,     in: query, schema: { type: string }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 { name: limit, in: query, schema: { type: integer, default: 12 }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responses: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"200":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content: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application/json: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schema: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properties: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results: { type: array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total:   { type: integer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security: [{bearerAuth: []}]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RATE LIMITING (infrastructure layer — not PHP) 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Nginx: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limit_req_zone $binary_remote_addr zone=api:10m rate=60r/m;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location /jsonapi/ { limit_req zone=api burst=20 nodelay;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Drupal-level (optional addition):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D0B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composer require drupal/flood_control   # Configures Drupal's flood API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Or: drupal/rate_limiter (per-IP, per-user, per-token rate limits)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HEALTH CHECK 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Core provides: /system/health (returns 200 if Drupal is up)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Extend with health_check module for DB + Redis + Search checks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Use in load balancer health check configuration</a:t>
            </a:r>
            <a:endParaRPr lang="en-US" sz="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4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Design &amp; Microservices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— The Complete Picture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60F"/>
          </a:solidFill>
          <a:ln w="12700">
            <a:solidFill>
              <a:srgbClr val="08060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0FF"/>
                </a:solidFill>
              </a:rPr>
              <a:t>drupal.org/docs  |  JSON:API, REST, GRAPHQL &amp; DECOUPLED  |  COURSE 7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Version APIs from day one with URL prefix (/v1/) — breaking changes are inevitable. Consumers migrate to /v2/ on their own timeline without a forced flag day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Generate and share OpenAPI docs with front-end teams — install openapi_jsonapi for automatic JSON:API docs. Clients can't build what they can't discover or test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Rate-limit at the infrastructure layer — Nginx, Varnish, or an API gateway handles rate limiting at wire speed without consuming PHP workers on every rejected request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Let Drupal own content completely — when integrating commerce, auth, or CRM, Drupal pushes events and they pull data via API. Never let other systems write directly to the Drupal database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JSON:API ?include=a,b,c can cause N+1 entity loads — test with realistic data volumes and monitor SQL query counts per request with WebProfiler in development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CORS misconfiguration is the #1 source of headless Drupal support requests — test OPTIONS preflight requests explicitly and document the exact allowed origins for each environment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Don't build fully decoupled for small sites — the complexity of CORS, OAuth2, preview mode, two deployments, and no Layout Builder isn't worth it under ~10k monthly visits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C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20820"/>
                </a:solidFill>
              </a:rPr>
              <a:t>Never expose the Drupal /admin URLs on the same IP/domain as the public API in production — restrict admin paths to specific IPs or a separate internal domain to prevent credential attacks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8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01168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B0FF"/>
                </a:solidFill>
              </a:rPr>
              <a:t>Course 7 Complete — Series Complete!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5943600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JSON:API, REST, GraphQL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Decoupled Drupal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1719072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71907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627632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JSON:API → auto-generated entity REST; ?filter/?sort/?include/?fields; UUID not integer ID; jsonapi_extras for production; read_only mode for delivery-only sites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" y="2340864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340864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24942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REST API → custom REST resources for business logic; ResourceResponse + cache metadata; normalizers for output shaping; prefer JSON:API for entity CRUD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" y="2962656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2962656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871216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GraphQL → SDL schema + resolver registry; GraphQL 4 module; GraphiQL in dev; query depth/complexity limits; DataLoader pattern for efficient entity loading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3584448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584448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493008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Decoupled → CORS in services.yml (specific origins only); simple_oauth client_credentials for SSG; PKCE for browser; next-drupal library; preview from day one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4206240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20624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114800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HTTP Client → inject @http_client; always set connect_timeout + timeout; catch RequestException; async for parallel; Queue API for webhook delivery; no API keys in code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1719072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71907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627632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OAuth2 → simple_oauth; keys outside web root; one client per consumer; client_credentials server-side; PKCE browser-side; short access TTL; no password grant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09160" y="2340864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340864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24942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Composer → commit composer.lock; composer audit in CI; ^ constraints; no vendor/ in git; never composer update in production; cweagans/composer-patches for core fixes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09160" y="2962656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2962656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871216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Drush Commands → PHP 8 Attributes; constructor DI; RowsOfFields for --format=json; --dry-run option; batch_set for large data; drush.services.yml registration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09160" y="3584448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584448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493008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Webhooks → Queue outbound delivery; HMAC signature verification; return 200 immediately; idempotent handlers; subrequests for batched JSON:API round-trips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09160" y="4206240"/>
            <a:ext cx="347472" cy="347472"/>
          </a:xfrm>
          <a:prstGeom prst="ellipse">
            <a:avLst/>
          </a:prstGeom>
          <a:solidFill>
            <a:srgbClr val="8866EE"/>
          </a:solidFill>
          <a:ln w="12700">
            <a:solidFill>
              <a:srgbClr val="886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20624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60F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114800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Microservices → Drupal owns content domain; URL versioning (/v1/); OpenAPI auto-docs; rate-limit at infra layer; \Drupal::() never called by external systems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3D1F8F"/>
          </a:solidFill>
          <a:ln w="12700">
            <a:solidFill>
              <a:srgbClr val="3D1F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Congratulations — You've completed all 7 courses of Drupal Core APIs! You are now a Drupal API expert.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10770</Words>
  <Application>Microsoft Office PowerPoint</Application>
  <PresentationFormat>On-screen Show (16:9)</PresentationFormat>
  <Paragraphs>1148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7: JSON:API, REST, GraphQL &amp; Decoupled</dc:title>
  <dc:subject>PptxGenJS Presentation</dc:subject>
  <dc:creator>PptxGenJS</dc:creator>
  <cp:lastModifiedBy>Rob Snyder</cp:lastModifiedBy>
  <cp:revision>20</cp:revision>
  <dcterms:created xsi:type="dcterms:W3CDTF">2026-03-01T04:05:05Z</dcterms:created>
  <dcterms:modified xsi:type="dcterms:W3CDTF">2026-03-03T19:36:45Z</dcterms:modified>
</cp:coreProperties>
</file>