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679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2D1B69"/>
          </a:solidFill>
          <a:ln w="12700">
            <a:solidFill>
              <a:srgbClr val="2D1B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949440" y="-640080"/>
            <a:ext cx="3657600" cy="3657600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2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Content, Display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Frontend APIs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57200" y="3273552"/>
            <a:ext cx="6126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how Drupal renders everything — from render arrays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Twig templates, JavaScript behaviors, and Ajax.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6D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 Hours  •  Beginner–Intermediate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</a:rPr>
              <a:t>10 APIs that control every aspect of how Drupal renders and displays content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Render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Render arrays, cacheability, lazy builders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Theme API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hook_theme(), preprocessors, Twig templates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Block API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@Block plugins, placement, visibility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Views API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Hooks, plugins, custom query handlers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Layout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Layout plugins and Layout Builder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Asset/Library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CSS/JS libraries, #attached, overrides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Drupal.behaviors API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JS attach/detach lifecycle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drupalSettings API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PHP data → JavaScript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Ajax Framework (JS)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Commands, responses, dialogs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Once API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Replacing jQuery.once() in Drupal 9+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Drupal's Rendering Pipeline — The Big Picture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</a:rPr>
              <a:t>How a page request becomes HTML output — every API in this course plays a role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115568"/>
            <a:ext cx="4251960" cy="749808"/>
          </a:xfrm>
          <a:prstGeom prst="rect">
            <a:avLst/>
          </a:prstGeom>
          <a:solidFill>
            <a:srgbClr val="3D405B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29768" y="1298448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29768" y="1298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17043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Route → Controller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14400" y="14813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Routing API resolves URL to controller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2011680"/>
            <a:ext cx="4251960" cy="749808"/>
          </a:xfrm>
          <a:prstGeom prst="rect">
            <a:avLst/>
          </a:prstGeom>
          <a:solidFill>
            <a:srgbClr val="6B4F8E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29768" y="2194560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29768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14400" y="206654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Build Render Array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4400" y="2377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Render API — structured PHP arrays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20040" y="2907792"/>
            <a:ext cx="4251960" cy="749808"/>
          </a:xfrm>
          <a:prstGeom prst="rect">
            <a:avLst/>
          </a:prstGeom>
          <a:solidFill>
            <a:srgbClr val="5B5EA6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29768" y="3090672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29768" y="30906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14400" y="296265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Attach Blocks &amp; Layout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2735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Block API, Layout API arrange regions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20040" y="3803904"/>
            <a:ext cx="4251960" cy="749808"/>
          </a:xfrm>
          <a:prstGeom prst="rect">
            <a:avLst/>
          </a:prstGeom>
          <a:solidFill>
            <a:srgbClr val="7B68B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29768" y="3986784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29768" y="39867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14400" y="38587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Collect Assets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14400" y="416966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Library API — CSS/JS declared &amp; attached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754880" y="1115568"/>
            <a:ext cx="4251960" cy="749808"/>
          </a:xfrm>
          <a:prstGeom prst="rect">
            <a:avLst/>
          </a:prstGeom>
          <a:solidFill>
            <a:srgbClr val="9B82BA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864608" y="1298448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864608" y="1298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349240" y="117043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Theme / Preprocess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5349240" y="14813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Theme API — hook_theme(), preprocessors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754880" y="2011680"/>
            <a:ext cx="4251960" cy="749808"/>
          </a:xfrm>
          <a:prstGeom prst="rect">
            <a:avLst/>
          </a:prstGeom>
          <a:solidFill>
            <a:srgbClr val="B09CC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864608" y="2194560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64608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6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5349240" y="206654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Twig Renders HTML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349240" y="2377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Templates convert arrays to markup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754880" y="2907792"/>
            <a:ext cx="4251960" cy="749808"/>
          </a:xfrm>
          <a:prstGeom prst="rect">
            <a:avLst/>
          </a:prstGeom>
          <a:solidFill>
            <a:srgbClr val="9B8EC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864608" y="3090672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864608" y="30906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7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5349240" y="2962656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Cache &amp; Deliver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5349240" y="32735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Cache API adds tags/contexts, CDN-ready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4754880" y="3803904"/>
            <a:ext cx="4251960" cy="749808"/>
          </a:xfrm>
          <a:prstGeom prst="rect">
            <a:avLst/>
          </a:prstGeom>
          <a:solidFill>
            <a:srgbClr val="06D6A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4864608" y="3986784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4864608" y="39867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8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5349240" y="38587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JS Behaviors Run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5349240" y="416966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5CAE9"/>
                </a:solidFill>
              </a:rPr>
              <a:t>Drupal.behaviors, Once, drupalSettings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PHP arrays that describe output — the foundation of every piece of HTML Drupal produces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What Are Render Arrays?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Every piece of content in Drupal is described as a PHP array before it becomes HTML. This is a render array.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5029200" cy="354787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325880"/>
            <a:ext cx="4754880" cy="336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simplest render arrays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$markup = ['#markup' =&gt; '&lt;p&gt;Hello world&lt;/p&gt;'];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$plain  = ['#plain_text' =&gt; 'Safe, escaped text'];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 more complex render array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$element = [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=&gt; 'container',    // Renders a &lt;div&gt;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'#attributes' =&gt; ['class' =&gt; ['my-class', 'another-class']],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'heading' =&gt; [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'#type'     =&gt; 'html_tag',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'#tag'      =&gt; 'h2',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'#value'    =&gt; 'My Heading',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'body'    =&gt; [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'#theme'    =&gt; 'item_list',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'#items'    =&gt; ['Apple', 'Banana', 'Cherry'],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'#list_type'=&gt; 'ul',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 a render array to string (rarely needed — let Drupal render)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$html = \Drupal::service('renderer')-&gt;render($element);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532120" y="123444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4F8E"/>
                </a:solidFill>
              </a:rPr>
              <a:t>Key Properties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532120" y="155448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577840" y="155448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#type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903720" y="15544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Renders a plugin element (form, container, html_tag)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532120" y="187452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577840" y="187452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#theme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903720" y="18745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Calls a theme hook (item_list, table, pager)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532120" y="219456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577840" y="219456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#markup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903720" y="219456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Raw HTML output (sanitized by Xss::filterAdmin)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532120" y="251460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577840" y="251460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#plain_text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6903720" y="251460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Auto-escaped plaintext (safest option)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5532120" y="283464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577840" y="283464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#prefix / #suffix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903720" y="283464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Wrap element with raw HTML strings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532120" y="315468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577840" y="315468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#attributes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903720" y="31546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HTML attributes on the outermost element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5532120" y="347472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5577840" y="347472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#weight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6903720" y="347472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Sort order among siblings (lower = first)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532120" y="379476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5577840" y="379476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#cache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903720" y="379476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Cacheability metadata (tags, contexts, max-age)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532120" y="411480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577840" y="411480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#attached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6903720" y="411480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CSS/JS libraries and drupalSettings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5532120" y="443484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577840" y="443484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#lazy_builder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903720" y="443484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Callback for user-specific uncacheable parts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Common Element Types &amp; Theme Hooks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</a:rPr>
              <a:t>Built-in #type elements and #theme hooks cover most UI needs without custom HTML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10789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#type — Element Plugins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" y="1389888"/>
            <a:ext cx="4160520" cy="2395728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481328"/>
            <a:ext cx="388620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Container / structural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'container']        // Generic &lt;div&gt;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'html_tag',         // Any HTML element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'#tag'  =&gt; 'section']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'fieldset']         // &lt;fieldset&gt;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Interactive / inline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'link',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'#title' =&gt; 'Click me',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'#url'   =&gt; Url::fromRoute('...')]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'details',          // &lt;details&gt;&lt;summary&gt;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'#title' =&gt; 'Show more',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'#open'  =&gt; FALSE]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Status messages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'status_messages']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63440" y="1078992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#theme — Template Hooks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663440" y="1389888"/>
            <a:ext cx="4160520" cy="2395728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00600" y="1481328"/>
            <a:ext cx="3886200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Lists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['#theme' =&gt; 'item_list',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'#items' =&gt; $items,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'#list_type' =&gt; 'ul']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Table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['#theme' =&gt; 'table',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'#header' =&gt; ['Name', 'Value'],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'#rows'   =&gt; $rows]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Image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['#theme' =&gt; 'image',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'#uri'   =&gt; 'public://photo.jpg',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'#alt'   =&gt; 'Description']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Pager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['#type' =&gt; 'pager']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Links nav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['#theme' =&gt; 'links',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'#links' =&gt; $links]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320040" y="3904488"/>
            <a:ext cx="8503920" cy="749808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3904488"/>
            <a:ext cx="8229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2E"/>
                </a:solidFill>
              </a:rPr>
              <a:t>Drupal renders lazily: </a:t>
            </a:r>
            <a:r>
              <a:rPr lang="en-US" sz="1150" dirty="0">
                <a:solidFill>
                  <a:srgbClr val="1A1A2E"/>
                </a:solidFill>
              </a:rPr>
              <a:t>Render arrays are built and passed around as PHP arrays. Actual HTML generation only happens at the last moment before output. This enables caching at every level.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Cacheability Metadata — #cache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</a:rPr>
              <a:t>Every render array carries cache metadata — the most important concept for Drupal performance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493008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314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=&gt; 'node',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'#node'  =&gt; $node,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'#cache'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KEYS: What uniquely identifies this cached item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'keys'     =&gt; ['node_view', $node-&gt;id(), 'full'],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TAGS: What cache entries to invalidate when this changes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When node 42 is saved, ALL elements tagged 'node:42' are purged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'tags'     =&gt; ['node:' . $node-&gt;id(), 'user:1'],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CONTEXTS: What varies this output (causes separate cache entries)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'url.path'          — different per URL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'user.roles'        — different per role set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'languages:language_interface' — different per language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'contexts' =&gt; ['user.roles', 'languages:language_interface'],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MAX-AGE: How long until this is considered stale (seconds)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0  = never cache  |  -1 = cache forever (no time expiry)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'max-age'  =&gt; 3600,   // 1 hour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BUBBLING 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Cache metadata BUBBLES UP through the render tree automatically.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 child element's tags merge into the parent's tags.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MOST RESTRICTIVE setting wins (e.g., max-age 0 bubbles up).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INVALIDATION 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When a node is saved, Drupal calls: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Cache::invalidateTags(['node:' . $node-&gt;id()]);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All cached elements tagged node:42 are immediately purged.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 flipV="1">
            <a:off x="320040" y="4634700"/>
            <a:ext cx="8503920" cy="192024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 rot="10800000" flipV="1">
            <a:off x="502920" y="4663440"/>
            <a:ext cx="8229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D1B2A"/>
                </a:solidFill>
              </a:rPr>
              <a:t>Rule of thumb: </a:t>
            </a:r>
            <a:r>
              <a:rPr lang="en-US" sz="900" dirty="0">
                <a:solidFill>
                  <a:srgbClr val="1A1A2E"/>
                </a:solidFill>
              </a:rPr>
              <a:t>Tags = what data I depend on. Contexts = what about the request changes me. Max-age = time limit. All three bubble upward through parent elements.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#lazy_builder &amp; Auto-Placeholders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</a:rPr>
              <a:t>The mechanism that allows user-specific content to coexist with cached page fragments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470149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296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PROBLEM 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If a render array has max-age: 0 (e.g., shows the logged-in username),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Drupal can't cache the whole page — even the parts that ARE cacheable.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SOLUTION: #lazy_builder 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Decouples the uncacheable part into a late-rendered callback.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$build['user_greeting']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'#lazy_builder'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'my_module.greeting_builder:build',   // service:method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[$node-&gt;id()],                         // arguments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'#create_placeholder' =&gt; TRUE,  // Force placeholder (recommended)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lazy builder service method: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GreetingBuilder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build(int $nid):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$user = \Drupal::currentUser();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'#markup' =&gt; 'Hello ' . $user-&gt;getDisplayName() . '!',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'#cache' 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'contexts' =&gt; ['user'],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'max-age'  =&gt; 0,          // Changes per user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HOW IT WORKS 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1. Drupal renders page → replaces lazy_builder with a &lt;drupal-render-placeholder&gt;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2. Cached page is served quickly (no user-specific data)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3. BigPipe or a second request fills in the placeholder with actual content</a:t>
            </a:r>
            <a:endParaRPr lang="en-US" sz="600" dirty="0"/>
          </a:p>
        </p:txBody>
      </p:sp>
      <p:sp>
        <p:nvSpPr>
          <p:cNvPr id="11" name="Shape 9"/>
          <p:cNvSpPr/>
          <p:nvPr/>
        </p:nvSpPr>
        <p:spPr>
          <a:xfrm flipV="1">
            <a:off x="320040" y="4613150"/>
            <a:ext cx="8503920" cy="205740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 rot="10800000" flipV="1">
            <a:off x="502920" y="4619683"/>
            <a:ext cx="8229600" cy="2057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2E"/>
                </a:solidFill>
              </a:rPr>
              <a:t>BigPipe (core module): </a:t>
            </a:r>
            <a:r>
              <a:rPr lang="en-US" sz="900" dirty="0">
                <a:solidFill>
                  <a:srgbClr val="1A1A2E"/>
                </a:solidFill>
              </a:rPr>
              <a:t>Streams the page with inline &lt;script&gt; tags that replace placeholders. Users see the page instantly, then watch placeholders fill in. Enable in production!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Mistakes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Always use #plain_text instead of #markup when displaying user-entered content — #plain_text auto-escapes, preventing XSS attacks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Add #cache metadata everywhere — even if you think something never changes. Tags, contexts, and max-age all bubble up and affect page cacheability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Use #lazy_builder for any element that depends on the current user — this prevents the uncacheable element from busting the entire page cache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Use #weight to control element ordering rather than building arrays in the exact final order — it's more maintainable and works with alter hooks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call \Drupal::service('renderer')-&gt;render() deep inside controllers — return render arrays from controllers and let Drupal render them at the right time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concatenate HTML strings to build output — always use render arrays. String concatenation loses cacheability metadata and is vulnerable to XSS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Never use #markup with raw user input — it only strips dangerous tags, it doesn't escape. Any user-controlled text must go through #plain_text or t() with @var placeholder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return HTML strings from controllers — return render arrays. Strings bypass the render pipeline, losing cache tags, asset attachment, and Twig processing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Twig templates, preprocessors, theme hooks, and template suggestions — the Drupal theming system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How Theming Works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The Theme API is the bridge between render arrays and HTML. It manages theme hooks, templates, and preprocessors.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2011680" cy="2560320"/>
          </a:xfrm>
          <a:prstGeom prst="rect">
            <a:avLst/>
          </a:prstGeom>
          <a:solidFill>
            <a:srgbClr val="6B4F8E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32688" y="137160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32688" y="1371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11480" y="22402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Declare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11480" y="2633472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C5CAE9"/>
                </a:solidFill>
              </a:rPr>
              <a:t>Define a theme hook in hook_theme(). Specifies which variables the template expects.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468880" y="1234440"/>
            <a:ext cx="2011680" cy="2560320"/>
          </a:xfrm>
          <a:prstGeom prst="rect">
            <a:avLst/>
          </a:prstGeom>
          <a:solidFill>
            <a:srgbClr val="5B5EA6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081528" y="137160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081528" y="1371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2560320" y="22402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Preprocess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560320" y="2633472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C5CAE9"/>
                </a:solidFill>
              </a:rPr>
              <a:t>template_preprocess_HOOK() prepares variables — loads data, formats values, builds classes.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17720" y="1234440"/>
            <a:ext cx="2011680" cy="2560320"/>
          </a:xfrm>
          <a:prstGeom prst="rect">
            <a:avLst/>
          </a:prstGeom>
          <a:solidFill>
            <a:srgbClr val="7B68B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230368" y="137160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230368" y="1371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4709160" y="22402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Template Suggest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709160" y="2633472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C5CAE9"/>
                </a:solidFill>
              </a:rPr>
              <a:t>Drupal finds the most specific matching .html.twig file based on suggestions.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766560" y="1234440"/>
            <a:ext cx="2011680" cy="2560320"/>
          </a:xfrm>
          <a:prstGeom prst="rect">
            <a:avLst/>
          </a:prstGeom>
          <a:solidFill>
            <a:srgbClr val="9B8EC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79208" y="1371600"/>
            <a:ext cx="777240" cy="7772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79208" y="13716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858000" y="22402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Twig Renders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858000" y="2633472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C5CAE9"/>
                </a:solidFill>
              </a:rPr>
              <a:t>The template receives prepared variables and outputs HTML. {{ variable }}, {% if %}, {% for %}.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20040" y="3913632"/>
            <a:ext cx="8503920" cy="749808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02920" y="3913632"/>
            <a:ext cx="8229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Theme hooks are defined by modules, processed by preprocessors, and rendered by Twig templates that themes (and modules) can override at any level of specificity.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hook_theme() &amp; Preprocessors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Declaring a theme hook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18211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FILE: my_module.module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hook_theme().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my_module_theme():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'product_card'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'variables'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'product'     =&gt; NULL,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'show_price'  =&gt; TRUE,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'image_style' =&gt; 'medium',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Optional: specify template file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'template' =&gt; 'product-card',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Optional: base hook for suggestions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'base hook' =&gt; 'product_card',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Usage in code: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       =&gt; 'product_card',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'#product'      =&gt; $product,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'#show_price'   =&gt; TRUE,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'#image_style'  =&gt; 'thumbnail',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Preprocess function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18211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Runs before the template renders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Variables array has EVERYTHING from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render array + defaults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template_preprocess_product_card(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&amp;$variables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$product = $variables['product'];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computed variables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$variables['title'] = $product-&gt;label();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$variables['price'] = number_format(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$product-&gt;getPrice(), 2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Build classes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$variables['classes']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'product-card',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$product-&gt;isOnSale()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? 'product-card--sale'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: '',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Image render array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$variables['image']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'#theme' =&gt; 'image_style',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'#style_name' =&gt; $variables['image_style'],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'#uri' =&gt; $product-&gt;getImageUri(),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4407408"/>
            <a:ext cx="8503920" cy="347472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5" name="Text 13"/>
          <p:cNvSpPr/>
          <p:nvPr/>
        </p:nvSpPr>
        <p:spPr>
          <a:xfrm>
            <a:off x="502920" y="440740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1A1A2E"/>
                </a:solidFill>
              </a:rPr>
              <a:t>Naming convention: template_preprocess_HOOK() where HOOK matches the array key in hook_theme(). MODULE_preprocess_HOOK() also runs for module-specific preprocessing.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Twig Templates &amp; Template Suggestions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Twig template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45643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templates/product-card.html.twig #}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Variables: title, price, image, classes #}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&lt;article{{ attributes.addClass(classes) }}&gt;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{# Conditional output #}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if image %}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&lt;div class="product-card__image"&gt;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{{ image }}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&lt;/div&gt;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endif %}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&lt;div class="product-card__body"&gt;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&lt;h3&gt;{{ title }}&lt;/h3&gt;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{% if show_price %}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&lt;span class="price"&gt;{{ price }}&lt;/span&gt;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{% endif %}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&lt;/div&gt;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{# Loop over related items #}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for tag in tags %}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&lt;span class="tag"&gt;{{ tag }}&lt;/span&gt;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endfor %}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&lt;/article&gt;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Template Suggestions (Specificity)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45643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Drupal tries templates in order (most specific first) #}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For nodes — node.html.twig override examples: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node--42.html.twig           {# Specific node ID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node--article--full.html.twig  {# Bundle + view mode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node--article.html.twig      {# Bundle only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node--full.html.twig         {# View mode only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node.html.twig               {# Fallback #}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Add custom suggestions in a hook: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my_module_theme_suggestions_node_alter(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array &amp;$suggestions, array $vars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$node = $vars['elements']['#node'];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($node-&gt;bundle() === 'product') {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to front of array = higher priority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array_unshift($suggestions,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'node__product__' . $node-&gt;id()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);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Twig Tips, Debug Mode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Essential Twig techniques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45643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OUTPUT with auto-escaping (safe by default)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variable }}                    {# Auto-escaped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variable|raw }}                {# Bypass escaping (careful!)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variable|t }}                  {# Translate string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variable|drupal_escape }}      {# Explicit escape #}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FILTERS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node.created|format_date('medium') }}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text|striptags|trim|truncate(100) }}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'Hello @name'|t({'@name': name}) }}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FUNCTIONS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path('entity.node.canonical', {node: node.id}) }}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url('entity.node.canonical', {node: node.id}) }}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attach_library('my_module/my_library') }}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dump(variable) }}    {# Debug — dev only #}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TWIG BLOCKS (template inheritance)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{% block content %}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{# Overridable region in child templates #}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{% endblock %}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Debug Mode &amp; Best Practices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10312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ENABLE TWIG DEBUG (development.services.yml) #}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web/sites/development.services.yml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parameters: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twig.config: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debug: true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auto_reload: true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cache: false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With debug on, Drupal adds HTML comments: #}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&lt;!-- THEME DEBUG --&gt;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&lt;!-- THEME HOOK: 'node' --&gt;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&lt;!-- FILE NAME SUGGESTIONS: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* node--42.html.twig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* node--article--full.html.twig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x node--article.html.twig    ← active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* node.html.twig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--&gt;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4663440" y="3310128"/>
            <a:ext cx="4160520" cy="124358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0" y="3447288"/>
            <a:ext cx="379476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4F8E"/>
                </a:solidFill>
              </a:rPr>
              <a:t>Best Practices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Keep logic out of Twig — preprocess in PHP, display in Twig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Use {{ attributes }} on the root element for flexibility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Add BEM classes in preprocess, not in templates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Enable Twig debug during development — see template suggestions in DOM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Defining and placing block plugins — reusable content regions placed via the Block Layout UI or config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Blocks as Plugins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Blocks are annotated plugins that provide renderable content for theme regions.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4300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43000"/>
            <a:ext cx="64008" cy="9601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34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WHAT IS A BLOCK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47218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A Block plugin provides a unit of content (navigation, search form, user info, custom HTML) that can be placed into a theme region via the Block Layout UI or config entities.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14300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143000"/>
            <a:ext cx="64008" cy="96012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34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PLACEMENT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47218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Block instances (config entities) map a plugin to a region and theme. One plugin can have multiple instances with different configs.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68680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VISIBILITY CONDITIONS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054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Each placed block has conditions controlling when it appears: path match, user role, request path, language, entity type, and more.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68680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TWO TYPES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0545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Custom Block (block_content entity — created by editors in UI, stored as content) vs Block Plugin (defined in code by developers).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5468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Block Plugin Anatomy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56432"/>
            <a:ext cx="41605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20040" y="3456432"/>
            <a:ext cx="64008" cy="54864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350215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D1B2A"/>
                </a:solidFill>
              </a:rPr>
              <a:t>@Block annotation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02920" y="3749040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</a:rPr>
              <a:t>Plugin ID, admin label, category — how it appears in the Block UI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20040" y="4078224"/>
            <a:ext cx="41605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20040" y="4078224"/>
            <a:ext cx="64008" cy="54864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02920" y="4123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D1B2A"/>
                </a:solidFill>
              </a:rPr>
              <a:t>build() method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02920" y="437083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</a:rPr>
              <a:t>Returns a render array — the actual content of the block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663440" y="3456432"/>
            <a:ext cx="41605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663440" y="3456432"/>
            <a:ext cx="64008" cy="548640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846320" y="3502152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D1B2A"/>
                </a:solidFill>
              </a:rPr>
              <a:t>blockForm()/blockSubmit()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4846320" y="3749040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</a:rPr>
              <a:t>Optional per-instance config form (stored in block config entity)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4663440" y="4078224"/>
            <a:ext cx="416052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663440" y="4078224"/>
            <a:ext cx="64008" cy="548640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846320" y="412394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D1B2A"/>
                </a:solidFill>
              </a:rPr>
              <a:t>access() method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4846320" y="437083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</a:rPr>
              <a:t>Controls whether this block is visible (beyond placement conditions)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Building a Custom Block Plugin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src/Plugin/Block/RecentProductsBlock.php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Drupal\my_module\Plugin\Block;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Drupal\Core\Block\BlockBase;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Drupal\Core\Form\FormStateInterface;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@Block(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"my_module_recent_products",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admin_label = @Translation("Recent Products"),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category = @Translation("My Module")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RecentProductsBlock extends BlockBase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{@inheritdoc}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Returns the block render array.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build():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$count = $this-&gt;configuration['count'] ?? 3;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$nids = \Drupal::entityQuery('node')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-&gt;condition('type', 'product')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-&gt;condition('status', 1)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-&gt;sort('created', 'DESC')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-&gt;range(0, $count)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-&gt;accessCheck(TRUE)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-&gt;execute();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$nodes = \Drupal::entityTypeManager()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-&gt;getStorage('node')-&gt;loadMultiple($nids);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$items = [];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($nodes as $node)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$items[] = $node-&gt;toLink()-&gt;toRenderable();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'#theme'  =&gt; 'item_list',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'#items'  =&gt; $items,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'#title'  =&gt; $this-&gt;label(),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'#cache' 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'tags'     =&gt; ['node_list:product'],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'contexts' =&gt; ['user.roles'],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'max-age'  =&gt; 3600,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Block Configuration Form &amp; Access Control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PER-INSTANCE CONFIGURATION FORM 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blockForm(array $form, FormStateInterface $form_state):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 = parent::blockForm($form, $form_state);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$form['count']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'#type'          =&gt; 'number',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'#title'         =&gt; $this-&gt;t('Number of products'),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'#default_value' =&gt; $this-&gt;configuration['count'] ?? 3,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'#min'           =&gt; 1, '#max' =&gt; 20,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$form;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blockSubmit(array $form, FormStateInterface $form_state):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parent::blockSubmit($form, $form_state);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$this-&gt;configuration['count'] = $form_state-&gt;getValue('count');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VALIDATION ────────────────────────────────────────────────────────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blockValidate(array $form, FormStateInterface $form_state):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($form_state-&gt;getValue('count') &lt; 1)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$form_state-&gt;setErrorByName('count', 'Must show at least 1 product.');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ACCESS CONTROL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Drupal\Core\Access\AccessResult;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Drupal\Core\Session\AccountInterface;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blockAccess(AccountInterface $account): AccessResult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Show block only to users with a specific permission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AccessResult::allowedIfHasPermission($account, 'view product listings')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-&gt;addCacheContexts(['user.permissions']);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Visibility Conditions &amp; Programmatic Placement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Visibility conditions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24028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Condition plugins control when a placed block appears.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These are set in the Block Layout UI, but can also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be set programmatically via config: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Built-in condition plugins: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- request_path       (URL path patterns)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- user_role          (specific roles)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- language           (current language)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- current_theme      (active theme)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- entity_bundle      (page is node of type X)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Custom condition plugin: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@Condition(id="my_condition", label="My Check")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class MyCondition extends ConditionPluginBase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public function evaluate(): bool { ... }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}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Programmatic Placement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24028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Place a block via config entity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(best done in config/install YAML,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but possible programmatically)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Drupal\block\Entity\Block;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$block = Block::create([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'id'        =&gt; 'my_module_recent_products',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'plugin'    =&gt; 'my_module_recent_products',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'theme'     =&gt; 'olivero',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'region'    =&gt; 'sidebar_first',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'weight'    =&gt; -10,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'settings' 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'label'         =&gt; 'Recent Products',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'label_display' =&gt; 'visible',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'count'         =&gt; 5,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'visibility'=&gt; [],  // No conditions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'status'    =&gt; TRUE,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$block-&gt;save();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3456432"/>
            <a:ext cx="850392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593592"/>
            <a:ext cx="81381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4F8E"/>
                </a:solidFill>
              </a:rPr>
              <a:t>Block Best Practices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Always add #cache metadata in build() — blocks are cached per placement, context matters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Use constructor injection for services — inject EntityTypeManagerInterface, not static calls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Use blockAccess() for access logic, not conditional markup inside build()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Place blocks via config/install YAML in deployable modules rather than programmatically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Extend BlockBase, not just implementing BlockPluginInterface — BlockBase handles most boilerplate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interaction with Drupal Views — hooks, custom handlers, and extending the query layer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Extending Views Programmatically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Views is one of Drupal's most powerful UI tools. The Views API lets you extend it from code.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1481328"/>
          </a:xfrm>
          <a:prstGeom prst="rect">
            <a:avLst/>
          </a:prstGeom>
          <a:solidFill>
            <a:srgbClr val="FFFFFF"/>
          </a:solidFill>
          <a:ln w="254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41148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115568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hook_views_data()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1572768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Expose custom database tables or computed data to Views. Tells Views what tables exist and how to query them.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0040" y="2743200"/>
            <a:ext cx="4160520" cy="1481328"/>
          </a:xfrm>
          <a:prstGeom prst="rect">
            <a:avLst/>
          </a:prstGeom>
          <a:solidFill>
            <a:srgbClr val="FFFFFF"/>
          </a:solidFill>
          <a:ln w="25400">
            <a:solidFill>
              <a:srgbClr val="5B5EA6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" y="2743200"/>
            <a:ext cx="4160520" cy="411480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" y="2743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hook_views_data_alter()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2004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Modify what other modules expose. Add relationships, filters, or fields to existing Views table definitions.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1115568"/>
            <a:ext cx="4160520" cy="1481328"/>
          </a:xfrm>
          <a:prstGeom prst="rect">
            <a:avLst/>
          </a:prstGeom>
          <a:solidFill>
            <a:srgbClr val="FFFFFF"/>
          </a:solidFill>
          <a:ln w="25400">
            <a:solidFill>
              <a:srgbClr val="7B68B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663440" y="1115568"/>
            <a:ext cx="4160520" cy="411480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00600" y="1115568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Views Plugins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00600" y="1572768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Custom Field, Filter, Sort, Relationship, Style, Row, and Display plugins. Extend Views beyond built-in capabilities.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2743200"/>
            <a:ext cx="4160520" cy="1481328"/>
          </a:xfrm>
          <a:prstGeom prst="rect">
            <a:avLst/>
          </a:prstGeom>
          <a:solidFill>
            <a:srgbClr val="FFFFFF"/>
          </a:solidFill>
          <a:ln w="25400">
            <a:solidFill>
              <a:srgbClr val="9B8EC4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743200"/>
            <a:ext cx="4160520" cy="411480"/>
          </a:xfrm>
          <a:prstGeom prst="rect">
            <a:avLst/>
          </a:prstGeom>
          <a:solidFill>
            <a:srgbClr val="9B8EC4"/>
          </a:solidFill>
          <a:ln w="12700">
            <a:solidFill>
              <a:srgbClr val="9B8E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00600" y="2743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Query Alter Hooks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800600" y="32004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</a:rPr>
              <a:t>hook_views_query_alter(), hook_views_pre_execute() — modify the SQL query or results at runtime without changing the View config.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Exposing Custom Tables with hook_views_data()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hook_views_data().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Exposes my_module_items table to Views.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my_module_views_data():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 = [];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TABLE DEFINITION 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$data['my_module_items']['table']['group']  = t('My Module');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$data['my_module_items']['table']['provider'] = 'my_module';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Base table — can be the primary table for a View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$data['my_module_items']['table']['base']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'field' =&gt; 'iid',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=&gt; t('My Module Items'),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'help'  =&gt; t('Items tracked by My Module.'),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FIELD DEFINITIONS 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$data['my_module_items']['iid']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=&gt; t('Item ID'),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'help'  =&gt; t('Auto-increment primary key.'),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'field' =&gt; ['id' =&gt; 'numeric'],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'filter'=&gt; ['id' =&gt; 'numeric'],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'sort'  =&gt; ['id' =&gt; 'standard'],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$data['my_module_items']['status']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=&gt; t('Status'),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'field' =&gt; ['id' =&gt; 'boolean'],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'filter'=&gt; ['id' =&gt; 'boolean'],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'sort'  =&gt; ['id' =&gt; 'standard'],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── RELATIONSHIP TO NODES 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$data['my_module_items']['nid'] =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=&gt; t('Node'),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'relationship' =&gt;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'base'       =&gt; 'node_field_data',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'base field' =&gt; 'nid',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'id'         =&gt; 'standard',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'label'      =&gt; t('Related node'),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$data;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Query Alter Hooks &amp; Result Manipulation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ALTER THE SQL QUERY BEFORE EXECUTION 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hook_views_query_alter().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my_module_views_query_alter(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ViewExecutable $view,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QueryPluginBase $query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Only alter a specific view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($view-&gt;id() === 'product_listing')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a WHERE condition not available via the UI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$query-&gt;addWhere(0, 'node_field_data.sticky', 1, '!=');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a JOIN to another table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$definition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'table'      =&gt; 'my_module_items',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'field'      =&gt; 'nid',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'left_table' =&gt; 'node_field_data',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'left_field' =&gt; 'nid',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$join = \Drupal::service('plugin.manager.views.join')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-&gt;createInstance('standard', $definition);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$query-&gt;addRelationship('my_module_items', $join, 'node_field_data');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MODIFY RESULTS AFTER EXECUTION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Implements hook_views_post_execute().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my_module_views_post_execute(ViewExecutable $view):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($view-&gt;id() === 'product_listing' &amp;&amp; $view-&gt;result)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($view-&gt;result as $row)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Add computed data to each result row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$row-&gt;_computed_price = calculate_price($row-&gt;nid);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Custom Views Field Plugin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src/Plugin/views/field/ProductStatus.php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Drupal\my_module\Plugin\views\field;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Drupal\views\Plugin\views\field\FieldPluginBase;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Drupal\views\ResultRow;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@ViewsField("my_module_product_status")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ProductStatus extends FieldPluginBase {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query():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the needed columns to the query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$this-&gt;ensureMyTable();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$this-&gt;addAdditionalFields();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render(ResultRow $values):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$rawStatus = $this-&gt;getValue($values);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$labels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0 =&gt; $this-&gt;t('Inactive'),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1 =&gt; $this-&gt;t('Active'),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2 =&gt; $this-&gt;t('Archived'),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'#markup' =&gt; '&lt;span class="status-' . $rawStatus . '"&gt;'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. ($labels[$rawStatus] ?? $this-&gt;t('Unknown'))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. '&lt;/span&gt;',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5532120" y="80467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B4F8E"/>
                </a:solidFill>
              </a:rPr>
              <a:t>Views Plugin Types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532120" y="1115568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577840" y="111556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field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0" y="111556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Custom column renderer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532120" y="1453896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577840" y="145389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filter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858000" y="145389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WHERE clause condition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532120" y="1792224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577840" y="179222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858000" y="179222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ORDER BY handler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532120" y="2130552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577840" y="213055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relationship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858000" y="213055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JOIN to another table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532120" y="246888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577840" y="246888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argument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858000" y="246888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URL parameter handler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532120" y="2807208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577840" y="280720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style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858000" y="280720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Full result set renderer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532120" y="3145536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577840" y="31455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0" y="3145536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Single row renderer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5532120" y="3483864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5577840" y="348386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display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858000" y="3483864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Whole view display type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532120" y="3822192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5577840" y="382219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access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858000" y="382219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Access control handler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532120" y="4160520"/>
            <a:ext cx="3291840" cy="2926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5577840" y="416052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4F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cache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858000" y="41605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Cache strategy plugin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Key Hooks Reference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0040" y="804672"/>
            <a:ext cx="45719" cy="566928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841248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hook_views_data()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1115568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Expose a custom DB table as a Views data source with fields, filters, sorts, and relationships.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20040" y="1321308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" y="1321308"/>
            <a:ext cx="45719" cy="566928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1357884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hook_views_data_alter()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02920" y="1632204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Add fields, relationships, or filters to tables defined by other modules.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20040" y="1837944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20040" y="1837944"/>
            <a:ext cx="45719" cy="566928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1874520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hook_views_pre_build()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2148840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Runs before the View is built. Modify View object, display settings, exposed filters.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20040" y="2354580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0040" y="2354580"/>
            <a:ext cx="45719" cy="566928"/>
          </a:xfrm>
          <a:prstGeom prst="rect">
            <a:avLst/>
          </a:prstGeom>
          <a:solidFill>
            <a:srgbClr val="9B8EC4"/>
          </a:solidFill>
          <a:ln w="12700">
            <a:solidFill>
              <a:srgbClr val="9B8E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2391156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hook_views_pre_execute()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02920" y="2665476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After build, before SQL executes. Last chance to change the query structure.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271554" y="2542032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271554" y="2542032"/>
            <a:ext cx="45719" cy="566928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454434" y="2578608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hook_views_query_alter()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454434" y="2852928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Directly modify the SelectQuery object — add WHERE, JOIN, GROUP BY, HAVING.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4271554" y="3058668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271554" y="3058668"/>
            <a:ext cx="45719" cy="566928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454434" y="3095244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hook_views_post_execute()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454434" y="3369564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After SQL, before rendering. Modify $view-&gt;result rows.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4271554" y="3575304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271554" y="3575304"/>
            <a:ext cx="45719" cy="566928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454434" y="3611880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hook_views_pre_render()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454434" y="3886200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Before rendering. Modify $view-&gt;result for display changes.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271554" y="4091940"/>
            <a:ext cx="459812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271554" y="4091940"/>
            <a:ext cx="45719" cy="566928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454434" y="4128516"/>
            <a:ext cx="2224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hook_views_post_render()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4454434" y="4402836"/>
            <a:ext cx="44497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</a:rPr>
              <a:t>After rendering. Modify the final render array or add cache tags.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plugins and layout discovery — powers Layout Builder and structured multi-region entity display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What Is a Layout?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A Layout defines a multi-region template that content blocks can be placed into. Used by Layout Builder and Field Layout.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1440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LAYOUT PLUGIN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A PHP class annotated with @Layout that defines regions (header, sidebar, content, footer) and provides a Twig template to arrange them.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1440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LAYOUT BUILDER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Core module using the Layout API to provide a drag-and-drop UI for placing blocks into layout regions on entity display pages.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6771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67712"/>
            <a:ext cx="64008" cy="868680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591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FIELD LAYOUT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9689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Applies a layout to an entity's field display — wrapping fields into the layout's regions on view modes like 'full' or 'teaser'.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67712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67712"/>
            <a:ext cx="64008" cy="868680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591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LAYOUT DISCOVERY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9689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Automatic plugin discovery scans both PHP @Layout annotations and *.layouts.yml YAML files to find all registered layouts.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24612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Layout Regions Concept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547872"/>
            <a:ext cx="8503920" cy="10058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63931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 layout has named regions that map to areas in its template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Example: a common 2-column layout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Regions: 'header', 'left', 'right', 'footer'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the template (layout--twocol.html.twig):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{{ content.header }}  → all blocks placed in header region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{{ content.left }}    → all blocks placed in left column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{{ content.right }}   → blocks in right column</a:t>
            </a:r>
            <a:endParaRPr lang="en-US" sz="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Defining a Custom Layout (YAML &amp; PHP)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YAML definition (simplest way)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45059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my_module.layouts.yml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my_module_hero_layout: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label: 'Hero + Content'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category: 'My Module'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template: templates/layout--hero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Optional: default_region for blocks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default_region: content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regions: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hero: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'Hero Banner'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content: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'Main Content'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sidebar: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'Sidebar'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footer: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'Footer'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B4D8"/>
                </a:solidFill>
              </a:rPr>
              <a:t>PHP Annotation (more control)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45059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src/Plugin/Layout/HeroLayout.php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Drupal\my_module\Plugin\Layout;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Drupal\Core\Layout\LayoutDefault;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Drupal\Core\Plugin\PluginFormInterface;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@Layout(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"my_module_hero_layout",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@Translation("Hero + Content"),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category = @Translation("My Module"),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template = "templates/layout--hero",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regions =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"hero"    = {"label" = @Translation("Hero")},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"content" = {"label" = @Translation("Content")},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"sidebar" = {"label" = @Translation("Sidebar")},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HeroLayout extends LayoutDefault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Override to add custom config form,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validation, or region logic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4" name="Text 12"/>
          <p:cNvSpPr/>
          <p:nvPr/>
        </p:nvSpPr>
        <p:spPr>
          <a:xfrm>
            <a:off x="320040" y="3611883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Twig Template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3886203"/>
            <a:ext cx="8503920" cy="91440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3977643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templates/layout--hero.html.twig #}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&lt;div{{ attributes.addClass('layout--hero') }}&gt;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if content.hero %}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&lt;div class="layout__hero"&gt;{{ content.hero }}&lt;/div&gt;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{% endif %}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&lt;div class="layout__body"&gt;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&lt;main class="layout__content"&gt;{{ content.content }}&lt;/main&gt;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{% if content.sidebar %}&lt;aside&gt;{{ content.sidebar }}&lt;/aside&gt;{% endif %}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&lt;/div&gt;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&lt;/div&gt;</a:t>
            </a:r>
            <a:endParaRPr lang="en-US" sz="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Using the Layout API Programmatically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DISCOVER ALL AVAILABLE LAYOUTS 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$layoutManager = \Drupal::service('plugin.manager.core.layout');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$definitions   = $layoutManager-&gt;getDefinitions();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($definitions as $id =&gt; $definition)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$label    = $definition-&gt;getLabel();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$category = $definition-&gt;getCategory();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$regions  = $definition-&gt;getRegionNames();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"$id: $label ($category) — Regions: " . implode(', ', $regions) . "\n";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INSTANTIATE AND USE A LAYOUT 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$layout = $layoutManager-&gt;createInstance('layout_twocol', 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'label' =&gt; 'My Two-Col Layout',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Build content for each region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$regions = [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'first'  =&gt; ['#markup' =&gt; '&lt;p&gt;Left content&lt;/p&gt;'],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'second' =&gt; ['#markup' =&gt; '&lt;p&gt;Right content&lt;/p&gt;'],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 the layout with region content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 = $layout-&gt;build($regions);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LAYOUT FOR AN ENTITY DISPLAY 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$entityDisplay = \Drupal::service('entity_display.repository')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-&gt;getViewDisplay('node', 'article', 'full');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$layoutId = $entityDisplay-&gt;getLayoutId();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$layoutSettings = $entityDisplay-&gt;getLayoutSettings();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Layout Builder Deep-Dive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</a:rPr>
              <a:t>Layout Builder enables editors to visually arrange blocks in layout regions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3493008"/>
          </a:xfrm>
          <a:prstGeom prst="rect">
            <a:avLst/>
          </a:prstGeom>
          <a:solidFill>
            <a:srgbClr val="FFFFFF"/>
          </a:solidFill>
          <a:ln w="254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15568"/>
            <a:ext cx="4160520" cy="41148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11556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Layout Builder Setup (Config)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1554480"/>
            <a:ext cx="3977640" cy="150876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1645920"/>
            <a:ext cx="3703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Enable Layout Builder for a view mode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(In UI: Manage Display → Use Layout Builder)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Programmatically: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$display = \Drupal::service('entity_display.repository')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-&gt;getViewDisplay('node', 'landing_page', 'full');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$display-&gt;enableLayoutBuilder()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-&gt;setOverridable()    // Allow per-entity override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-&gt;save();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11480" y="3108960"/>
            <a:ext cx="3977640" cy="135331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3200400"/>
            <a:ext cx="3703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Restrict allowed layouts per display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(Use hook_layout_alter to filter options)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my_module_layout_alter(&amp;$definitions): void {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Remove layouts not suitable for this site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unset($definitions['layout_onecol_stacked']);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1115568"/>
            <a:ext cx="4160520" cy="3493008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46320" y="1252728"/>
            <a:ext cx="3794760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6B4F8E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Provide sensible default layouts in config/install so editors start with a working layout, not a blank page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Use regions with clear semantic names (hero, content, aside) not generic ones (column_1, column_2)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Test your layout template with content in some but not all regions — use {% if content.region %} guards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Enable 'Allow each content item to have its layout customized' only when editors truly need per-node control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Keep layout templates thin — no business logic in Twig; preprocess in PHP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/ Library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Declaring CSS and JavaScript in *.libraries.yml files and attaching them to render arrays via #attached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/ Library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No More drupal_add_js()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Drupal 8+ replaces all legacy asset functions with a declarative library system.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4300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143000"/>
            <a:ext cx="64008" cy="9601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34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HOW IT WORKS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47218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Declare all CSS/JS as named libraries in MODULE.libraries.yml. Attach libraries to render arrays with #attached. Drupal aggregates and delivers them only when needed.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143000"/>
            <a:ext cx="416052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143000"/>
            <a:ext cx="64008" cy="960120"/>
          </a:xfrm>
          <a:prstGeom prst="rect">
            <a:avLst/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34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WHY THIS WAY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47218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Libraries are only loaded when actually used (lazy loading). Aggregation, minification, and CDN-offloading happen automatically via settings. No duplicate loading.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9456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94560"/>
            <a:ext cx="64008" cy="868680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8600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OVERRIDES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23744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MODULE.libraries-override.yml replaces or removes a library asset globally. MODULE.libraries-extend.yml adds assets to an existing library.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94560"/>
            <a:ext cx="41605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94560"/>
            <a:ext cx="64008" cy="868680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8600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DEPENDENCIES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23744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Libraries declare dependencies (core/drupal, core/jquery, core/once) to guarantee load order. No manual ordering needed.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8211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Quick Example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74720"/>
            <a:ext cx="4160520" cy="118872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56616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my_module.libraries.yml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my-feature: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css: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component: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css/my-feature.css: {}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js/my-feature.js: {}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dependencies: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core/drupal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core/once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4663440" y="3474720"/>
            <a:ext cx="4160520" cy="118872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800600" y="356616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Attach in a render array: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$build['#attached']['library'][] = 'my_module/my-feature';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Or in Twig: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attach_library('my_module/my-feature') }}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/ Library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Defining Libraries in *.libraries.yml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my_module.libraries.yml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─────────────────────────────────────────────────────────────────────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Library 1: Component CSS + JS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product-card: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version: 1.x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css: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CSS weight categories: base &lt; layout &lt; component &lt; state &lt; theme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component: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css/product-card.css: {}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theme: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css/product-card.theme.css: {}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js/product-card.js: {}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dependencies: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core/drupal       # Provides Drupal JS namespace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core/once         # Replacement for jQuery.once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core/drupal.ajax  # Ajax framework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Library 2: External CDN asset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chartjs: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remote: https://www.chartjs.org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version: 4.4.0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license: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name: MIT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url: https://github.com/chartjs/Chart.js/blob/master/LICENSE.md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gpl-compatible: true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https://cdn.jsdelivr.net/npm/chart.js@4.4.0: { type: external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Library 3: Conditional loading (minified in prod)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admin-tools: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css: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component: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css/admin-tools.css: {}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css/admin-tools.min.css: { minified: true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js/admin-tools.js: { minified: false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js/admin-tools.min.js: { minified: true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dependencies: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core/jquery</a:t>
            </a:r>
            <a:endParaRPr lang="en-US" sz="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/ Library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Attaching Libraries &amp; Passing Data to JS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ATTACH IN A RENDER ARRAY 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$build['product'] =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'#theme'  =&gt; 'product_card',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'#product'=&gt; $product,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'#attached'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'library'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'my_module/product-card',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'my_module/chartjs',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Pass PHP data to JS (see drupalSettings API)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'drupalSettings'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'myModule'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'productId' =&gt; $product-&gt;id(),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'endpoint'  =&gt; '/api/products/' . $product-&gt;id(),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ATTACH IN A CONTROLLER / FORM 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myPage():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'#type'   =&gt; 'markup',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'#markup' =&gt; '&lt;div id="chart-container"&gt;&lt;/div&gt;',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'#attached' =&gt; ['library' =&gt; ['my_module/chartjs']],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ATTACH IN TWIG (for theme-level attachment) 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{# my-template.html.twig #}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{{ attach_library('my_module/product-card') }}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&lt;article class="product"&gt;...&lt;/article&gt;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DRUPAL.SETTINGS IN JS 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Available in JS as: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endpoint = drupalSettings.myModule.endpoint;</a:t>
            </a:r>
            <a:endParaRPr lang="en-US" sz="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/ Library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Library Overrides &amp; Extends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218688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OVERRIDE: Replace an asset globally 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THEME.libraries-override.yml  (or MODULE.libraries-override.yml)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Replace jQuery with a CDN version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core/jquery: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assets/vendor/jquery/jquery.min.js: false  # Remove original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https://cdn.example.com/jquery.min.js: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{ type: external, minified: true }        # Add CDN version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Remove an asset entirely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my_module/some-library: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css: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component: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css/old-style.css: false    # false = remove this file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EXTEND: Add assets to an existing library 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THEME.libraries-extend.yml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Add extra CSS on top of Drupal's classy item-list styles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classy/base: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css: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component: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css/my-base-overrides.css: {}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Add JS to core's dialog library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core/drupal.dialog: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js: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js/my-dialog-enhancements.js: {}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320040" y="4057329"/>
            <a:ext cx="8503920" cy="7387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4109585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6B4F8E"/>
                </a:solidFill>
              </a:rPr>
              <a:t>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</a:rPr>
              <a:t>Never load jQuery yourself — declare core/jquery as a dependency and let Drupal manage it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</a:rPr>
              <a:t>Use minified: true in production builds and set CSS/JS aggregation in performance settings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1A1A2E"/>
                </a:solidFill>
              </a:rPr>
              <a:t>Use libraries-override in themes, not modules — overrides in modules affect all themes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Drupal.behaviors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 attach/detach lifecycle — the correct way to initialize JS in Drupal for Ajax-loaded content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Drupal.behaviors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Why Behaviors? The Ajax Problem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document.ready fails for dynamically injected content. Drupal.behaviors solves this.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84048"/>
          </a:xfrm>
          <a:prstGeom prst="rect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❌  The Problem — jQuery document.ready breaks with Ajax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508760"/>
            <a:ext cx="8503920" cy="71323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❌ WRONG — runs ONCE on page load. Ajax content never gets initialized.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$(document).ready(function() {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$('.my-widget').init();    // Works on initial load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But if Ajax loads NEW .my-widget elements later... 💀 nothing happens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2286000"/>
            <a:ext cx="8503920" cy="384048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286000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✅  The Solution — Drupal.behaviors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2697480"/>
            <a:ext cx="8503920" cy="1901952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788920"/>
            <a:ext cx="8229600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✅ CORRECT — Drupal calls attach() on page load AND after every Ajax response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Drupal.behaviors.myModuleWidgets =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attach: function(context, settings)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'context' = the DOM fragment that was just loaded (whole page OR Ajax response)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'settings' = drupalSettings object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Using once() prevents re-initializing already-processed elements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once('my-widget', '.my-widget', context).forEach(function(el)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el.myWidget = new MyWidget(el, settings.myModule);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detach: function(context, settings, trigger)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Runs when content is REMOVED from the DOM (dialog close, etc.)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'trigger' = 'unload' | 'move' | 'serialize'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once.remove('my-widget', '.my-widget', context).forEach(function(el)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(el.myWidget) el.myWidget.destroy();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600" dirty="0"/>
          </a:p>
        </p:txBody>
      </p:sp>
      <p:sp>
        <p:nvSpPr>
          <p:cNvPr id="17" name="Shape 15"/>
          <p:cNvSpPr/>
          <p:nvPr/>
        </p:nvSpPr>
        <p:spPr>
          <a:xfrm flipV="1">
            <a:off x="320040" y="4646457"/>
            <a:ext cx="8503920" cy="146304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 rot="10800000" flipV="1">
            <a:off x="502920" y="4646457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2E"/>
                </a:solidFill>
              </a:rPr>
              <a:t>Drupal calls attach() automatically: on initial DOMContentLoaded AND after every Ajax response. The context parameter tells you exactly which DOM fragment was just added.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Drupal.behaviors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Full Behavior Structure &amp; Context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(function (Drupal, drupalSettings, once)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'use strict';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Behavior: Collapsible sections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Namespace convention: Drupal.behaviors.MODULE_DESCRIPTION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Drupal.behaviors.myModuleCollapsible =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attach: function (context, settings)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context = DOM node that was just inserted/updated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On full page load: context === document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After Ajax: context === the Ajax response fragment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once() guarantees this runs AT MOST ONCE per element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once('collapsible', '[data-collapsible]', context)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.forEach((el)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const toggle = el.querySelector('[data-toggle]');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toggle.addEventListener('click', ()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const isOpen = el.classList.contains('is-open');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el.classList.toggle('is-open', !isOpen);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toggle.setAttribute('aria-expanded', String(!isOpen));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},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detach: function (context, settings, trigger)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Called when content is being removed or serialized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Triggers: 'unload' (removed), 'move' (about to be moved), 'serialize'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(trigger === 'unload')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once.remove('collapsible', '[data-collapsible]', context)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.forEach((el)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// Remove event listeners, destroy instances, etc.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el.replaceWith(el.cloneNode(true));  // Quick listener purge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})(Drupal, drupalSettings, once);</a:t>
            </a:r>
            <a:endParaRPr lang="en-US" sz="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Drupal.behaviors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Manual Invocation &amp; Detach Triggers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MANUALLY TRIGGER BEHAVIORS (after your own DOM injection) 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If you inject HTML without Ajax, call Drupal.attachBehaviors() yourself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newContent = document.createElement('div');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newContent.innerHTML = ajaxResponseHtml;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document.querySelector('#container').appendChild(newContent);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Tell Drupal to initialize behaviors on the new content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Drupal.attachBehaviors(newContent, drupalSettings);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MANUALLY DETACH BEFORE REMOVAL 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container = document.querySelector('#container');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Clean up before removing from DOM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Drupal.detachBehaviors(container, drupalSettings, 'unload');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container.remove();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DETACH TRIGGERS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'unload'    — element is being permanently removed from DOM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'move'      — element is being moved to a new location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'serialize' — form is being serialized (AJAX form submit)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CONDITIONAL BEHAVIOR EXECUTION 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Drupal.behaviors.myConditional =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attach: function (context, settings)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Run only if a specific setting is present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(!settings.myModule || !settings.myModule.featureEnabled)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return;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Run only on the full page load (context === document)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(context !== document) return;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... full page initialization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7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Drupal.behaviors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Mistakes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Always use once() inside attach() to prevent re-initialization. Without once(), attach() runs on every Ajax response, re-initializing already-initialized elements.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Wrap behaviors in an IIFE — (function(Drupal, drupalSettings, once) { ... })(Drupal, drupalSettings, once) — to avoid polluting the global scope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Implement detach() for any behavior that adds event listeners, timers, or external instances. Memory leaks and duplicate listeners are real problems in single-page Ajax apps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Check context before doing expensive operations: if (context === document) { /* page-level init only */ } to avoid running heavy setup on every small Ajax update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use $(document).ready() — it runs only once and misses Ajax-loaded content entirely. All Drupal JS initialization must go in Drupal.behaviors.attach()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6AE2D"/>
          </a:solidFill>
          <a:ln w="12700">
            <a:solidFill>
              <a:srgbClr val="F6AE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query the full document inside attach() — use context as the root: $('.my-el', context) or el.querySelectorAll('.my-el'). Querying document defeats the purpose of context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store state in global variables — use element data attributes (el.dataset.state) or WeakMap keyed on the element to avoid memory leaks and cross-behavior interference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Don't forget the 'use strict' directive and never use jQuery's $.fn.once() (deprecated) — use the standalone once() library which is a declared dependency in your libraries.yml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drupalSettings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 server-side PHP data to client-side JavaScript — safely and reliably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drupalSettings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PHP to JS Data Bridge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drupalSettings is the official channel for injecting PHP-computed values into JavaScript. Never hard-code data in JS files.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100584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HOW IT WORKS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PHP attaches data via #attached['drupalSettings'] in a render array. Drupal serializes it to JSON and outputs a &lt;script&gt; block that assigns it to window.drupalSettings.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1005840"/>
          </a:xfrm>
          <a:prstGeom prst="rect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SECURITY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Data is JSON-serialized and NOT HTML-escaped. Never put raw user input directly into drupalSettings. Always sanitize or whitelist values server-side before attaching.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359152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359152"/>
            <a:ext cx="64008" cy="804672"/>
          </a:xfrm>
          <a:prstGeom prst="rect">
            <a:avLst/>
          </a:prstGeom>
          <a:solidFill>
            <a:srgbClr val="5B5EA6"/>
          </a:solidFill>
          <a:ln w="12700">
            <a:solidFill>
              <a:srgbClr val="5B5E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4505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MERGING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6883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Multiple modules can add to drupalSettings simultaneously — they merge into a single object. Use namespaced keys (your module name) to avoid collisions.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63440" y="2359152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359152"/>
            <a:ext cx="64008" cy="804672"/>
          </a:xfrm>
          <a:prstGeom prst="rect">
            <a:avLst/>
          </a:prstGeom>
          <a:solidFill>
            <a:srgbClr val="7B68B0"/>
          </a:solidFill>
          <a:ln w="12700">
            <a:solidFill>
              <a:srgbClr val="7B68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4505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B7280"/>
                </a:solidFill>
              </a:rPr>
              <a:t>AVAILABILITY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68833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</a:rPr>
              <a:t>drupalSettings is available globally in JS as window.drupalSettings or simply drupalSettings after the initial page load. Also passed to Drupal.behaviors.attach().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27355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Quick Example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547872"/>
            <a:ext cx="8503920" cy="10058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63931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PHP side: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$build['#attached']['drupalSettings']['myModule']['config'] = ['key' =&gt; 'value'];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JS side (in a behavior):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config = drupalSettings.myModule.config;</a:t>
            </a:r>
            <a:endParaRPr lang="en-US" sz="10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drupalSettings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Attaching Data from PHP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 A RENDER ARRAY (Controller / Build method) 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pageContent(): array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$currentUser = \Drupal::currentUser();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'#type'     =&gt; 'container',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'#children' =&gt; $this-&gt;buildContent(),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'#attached'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'library' =&gt; ['my_module/my-feature'],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'drupalSettings'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'myModule'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Simple values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'userId'     =&gt; $currentUser-&gt;id(),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'userName'   =&gt; $currentUser-&gt;getDisplayName(),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'isLoggedIn' =&gt; $currentUser-&gt;isAuthenticated(),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API endpoints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'endpoints'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'products'  =&gt; Url::fromRoute('my_module.api.products')-&gt;toString(),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'cart'      =&gt; Url::fromRoute('my_module.api.cart')-&gt;toString(),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],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Config from PHP (not hardcoded in JS)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'maxItems'   =&gt; \Drupal::config('my_module.settings')-&gt;get('max_items'),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'language'   =&gt; \Drupal::languageManager()-&gt;getCurrentLanguage()-&gt;getId(),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Translated strings (correct approach!)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'messages' =&gt;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'success' =&gt; (string) t('Item added to cart.'),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'error'   =&gt; (string) t('Could not add item. Please try again.'),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drupalSettings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Accessing Data in JavaScript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(function (Drupal, drupalSettings, once)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'use strict';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Drupal.behaviors.myModuleFeature =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attach: function (context, settings)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Access via the settings parameter (preferred — always current)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const mySettings = settings.myModule;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Or via the global window object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const mySettings2 = drupalSettings.myModule;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Guard against undefined (library may load on pages without the data)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(!mySettings) return;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Use the data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once('my-feature', '[data-product-id]', context).forEach((el) =&gt;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const productId = el.dataset.productId;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if (mySettings.isLoggedIn)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// Fetch from PHP-provided endpoint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fetch(mySettings.endpoints.products + '/' + productId)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.then(r =&gt; r.json())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   .then(data =&gt; renderProduct(el, data, mySettings));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 else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el.textContent = mySettings.messages.loginRequired;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function renderProduct(el, data, settings)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Use PHP-provided translated strings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const addBtn = el.querySelector('.add-to-cart');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addBtn.textContent = settings.messages.addToCart;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addBtn.addEventListener('click', () =&gt;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fetch(settings.endpoints.cart,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method: 'POST',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body: JSON.stringify({ product: data.id }),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headers: { 'Content-Type': 'application/json'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}).then(() =&gt; Drupal.announce(settings.messages.success));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})(Drupal, drupalSettings, once);</a:t>
            </a:r>
            <a:endParaRPr lang="en-US" sz="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drupalSettings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Security, Merging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4565"/>
                </a:solidFill>
              </a:rPr>
              <a:t>Security considerations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42316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❌ NEVER put raw user input in drupalSettings: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$settings['myModule']['search'] = $request-&gt;query-&gt;get('q'); // XSS risk!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✅ ALWAYS sanitize first: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$settings['myModule']['search'] = Html::escape(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$request-&gt;query-&gt;get('q')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✅ Better: use whitelisted/typed values only: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$settings['myModule']['nodeId'] = (int) $node-&gt;id();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$settings['myModule']['status'] = (bool) $node-&gt;isPublished();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❌ NEVER put secrets here — it's public JS: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$settings['myModule']['apiSecret'] = 'abc123'; // Visible in browser!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Merging &amp; Namespacing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42316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Multiple modules contribute to drupalSettings.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Final JS object is a deep merge of all contributions.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Module A adds: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'drupalSettings' =&gt; ['editor' =&gt; ['toolbar' =&gt; [...]]]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Module B adds: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'drupalSettings' =&gt; ['editor' =&gt; ['theme' =&gt; 'dark']]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Result in JS: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drupalSettings.editor === {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toolbar: [...],   // from Module A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theme: 'dark'     // from Module B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namespace under your module ID!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❌ drupalSettings.config  (too generic)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✅ drupalSettings.myModule.config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320040" y="3630168"/>
            <a:ext cx="85039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767328"/>
            <a:ext cx="8138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6B4F8E"/>
                </a:solidFill>
              </a:rPr>
              <a:t>Best Practices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Always namespace your settings under your module machine name to avoid key collisions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Pass URLs via Url::fromRoute() not hardcoded strings — paths may change with path aliases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Pass translated strings via (string) t() — don't translate strings in JS files</a:t>
            </a:r>
            <a:endParaRPr lang="en-US" sz="13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Guard against undefined settings at the top of behaviors: if (!settings.myModule) return;</a:t>
            </a:r>
            <a:endParaRPr lang="en-US" sz="13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Ajax Framework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Server-side AjaxResponse commands, client-side execution, dialogs — the full Drupal Ajax lifecycle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Ajax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How Drupal Ajax Works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Drupal's Ajax system is a full-stack solution: PHP produces command objects, JS executes them as DOM operations.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1051560"/>
          </a:xfrm>
          <a:prstGeom prst="rect">
            <a:avLst/>
          </a:prstGeom>
          <a:solidFill>
            <a:srgbClr val="6B4F8E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29768" y="1408176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29768" y="14081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33272" y="118872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User triggers event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33272" y="1499616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Click button, change select, submit form — element has #ajax key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2322576"/>
            <a:ext cx="4160520" cy="1051560"/>
          </a:xfrm>
          <a:prstGeom prst="rect">
            <a:avLst/>
          </a:prstGeom>
          <a:solidFill>
            <a:srgbClr val="5B5EA6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29768" y="2615184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29768" y="26151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33272" y="239572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JS sends XHR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33272" y="27066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Drupal Ajax library sends POST to the route, includes form token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20040" y="3529584"/>
            <a:ext cx="4160520" cy="1051560"/>
          </a:xfrm>
          <a:prstGeom prst="rect">
            <a:avLst/>
          </a:prstGeom>
          <a:solidFill>
            <a:srgbClr val="7B68B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29768" y="3822192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29768" y="38221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33272" y="3602736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PHP Ajax callback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33272" y="391363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Controller/form callback returns an AjaxResponse object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1115568"/>
            <a:ext cx="4160520" cy="1051560"/>
          </a:xfrm>
          <a:prstGeom prst="rect">
            <a:avLst/>
          </a:prstGeom>
          <a:solidFill>
            <a:srgbClr val="9B8EC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73168" y="1408176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73168" y="14081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376672" y="118872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Commands added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376672" y="1499616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ReplaceCommand, AppendCommand, InvokeCommand, RedirectCommand…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663440" y="2322576"/>
            <a:ext cx="4160520" cy="1051560"/>
          </a:xfrm>
          <a:prstGeom prst="rect">
            <a:avLst/>
          </a:prstGeom>
          <a:solidFill>
            <a:srgbClr val="00B4D8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773168" y="2615184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773168" y="26151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376672" y="239572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JSON delivered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376672" y="27066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Response serialized as [{command:'replace', selector:'…', data:'…'}]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663440" y="3529584"/>
            <a:ext cx="4160520" cy="1051560"/>
          </a:xfrm>
          <a:prstGeom prst="rect">
            <a:avLst/>
          </a:prstGeom>
          <a:solidFill>
            <a:srgbClr val="06D6A0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773168" y="3822192"/>
            <a:ext cx="475488" cy="47548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773168" y="38221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6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376672" y="3602736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JS executes commands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376672" y="391363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CAE9"/>
                </a:solidFill>
              </a:rPr>
              <a:t>Drupal.AjaxCommands processes each command, fires new attach()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Ajax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PHP: #ajax on Form Elements &amp; AjaxResponse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25196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1148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FORM ELEMENT WITH #ajax 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$form['category']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=&gt; 'select',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'#title'   =&gt; t('Category'),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'#options' =&gt; $this-&gt;getCategoryOptions(),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'#ajax'    =&gt;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'callback' =&gt; '::updateProductList',  // ::method on this form class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'wrapper'  =&gt; 'product-list-wrapper', // ID of element to replace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'event'    =&gt; 'change',               // DOM event that triggers Ajax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'effect'   =&gt; 'fade',                 // Visual transition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'progress' =&gt; ['type' =&gt; 'throbber'], // Loading indicator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'disable-refocus' =&gt; TRUE,            // Don't refocus after response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$form['product_list'] =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'#type'       =&gt; 'container',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'#attributes' =&gt; ['id' =&gt; 'product-list-wrapper'],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'items'       =&gt; $this-&gt;buildProductItems($default_category),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6772FB30-9FAC-3388-0684-76C5823BB620}"/>
              </a:ext>
            </a:extLst>
          </p:cNvPr>
          <p:cNvSpPr/>
          <p:nvPr/>
        </p:nvSpPr>
        <p:spPr>
          <a:xfrm>
            <a:off x="4639491" y="804672"/>
            <a:ext cx="425196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432F7F1-B88B-6ADF-E584-9883A596D887}"/>
              </a:ext>
            </a:extLst>
          </p:cNvPr>
          <p:cNvSpPr/>
          <p:nvPr/>
        </p:nvSpPr>
        <p:spPr>
          <a:xfrm>
            <a:off x="4776651" y="896112"/>
            <a:ext cx="41148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AJAX CALLBACK: Returns AjaxResponse 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Drupal\Core\Ajax\AjaxResponse;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Drupal\Core\Ajax\ReplaceCommand;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Drupal\Core\Ajax\HtmlCommand;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function updateProductList(array &amp;$form, FormStateInterface $form_state): AjaxResponse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$category = $form_state-&gt;getValue('category');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$response = new AjaxResponse();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Replace the wrapper div with updated content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$response-&gt;addCommand(new ReplaceCommand(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'#product-list-wrapper',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$this-&gt;buildProductItems($category)  // Returns a render array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Also update a status message elsewhere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$response-&gt;addCommand(new HtmlCommand(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'#status-message',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t('Showing @count products', ['@count' =&gt; count($this-&gt;getProducts($category))])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$response;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Ajax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All AjaxResponse Commands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9CC01B5-A575-E24C-7F9A-FAD260F66405}"/>
              </a:ext>
            </a:extLst>
          </p:cNvPr>
          <p:cNvGrpSpPr/>
          <p:nvPr/>
        </p:nvGrpSpPr>
        <p:grpSpPr>
          <a:xfrm>
            <a:off x="700482" y="804672"/>
            <a:ext cx="3788228" cy="566928"/>
            <a:chOff x="320040" y="804672"/>
            <a:chExt cx="3788228" cy="566928"/>
          </a:xfrm>
        </p:grpSpPr>
        <p:sp>
          <p:nvSpPr>
            <p:cNvPr id="8" name="Shape 6"/>
            <p:cNvSpPr/>
            <p:nvPr/>
          </p:nvSpPr>
          <p:spPr>
            <a:xfrm>
              <a:off x="320040" y="804672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hape 7"/>
            <p:cNvSpPr/>
            <p:nvPr/>
          </p:nvSpPr>
          <p:spPr>
            <a:xfrm>
              <a:off x="320040" y="804672"/>
              <a:ext cx="64008" cy="566928"/>
            </a:xfrm>
            <a:prstGeom prst="rect">
              <a:avLst/>
            </a:prstGeom>
            <a:solidFill>
              <a:srgbClr val="6B4F8E"/>
            </a:solidFill>
            <a:ln w="12700">
              <a:solidFill>
                <a:srgbClr val="6B4F8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8"/>
            <p:cNvSpPr/>
            <p:nvPr/>
          </p:nvSpPr>
          <p:spPr>
            <a:xfrm>
              <a:off x="502920" y="841248"/>
              <a:ext cx="256732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ReplaceCommand($sel, $content)</a:t>
              </a:r>
              <a:endParaRPr lang="en-US" sz="115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502920" y="1115568"/>
              <a:ext cx="3468379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Replace the matched element(s) with new render array / HTML</a:t>
              </a:r>
              <a:endParaRPr lang="en-US" sz="105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F0E713B-0D2C-AC81-F2C7-E4324E52D1F4}"/>
              </a:ext>
            </a:extLst>
          </p:cNvPr>
          <p:cNvGrpSpPr/>
          <p:nvPr/>
        </p:nvGrpSpPr>
        <p:grpSpPr>
          <a:xfrm>
            <a:off x="700482" y="1485679"/>
            <a:ext cx="3788228" cy="566928"/>
            <a:chOff x="320040" y="1152144"/>
            <a:chExt cx="3788228" cy="566928"/>
          </a:xfrm>
        </p:grpSpPr>
        <p:sp>
          <p:nvSpPr>
            <p:cNvPr id="12" name="Shape 10"/>
            <p:cNvSpPr/>
            <p:nvPr/>
          </p:nvSpPr>
          <p:spPr>
            <a:xfrm>
              <a:off x="320040" y="1152144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Shape 11"/>
            <p:cNvSpPr/>
            <p:nvPr/>
          </p:nvSpPr>
          <p:spPr>
            <a:xfrm>
              <a:off x="320040" y="1152144"/>
              <a:ext cx="64008" cy="566928"/>
            </a:xfrm>
            <a:prstGeom prst="rect">
              <a:avLst/>
            </a:prstGeom>
            <a:solidFill>
              <a:srgbClr val="5B5EA6"/>
            </a:solidFill>
            <a:ln w="12700">
              <a:solidFill>
                <a:srgbClr val="5B5EA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12"/>
            <p:cNvSpPr/>
            <p:nvPr/>
          </p:nvSpPr>
          <p:spPr>
            <a:xfrm>
              <a:off x="502920" y="1188720"/>
              <a:ext cx="24050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HtmlCommand($sel, $content)</a:t>
              </a:r>
              <a:endParaRPr lang="en-US" sz="11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502920" y="1463040"/>
              <a:ext cx="3468379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6B7280"/>
                  </a:solidFill>
                </a:rPr>
                <a:t>Replace the innerHTML of matched element(s) — keeps outer wrapper</a:t>
              </a:r>
              <a:endParaRPr lang="en-US" sz="900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D440E15-9F23-659D-A33B-9E08A122556A}"/>
              </a:ext>
            </a:extLst>
          </p:cNvPr>
          <p:cNvGrpSpPr/>
          <p:nvPr/>
        </p:nvGrpSpPr>
        <p:grpSpPr>
          <a:xfrm>
            <a:off x="700482" y="2166686"/>
            <a:ext cx="3788228" cy="566928"/>
            <a:chOff x="320040" y="1499616"/>
            <a:chExt cx="3788228" cy="566928"/>
          </a:xfrm>
        </p:grpSpPr>
        <p:sp>
          <p:nvSpPr>
            <p:cNvPr id="16" name="Shape 14"/>
            <p:cNvSpPr/>
            <p:nvPr/>
          </p:nvSpPr>
          <p:spPr>
            <a:xfrm>
              <a:off x="320040" y="1499616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15"/>
            <p:cNvSpPr/>
            <p:nvPr/>
          </p:nvSpPr>
          <p:spPr>
            <a:xfrm>
              <a:off x="320040" y="1499616"/>
              <a:ext cx="64008" cy="566928"/>
            </a:xfrm>
            <a:prstGeom prst="rect">
              <a:avLst/>
            </a:prstGeom>
            <a:solidFill>
              <a:srgbClr val="7B68B0"/>
            </a:solidFill>
            <a:ln w="12700">
              <a:solidFill>
                <a:srgbClr val="7B68B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6"/>
            <p:cNvSpPr/>
            <p:nvPr/>
          </p:nvSpPr>
          <p:spPr>
            <a:xfrm>
              <a:off x="502920" y="1536192"/>
              <a:ext cx="268353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AppendCommand($sel, $content)</a:t>
              </a:r>
              <a:endParaRPr lang="en-US" sz="11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502920" y="1810512"/>
              <a:ext cx="2319744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Append content to matched elements</a:t>
              </a:r>
              <a:endParaRPr lang="en-US" sz="1050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72ACE5-07B4-8B37-732B-BD21706F3991}"/>
              </a:ext>
            </a:extLst>
          </p:cNvPr>
          <p:cNvGrpSpPr/>
          <p:nvPr/>
        </p:nvGrpSpPr>
        <p:grpSpPr>
          <a:xfrm>
            <a:off x="700482" y="2847693"/>
            <a:ext cx="3788228" cy="566928"/>
            <a:chOff x="320040" y="1847088"/>
            <a:chExt cx="3788228" cy="566928"/>
          </a:xfrm>
        </p:grpSpPr>
        <p:sp>
          <p:nvSpPr>
            <p:cNvPr id="20" name="Shape 18"/>
            <p:cNvSpPr/>
            <p:nvPr/>
          </p:nvSpPr>
          <p:spPr>
            <a:xfrm>
              <a:off x="320040" y="1847088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19"/>
            <p:cNvSpPr/>
            <p:nvPr/>
          </p:nvSpPr>
          <p:spPr>
            <a:xfrm>
              <a:off x="320040" y="1847088"/>
              <a:ext cx="64008" cy="566928"/>
            </a:xfrm>
            <a:prstGeom prst="rect">
              <a:avLst/>
            </a:prstGeom>
            <a:solidFill>
              <a:srgbClr val="9B8EC4"/>
            </a:solidFill>
            <a:ln w="12700">
              <a:solidFill>
                <a:srgbClr val="9B8EC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20"/>
            <p:cNvSpPr/>
            <p:nvPr/>
          </p:nvSpPr>
          <p:spPr>
            <a:xfrm>
              <a:off x="502920" y="1883664"/>
              <a:ext cx="274753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PrependCommand($sel, $content)</a:t>
              </a:r>
              <a:endParaRPr lang="en-US" sz="115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502920" y="2157984"/>
              <a:ext cx="256732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Prepend content before existing children</a:t>
              </a:r>
              <a:endParaRPr lang="en-US" sz="1050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61C43CB-7712-9654-A8F3-57E44A1CF9B8}"/>
              </a:ext>
            </a:extLst>
          </p:cNvPr>
          <p:cNvGrpSpPr/>
          <p:nvPr/>
        </p:nvGrpSpPr>
        <p:grpSpPr>
          <a:xfrm>
            <a:off x="700482" y="3528700"/>
            <a:ext cx="3788228" cy="566928"/>
            <a:chOff x="320040" y="2194560"/>
            <a:chExt cx="3788228" cy="566928"/>
          </a:xfrm>
        </p:grpSpPr>
        <p:sp>
          <p:nvSpPr>
            <p:cNvPr id="24" name="Shape 22"/>
            <p:cNvSpPr/>
            <p:nvPr/>
          </p:nvSpPr>
          <p:spPr>
            <a:xfrm>
              <a:off x="320040" y="2194560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Shape 23"/>
            <p:cNvSpPr/>
            <p:nvPr/>
          </p:nvSpPr>
          <p:spPr>
            <a:xfrm>
              <a:off x="320040" y="2194560"/>
              <a:ext cx="64008" cy="566928"/>
            </a:xfrm>
            <a:prstGeom prst="rect">
              <a:avLst/>
            </a:prstGeom>
            <a:solidFill>
              <a:srgbClr val="00B4D8"/>
            </a:solidFill>
            <a:ln w="12700">
              <a:solidFill>
                <a:srgbClr val="00B4D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24"/>
            <p:cNvSpPr/>
            <p:nvPr/>
          </p:nvSpPr>
          <p:spPr>
            <a:xfrm>
              <a:off x="502920" y="2231136"/>
              <a:ext cx="23959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AfterCommand($sel, $content)</a:t>
              </a:r>
              <a:endParaRPr lang="en-US" sz="11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502920" y="2505456"/>
              <a:ext cx="2405072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Insert after matched elements (outside)</a:t>
              </a:r>
              <a:endParaRPr lang="en-US" sz="1050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C24C29E-9A33-F1B5-6C5E-D73CD51ADF93}"/>
              </a:ext>
            </a:extLst>
          </p:cNvPr>
          <p:cNvGrpSpPr/>
          <p:nvPr/>
        </p:nvGrpSpPr>
        <p:grpSpPr>
          <a:xfrm>
            <a:off x="695963" y="4209709"/>
            <a:ext cx="3788228" cy="566928"/>
            <a:chOff x="320040" y="2542032"/>
            <a:chExt cx="3788228" cy="566928"/>
          </a:xfrm>
        </p:grpSpPr>
        <p:sp>
          <p:nvSpPr>
            <p:cNvPr id="28" name="Shape 26"/>
            <p:cNvSpPr/>
            <p:nvPr/>
          </p:nvSpPr>
          <p:spPr>
            <a:xfrm>
              <a:off x="320040" y="2542032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Shape 27"/>
            <p:cNvSpPr/>
            <p:nvPr/>
          </p:nvSpPr>
          <p:spPr>
            <a:xfrm>
              <a:off x="320040" y="2542032"/>
              <a:ext cx="64008" cy="566928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 28"/>
            <p:cNvSpPr/>
            <p:nvPr/>
          </p:nvSpPr>
          <p:spPr>
            <a:xfrm>
              <a:off x="502920" y="2578608"/>
              <a:ext cx="2567328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BeforeCommand($sel, $content)</a:t>
              </a:r>
              <a:endParaRPr lang="en-US" sz="115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502920" y="2852928"/>
              <a:ext cx="2567328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Insert before matched elements (outside)</a:t>
              </a:r>
              <a:endParaRPr lang="en-US" sz="1050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8EAC138-68B9-89B2-DA11-1D461C9FF21D}"/>
              </a:ext>
            </a:extLst>
          </p:cNvPr>
          <p:cNvGrpSpPr/>
          <p:nvPr/>
        </p:nvGrpSpPr>
        <p:grpSpPr>
          <a:xfrm>
            <a:off x="4644148" y="806600"/>
            <a:ext cx="3788229" cy="566928"/>
            <a:chOff x="320040" y="2889504"/>
            <a:chExt cx="3788229" cy="566928"/>
          </a:xfrm>
        </p:grpSpPr>
        <p:sp>
          <p:nvSpPr>
            <p:cNvPr id="32" name="Shape 30"/>
            <p:cNvSpPr/>
            <p:nvPr/>
          </p:nvSpPr>
          <p:spPr>
            <a:xfrm>
              <a:off x="320041" y="2889504"/>
              <a:ext cx="3788228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Shape 31"/>
            <p:cNvSpPr/>
            <p:nvPr/>
          </p:nvSpPr>
          <p:spPr>
            <a:xfrm>
              <a:off x="320040" y="2889504"/>
              <a:ext cx="64008" cy="566928"/>
            </a:xfrm>
            <a:prstGeom prst="rect">
              <a:avLst/>
            </a:prstGeom>
            <a:solidFill>
              <a:srgbClr val="6B4F8E"/>
            </a:solidFill>
            <a:ln w="12700">
              <a:solidFill>
                <a:srgbClr val="6B4F8E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 32"/>
            <p:cNvSpPr/>
            <p:nvPr/>
          </p:nvSpPr>
          <p:spPr>
            <a:xfrm>
              <a:off x="502920" y="2926080"/>
              <a:ext cx="204004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RemoveCommand($sel)</a:t>
              </a:r>
              <a:endParaRPr lang="en-US" sz="115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502920" y="3200400"/>
              <a:ext cx="244325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Remove matched elements from the DOM</a:t>
              </a:r>
              <a:endParaRPr lang="en-US" sz="1050" dirty="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D45B630-573F-D370-7840-2E88A91BF2D3}"/>
              </a:ext>
            </a:extLst>
          </p:cNvPr>
          <p:cNvGrpSpPr/>
          <p:nvPr/>
        </p:nvGrpSpPr>
        <p:grpSpPr>
          <a:xfrm>
            <a:off x="4644149" y="1487222"/>
            <a:ext cx="3788228" cy="566928"/>
            <a:chOff x="320040" y="3236976"/>
            <a:chExt cx="3597864" cy="566928"/>
          </a:xfrm>
        </p:grpSpPr>
        <p:sp>
          <p:nvSpPr>
            <p:cNvPr id="36" name="Shape 34"/>
            <p:cNvSpPr/>
            <p:nvPr/>
          </p:nvSpPr>
          <p:spPr>
            <a:xfrm>
              <a:off x="320040" y="3236976"/>
              <a:ext cx="3597864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Shape 35"/>
            <p:cNvSpPr/>
            <p:nvPr/>
          </p:nvSpPr>
          <p:spPr>
            <a:xfrm>
              <a:off x="320040" y="3236976"/>
              <a:ext cx="64008" cy="566928"/>
            </a:xfrm>
            <a:prstGeom prst="rect">
              <a:avLst/>
            </a:prstGeom>
            <a:solidFill>
              <a:srgbClr val="5B5EA6"/>
            </a:solidFill>
            <a:ln w="12700">
              <a:solidFill>
                <a:srgbClr val="5B5EA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36"/>
            <p:cNvSpPr/>
            <p:nvPr/>
          </p:nvSpPr>
          <p:spPr>
            <a:xfrm>
              <a:off x="502920" y="3273552"/>
              <a:ext cx="341498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InvokeCommand($sel, $method, $args)</a:t>
              </a:r>
              <a:endParaRPr lang="en-US" sz="115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502920" y="3547872"/>
              <a:ext cx="3317603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Call a jQuery method: .addClass(), .val(), .trigger(), etc.</a:t>
              </a:r>
              <a:endParaRPr lang="en-US" sz="105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A3130FD-8224-05C6-3AC0-150482DB98C6}"/>
              </a:ext>
            </a:extLst>
          </p:cNvPr>
          <p:cNvGrpSpPr/>
          <p:nvPr/>
        </p:nvGrpSpPr>
        <p:grpSpPr>
          <a:xfrm>
            <a:off x="4656830" y="2167844"/>
            <a:ext cx="3775547" cy="566928"/>
            <a:chOff x="320040" y="3584448"/>
            <a:chExt cx="3775547" cy="566928"/>
          </a:xfrm>
        </p:grpSpPr>
        <p:sp>
          <p:nvSpPr>
            <p:cNvPr id="40" name="Shape 38"/>
            <p:cNvSpPr/>
            <p:nvPr/>
          </p:nvSpPr>
          <p:spPr>
            <a:xfrm>
              <a:off x="320040" y="3584448"/>
              <a:ext cx="3775547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Shape 39"/>
            <p:cNvSpPr/>
            <p:nvPr/>
          </p:nvSpPr>
          <p:spPr>
            <a:xfrm>
              <a:off x="320040" y="3584448"/>
              <a:ext cx="64008" cy="566928"/>
            </a:xfrm>
            <a:prstGeom prst="rect">
              <a:avLst/>
            </a:prstGeom>
            <a:solidFill>
              <a:srgbClr val="7B68B0"/>
            </a:solidFill>
            <a:ln w="12700">
              <a:solidFill>
                <a:srgbClr val="7B68B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 40"/>
            <p:cNvSpPr/>
            <p:nvPr/>
          </p:nvSpPr>
          <p:spPr>
            <a:xfrm>
              <a:off x="502920" y="3621024"/>
              <a:ext cx="24805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CssCommand($sel, $css_array)</a:t>
              </a:r>
              <a:endParaRPr lang="en-US" sz="1150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502920" y="3895344"/>
              <a:ext cx="2556716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Apply inline CSS styles to matched elements</a:t>
              </a:r>
              <a:endParaRPr lang="en-US" sz="105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50CE6F0-AED5-6100-0344-5CD01DBBDE6F}"/>
              </a:ext>
            </a:extLst>
          </p:cNvPr>
          <p:cNvGrpSpPr/>
          <p:nvPr/>
        </p:nvGrpSpPr>
        <p:grpSpPr>
          <a:xfrm>
            <a:off x="4676151" y="2848466"/>
            <a:ext cx="3756225" cy="566928"/>
            <a:chOff x="-1" y="4748022"/>
            <a:chExt cx="3756225" cy="566928"/>
          </a:xfrm>
        </p:grpSpPr>
        <p:sp>
          <p:nvSpPr>
            <p:cNvPr id="44" name="Shape 42"/>
            <p:cNvSpPr/>
            <p:nvPr/>
          </p:nvSpPr>
          <p:spPr>
            <a:xfrm>
              <a:off x="-1" y="4748022"/>
              <a:ext cx="3756225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Shape 43"/>
            <p:cNvSpPr/>
            <p:nvPr/>
          </p:nvSpPr>
          <p:spPr>
            <a:xfrm>
              <a:off x="0" y="4748022"/>
              <a:ext cx="64008" cy="566928"/>
            </a:xfrm>
            <a:prstGeom prst="rect">
              <a:avLst/>
            </a:prstGeom>
            <a:solidFill>
              <a:srgbClr val="9B8EC4"/>
            </a:solidFill>
            <a:ln w="12700">
              <a:solidFill>
                <a:srgbClr val="9B8EC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 44"/>
            <p:cNvSpPr/>
            <p:nvPr/>
          </p:nvSpPr>
          <p:spPr>
            <a:xfrm>
              <a:off x="182880" y="4784598"/>
              <a:ext cx="2576739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RedirectCommand($url, $delay)</a:t>
              </a:r>
              <a:endParaRPr lang="en-US" sz="1150" dirty="0"/>
            </a:p>
          </p:txBody>
        </p:sp>
        <p:sp>
          <p:nvSpPr>
            <p:cNvPr id="47" name="Text 45"/>
            <p:cNvSpPr/>
            <p:nvPr/>
          </p:nvSpPr>
          <p:spPr>
            <a:xfrm>
              <a:off x="182880" y="5058918"/>
              <a:ext cx="325479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Redirect the browser to a new URL after Ajax completes</a:t>
              </a:r>
              <a:endParaRPr lang="en-US" sz="105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EEA5DA2-D58A-D91C-6541-9389127D12A4}"/>
              </a:ext>
            </a:extLst>
          </p:cNvPr>
          <p:cNvGrpSpPr/>
          <p:nvPr/>
        </p:nvGrpSpPr>
        <p:grpSpPr>
          <a:xfrm>
            <a:off x="4676152" y="3529088"/>
            <a:ext cx="3756224" cy="566928"/>
            <a:chOff x="320040" y="4279392"/>
            <a:chExt cx="3340297" cy="566928"/>
          </a:xfrm>
        </p:grpSpPr>
        <p:sp>
          <p:nvSpPr>
            <p:cNvPr id="48" name="Shape 46"/>
            <p:cNvSpPr/>
            <p:nvPr/>
          </p:nvSpPr>
          <p:spPr>
            <a:xfrm>
              <a:off x="320040" y="4279392"/>
              <a:ext cx="3340297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Shape 47"/>
            <p:cNvSpPr/>
            <p:nvPr/>
          </p:nvSpPr>
          <p:spPr>
            <a:xfrm>
              <a:off x="320040" y="4279392"/>
              <a:ext cx="64008" cy="566928"/>
            </a:xfrm>
            <a:prstGeom prst="rect">
              <a:avLst/>
            </a:prstGeom>
            <a:solidFill>
              <a:srgbClr val="00B4D8"/>
            </a:solidFill>
            <a:ln w="12700">
              <a:solidFill>
                <a:srgbClr val="00B4D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48"/>
            <p:cNvSpPr/>
            <p:nvPr/>
          </p:nvSpPr>
          <p:spPr>
            <a:xfrm>
              <a:off x="502920" y="4315968"/>
              <a:ext cx="288376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MessageCommand($msg, $sel, $type)</a:t>
              </a:r>
              <a:endParaRPr lang="en-US" sz="115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502920" y="4590288"/>
              <a:ext cx="264074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Display a Drupal status/warning/error message</a:t>
              </a:r>
              <a:endParaRPr lang="en-US" sz="105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76C2BE8-372D-0479-FA6E-40F70223BD86}"/>
              </a:ext>
            </a:extLst>
          </p:cNvPr>
          <p:cNvGrpSpPr/>
          <p:nvPr/>
        </p:nvGrpSpPr>
        <p:grpSpPr>
          <a:xfrm>
            <a:off x="4688834" y="4209709"/>
            <a:ext cx="4297680" cy="566928"/>
            <a:chOff x="320040" y="4626864"/>
            <a:chExt cx="4297680" cy="566928"/>
          </a:xfrm>
        </p:grpSpPr>
        <p:sp>
          <p:nvSpPr>
            <p:cNvPr id="52" name="Shape 50"/>
            <p:cNvSpPr/>
            <p:nvPr/>
          </p:nvSpPr>
          <p:spPr>
            <a:xfrm>
              <a:off x="320041" y="4626864"/>
              <a:ext cx="3743542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0F0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3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Shape 51"/>
            <p:cNvSpPr/>
            <p:nvPr/>
          </p:nvSpPr>
          <p:spPr>
            <a:xfrm>
              <a:off x="320040" y="4626864"/>
              <a:ext cx="64008" cy="566928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 52"/>
            <p:cNvSpPr/>
            <p:nvPr/>
          </p:nvSpPr>
          <p:spPr>
            <a:xfrm>
              <a:off x="502920" y="4663440"/>
              <a:ext cx="41148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D1B2A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OpenDialogCommand($sel, $title, $content)</a:t>
              </a:r>
              <a:endParaRPr lang="en-US" sz="1150" dirty="0"/>
            </a:p>
          </p:txBody>
        </p:sp>
        <p:sp>
          <p:nvSpPr>
            <p:cNvPr id="55" name="Text 53"/>
            <p:cNvSpPr/>
            <p:nvPr/>
          </p:nvSpPr>
          <p:spPr>
            <a:xfrm>
              <a:off x="502920" y="4937760"/>
              <a:ext cx="2769326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6B7280"/>
                  </a:solidFill>
                </a:rPr>
                <a:t>Open a jQuery UI dialog with the given content</a:t>
              </a:r>
              <a:endParaRPr lang="en-US" sz="1050" dirty="0"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Ajax Framework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Dialogs, Custom JS Commands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DIALOGS ───────────────────────────────────────────────────────────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Drupal\Core\Ajax\OpenModalDialogCommand;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Drupal\Core\Ajax\CloseModalDialogCommand;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$response-&gt;addCommand(new OpenModalDialogCommand(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t('Confirm Deletion'),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['#theme' =&gt; 'confirm_delete_modal', '#item' =&gt; $item],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['width' =&gt; '500px', 'buttons' =&gt; ['Cancel' =&gt; []]]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$response-&gt;addCommand(new CloseModalDialogCommand());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CUSTOM AJAX COMMAND 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1. PHP Command class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HighlightCommand implements CommandInterface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__construct(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string $selector,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private string $color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 {}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render():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'command'  =&gt; 'highlight',   // matches JS command 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'selector' =&gt; $this-&gt;selector,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'color'    =&gt; $this-&gt;color,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2. JS handler (register before use)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Drupal.AjaxCommands.prototype.highlight = function(ajax, response)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document.querySelector(response.selector)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.style.backgroundColor = response.color;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3. Use it: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$response-&gt;addCommand(new HighlightCommand('#my-element', '#ff0'));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4F8E"/>
                </a:solidFill>
              </a:rPr>
              <a:t>Best Practices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Add #cache metadata to Ajax responses — AjaxResponse is not cached by default but the render arrays inside it are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Use specific CSS selectors for commands — broad selectors (#content) may accidentally target unrelated elements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Handle Ajax errors with #ajax['error'] callback or global AJAX error event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Test with JavaScript disabled — forms with #ajax should still work functionally as regular form submits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Avoid replacing large DOM sections unnecessarily — replace only the minimum needed element for performance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6B4F8E"/>
                </a:solidFill>
              </a:rPr>
              <a:t>Debugging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Check browser Network tab → XHR requests → Response tab to see the JSON commands array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</a:rPr>
              <a:t>Drupal.ajax.instances contains all registered Ajax instances — inspect in browser console</a:t>
            </a:r>
            <a:endParaRPr lang="en-US" sz="1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6B4F8E"/>
          </a:solidFill>
          <a:ln w="254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Ensuring JavaScript runs exactly once per DOM element — the modern replacement for jQuery.once()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C5CAE9"/>
                </a:solidFill>
              </a:rPr>
              <a:t>DRUPAL CORE APIs  |  COURSE 2: CONTENT, DISPLAY &amp; FRONTEND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Why once()?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</a:rPr>
              <a:t>Drupal.behaviors.attach() runs on every Ajax response. once() prevents re-initializing elements already processed.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84048"/>
          </a:xfrm>
          <a:prstGeom prst="rect">
            <a:avLst/>
          </a:prstGeom>
          <a:solidFill>
            <a:srgbClr val="EF4565"/>
          </a:solidFill>
          <a:ln w="12700">
            <a:solidFill>
              <a:srgbClr val="EF45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❌  Without once() — behaviors run multiple times per element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0040" y="1508760"/>
            <a:ext cx="8503920" cy="841248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attach() is called EVERY Ajax response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Drupal.behaviors.myWidget =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attach: function(context, settings)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document.querySelectorAll('.widget').forEach((el)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el.addEventListener('click', handleClick);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💥 After 3 Ajax calls: handleClick fires 3 times per click!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600" dirty="0"/>
          </a:p>
        </p:txBody>
      </p:sp>
      <p:sp>
        <p:nvSpPr>
          <p:cNvPr id="13" name="Shape 11"/>
          <p:cNvSpPr/>
          <p:nvPr/>
        </p:nvSpPr>
        <p:spPr>
          <a:xfrm>
            <a:off x="320040" y="2423160"/>
            <a:ext cx="8503920" cy="384048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423160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✅  With once() — each element initialized exactly once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20040" y="2834640"/>
            <a:ext cx="8503920" cy="96012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9260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Drupal.behaviors.myWidget =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attach: function(context, settings)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once('id', selector, scope) returns ONLY unprocessed elements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Processed elements are marked with data-once="id" attribute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once('my-widget', '.widget', context).forEach((el) =&gt;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el.addEventListener('click', handleClick);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✅ Only runs ONCE per element, regardless of Ajax calls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500" dirty="0"/>
          </a:p>
        </p:txBody>
      </p:sp>
      <p:sp>
        <p:nvSpPr>
          <p:cNvPr id="17" name="Shape 15"/>
          <p:cNvSpPr/>
          <p:nvPr/>
        </p:nvSpPr>
        <p:spPr>
          <a:xfrm>
            <a:off x="320040" y="3913632"/>
            <a:ext cx="8503920" cy="749808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913632"/>
            <a:ext cx="8229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2E"/>
                </a:solidFill>
              </a:rPr>
              <a:t>The once library is a standalone Drupal contrib that replaces jQuery.once(). It was introduced in Drupal 9.2+ and is required in Drupal 10. Declare core/once as a library dependency.</a:t>
            </a:r>
            <a:endParaRPr lang="en-US" sz="11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Core API — once(), once.find(), once.remove()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SETUP: Declare dependency in libraries.yml 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dependencies: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  - core/once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once(id, selector, context) 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unprocessed matching elements AND marks them as processed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'id'      = unique string identifying this behavior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'selector'= CSS selector (or NodeList or element array)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'context' = DOM scope to search within (default: document)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newElements = once('my-tooltip', '[data-tooltip]', context);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newElements.forEach((el) =&gt;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tippy(el, { content: el.dataset.tooltip });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once.find(id, context) 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Find elements that HAVE ALREADY BEEN processed with this id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Useful in detach() to clean up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processedEls = once.find('my-tooltip', context);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processedEls.forEach((el) =&gt;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el._tippy?.destroy();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once.remove(id, selector, context) 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Remove the processed marking so elements CAN be re-processed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elements that had the marking removed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freed = once.remove('my-tooltip', '[data-tooltip]', context);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freed elements are now unprocessed again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once.filter(id, elements) 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Filter an existing array: keep only unprocessed elements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unprocessed = once.filter('my-widget', allElements);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 IF PROCESSED 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isProcessed = element.dataset.once?.includes('my-tooltip');</a:t>
            </a:r>
            <a:endParaRPr lang="en-US" sz="7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Full Integration with Behaviors (Complete Example)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(function (Drupal, once)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'use strict';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 complete behavior using all once() methods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Drupal.behaviors.accordionWidget =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attach: function (context, settings)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Initialize NEW (unprocessed) accordion elements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once('accordion', '.accordion', context).forEach((el)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const widget = new AccordionWidget(el,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animationMs: settings.myModule?.accordionMs ?? 300,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multiOpen:   settings.myModule?.multiOpen ?? false,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el._accordionInstance = widget;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widget.init();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},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detach: function (context, settings, trigger)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Only clean up on 'unload' (element permanently removed)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(trigger !== 'unload') return;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Find already-processed elements being removed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once.remove('accordion', '.accordion', context).forEach((el) =&gt;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if (el._accordionInstance)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el._accordionInstance.destroy();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delete el._accordionInstance;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class AccordionWidget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constructor(el, config) { this.el = el; this.config = config;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init() { /* set up click handlers, ARIA attributes */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destroy() { /* remove event listeners, reset ARIA */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})(Drupal, once);</a:t>
            </a:r>
            <a:endParaRPr lang="en-US" sz="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3F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349240" y="0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5C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Migration from jQuery.once()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5CAE9"/>
                </a:solidFill>
              </a:rPr>
              <a:t>drupal.org/docs  |  CONTENT, DISPLAY &amp; FRONTEND APIs  |  COURSE 2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4565"/>
                </a:solidFill>
              </a:rPr>
              <a:t>Migration from jQuery.once()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743200"/>
          </a:xfrm>
          <a:prstGeom prst="rect">
            <a:avLst/>
          </a:prstGeom>
          <a:solidFill>
            <a:srgbClr val="1A1033"/>
          </a:solidFill>
          <a:ln w="12700">
            <a:solidFill>
              <a:srgbClr val="6B4F8E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OLD jQuery.once() (Drupal 7/8 style — DEPRECATED) 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$('.my-element').once('my-behavior').each(function()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$(this).on('click', handler);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Find processed elements (old way):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$('.my-element').findOnce('my-behavior').each(function()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$(this).off('click', handler);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NEW once() (Drupal 9.2+ / Drupal 10) 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Apply: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once('my-behavior', '.my-element', context)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.forEach((el) =&gt; el.addEventListener('click', handler));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Find processed: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once.find('my-behavior', context)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.forEach((el) =&gt; el.removeEventListener('click', handler));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Remove processed marking: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C3B1E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once.remove('my-behavior', '.my-element', context);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6B4F8E"/>
                </a:solidFill>
              </a:rPr>
              <a:t>Best Practices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0F0"/>
            </a:solidFill>
            <a:prstDash val="solid"/>
          </a:ln>
          <a:effectLst>
            <a:outerShdw blurRad="1016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46320" y="1234440"/>
            <a:ext cx="37947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Always pass context as the third argument — this scopes the search to the Ajax-updated fragment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Choose IDs that are unique to your module and behavior: 'mymodule-tooltip', not just 'tooltip'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Use once.remove() in detach() to allow re-initialization if elements move in the DOM ('move' trigger)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Declare core/once as a dependency in libraries.yml — never load it yourself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once() is framework-agnostic — works with vanilla JS, no jQuery required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</a:rPr>
              <a:t>The data-once attribute is added to processed elements — visible in browser DevTools for debugging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" y="3959352"/>
            <a:ext cx="8503920" cy="749808"/>
          </a:xfrm>
          <a:prstGeom prst="rect">
            <a:avLst/>
          </a:prstGeom>
          <a:solidFill>
            <a:srgbClr val="C5CAE9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3959352"/>
            <a:ext cx="8229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2E"/>
                </a:solidFill>
              </a:rPr>
              <a:t>Drupal 10 note: </a:t>
            </a:r>
            <a:r>
              <a:rPr lang="en-US" sz="1150" dirty="0">
                <a:solidFill>
                  <a:srgbClr val="1A1A2E"/>
                </a:solidFill>
              </a:rPr>
              <a:t>jQuery.fn.once() is removed in Drupal 10. Any legacy code using it will throw a fatal error. Use </a:t>
            </a:r>
            <a:r>
              <a:rPr lang="en-US" sz="1150" b="1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once()</a:t>
            </a:r>
            <a:r>
              <a:rPr lang="en-US" sz="1150" dirty="0">
                <a:solidFill>
                  <a:srgbClr val="1A1A2E"/>
                </a:solidFill>
              </a:rPr>
              <a:t> instead.</a:t>
            </a:r>
            <a:endParaRPr lang="en-US" sz="11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5603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5CAE9"/>
                </a:solidFill>
              </a:rPr>
              <a:t>Course 2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5943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Content, Display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Frontend APIs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320040" y="1828800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Render API → PHP arrays describe output; #cache metadata bubbles up; #lazy_builder for user-specific fragments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" y="2450592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Theme API → hook_theme() declares hooks; preprocessors prepare variables; Twig templates render HTML; suggestions = specificity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3072384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Block API → @Block plugins go in regions; blockAccess() for visibility; always add #cache in build()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694176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Views API → hook_views_data() exposes tables; query alter hooks modify SQL; plugin types extend every layer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4315968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Layout API → layouts define named regions; used by Layout Builder; YAML or PHP annotation definitions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1828800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8288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737360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Library API → declare in *.libraries.yml; attach via #attached; libraries-override.yml to swap assets globally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09160" y="2450592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450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359152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Drupal.behaviors → attach() runs on page load AND Ajax; always use once() inside; implement detach() for cleanup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3072384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07238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980944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drupalSettings → PHP data → JSON → JS; namespace under module name; never pass secrets or raw user input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09160" y="3694176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69417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602736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Ajax Framework → #ajax on elements; AjaxResponse + commands (Replace, Html, Invoke, Redirect, Dialog)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4315968"/>
            <a:ext cx="347472" cy="347472"/>
          </a:xfrm>
          <a:prstGeom prst="ellipse">
            <a:avLst/>
          </a:prstGeom>
          <a:solidFill>
            <a:srgbClr val="06D6A0"/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3159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D1B2A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224528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Once API → once(id, sel, context) prevents double-init; once.remove() in detach(); replaces jQuery.once()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6B4F8E"/>
          </a:solidFill>
          <a:ln w="12700">
            <a:solidFill>
              <a:srgbClr val="6B4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3 — Routing, Navigation, Users &amp; Security APIs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13086</Words>
  <Application>Microsoft Office PowerPoint</Application>
  <PresentationFormat>On-screen Show (16:9)</PresentationFormat>
  <Paragraphs>1738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2: Content, Display &amp; Frontend</dc:title>
  <dc:subject>PptxGenJS Presentation</dc:subject>
  <dc:creator>Drupal Instructor</dc:creator>
  <cp:lastModifiedBy>Rob Snyder</cp:lastModifiedBy>
  <cp:revision>23</cp:revision>
  <dcterms:created xsi:type="dcterms:W3CDTF">2026-02-27T21:46:19Z</dcterms:created>
  <dcterms:modified xsi:type="dcterms:W3CDTF">2026-03-03T13:48:41Z</dcterms:modified>
</cp:coreProperties>
</file>