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945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858000" y="0"/>
            <a:ext cx="6400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132320" y="-548640"/>
            <a:ext cx="3474720" cy="347472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4114800"/>
            <a:ext cx="9144000" cy="6400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COURSE 1 OF 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 Core APIs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37160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&amp;</a:t>
            </a:r>
            <a:endParaRPr lang="en-US" sz="5400" dirty="0"/>
          </a:p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APIs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457200" y="3200400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how Drupal persists, retrieves, and manages all forms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data — from configuration to entities to queues.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APIs  •  ~3 Hours  •  Beginner–Intermediate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Learn in This Course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</a:rPr>
              <a:t>10 APIs that control every aspect of how Drupal stores and retrieves data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74320" y="1207008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344168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6868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Configuration API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Exportable YAML-based site config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74320" y="1920240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1480" y="2057400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State API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6868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Environment-local key-value storage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74320" y="2633472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11480" y="2770632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TempStore API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6868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Session-scoped temporary data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74320" y="3346704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1480" y="3483864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1148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6868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Key-Value Store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6868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Pluggable generic backend storage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7432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274320" y="4059936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11480" y="4197096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1148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6868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Entity API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6868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The backbone of all Drupal data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488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754880" y="1207008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4892040" y="1344168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89204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34924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Field API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4924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Attaching typed fields to entities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75488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754880" y="1920240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892040" y="2057400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9204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34924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Typed Data API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534924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Metadata, validation &amp; serialization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75488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4754880" y="2633472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4892040" y="2770632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89204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34924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Database API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534924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PDO-based query abstraction layer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75488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4754880" y="3346704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892040" y="3483864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89204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9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34924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Schema API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534924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Defining and updating DB tables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475488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4754880" y="4059936"/>
            <a:ext cx="64008" cy="6217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892040" y="4197096"/>
            <a:ext cx="347472" cy="347472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489204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34924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Queue API</a:t>
            </a:r>
            <a:endParaRPr lang="en-US" sz="1300" dirty="0"/>
          </a:p>
        </p:txBody>
      </p:sp>
      <p:sp>
        <p:nvSpPr>
          <p:cNvPr id="67" name="Text 65"/>
          <p:cNvSpPr/>
          <p:nvPr/>
        </p:nvSpPr>
        <p:spPr>
          <a:xfrm>
            <a:off x="534924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Reliable deferred job processing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Drupal's Storage Architecture at a Glance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Understanding WHERE data lives before diving into each API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097280"/>
            <a:ext cx="8503920" cy="530352"/>
          </a:xfrm>
          <a:prstGeom prst="rect">
            <a:avLst/>
          </a:prstGeom>
          <a:solidFill>
            <a:srgbClr val="065A8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109728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Configuration API (YAML / DB)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362993" y="1097280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Structural settings — exportable, version-controlled. NEVER content.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439912" y="1097280"/>
            <a:ext cx="320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38328" y="1719072"/>
            <a:ext cx="8467344" cy="530352"/>
          </a:xfrm>
          <a:prstGeom prst="rect">
            <a:avLst/>
          </a:prstGeom>
          <a:solidFill>
            <a:srgbClr val="02809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21208" y="1719072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State API (DB key-value)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381281" y="1719072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Environment-specific flags — never exported (cron timestamps, install time).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421624" y="1719072"/>
            <a:ext cx="320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56616" y="2340864"/>
            <a:ext cx="8430768" cy="530352"/>
          </a:xfrm>
          <a:prstGeom prst="rect">
            <a:avLst/>
          </a:prstGeom>
          <a:solidFill>
            <a:srgbClr val="6B9EC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9496" y="2340864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TempStore API (DB + session)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399569" y="2340864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Temporary user-scoped data across page loads. Auto-expires.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403336" y="2340864"/>
            <a:ext cx="320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74904" y="2962656"/>
            <a:ext cx="8394192" cy="530352"/>
          </a:xfrm>
          <a:prstGeom prst="rect">
            <a:avLst/>
          </a:prstGeom>
          <a:solidFill>
            <a:srgbClr val="4A8FA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57784" y="2962656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Key-Value Store API (pluggable)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417857" y="2962656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Generic collection storage behind State &amp; TempStore. Swappable backends.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385048" y="2962656"/>
            <a:ext cx="320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93192" y="3584448"/>
            <a:ext cx="8357616" cy="530352"/>
          </a:xfrm>
          <a:prstGeom prst="rect">
            <a:avLst/>
          </a:prstGeom>
          <a:solidFill>
            <a:srgbClr val="02C39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76072" y="3584448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Entity / Field Storage (DB)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436145" y="3584448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All content — nodes, users, media, taxonomy. The core data model.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366760" y="3584448"/>
            <a:ext cx="320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11480" y="4206240"/>
            <a:ext cx="8321040" cy="530352"/>
          </a:xfrm>
          <a:prstGeom prst="rect">
            <a:avLst/>
          </a:prstGeom>
          <a:solidFill>
            <a:srgbClr val="F6AE2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94360" y="420624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Queue API (DB or backend)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454433" y="4206240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Deferred job items. Processed async by cron or Drush.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348472" y="4206240"/>
            <a:ext cx="320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Exportable, deployable site configuration stored as YAML — the foundation of all structural settings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74036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&amp; Purpose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2296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The Config system manages structural settings as YAML files that travel between environments alongside your code.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371600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371600"/>
            <a:ext cx="64008" cy="91440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4630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4748B"/>
                </a:solidFill>
              </a:rPr>
              <a:t>WHERE IT LIVES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6916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Active: database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Exported: YAML files in config/sync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371600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371600"/>
            <a:ext cx="64008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4630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4748B"/>
                </a:solidFill>
              </a:rPr>
              <a:t>WHAT TO STORE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6916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Content types, views, field config, module settings, image styles — anything structural that should travel between environments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377440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377440"/>
            <a:ext cx="64008" cy="868680"/>
          </a:xfrm>
          <a:prstGeom prst="rect">
            <a:avLst/>
          </a:prstGeom>
          <a:solidFill>
            <a:srgbClr val="E84855"/>
          </a:solidFill>
          <a:ln w="12700">
            <a:solidFill>
              <a:srgbClr val="E848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4688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4748B"/>
                </a:solidFill>
              </a:rPr>
              <a:t>NEVER STORE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69748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Node/user content, API keys or secrets, environment-specific values, user preferences or runtime state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377440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377440"/>
            <a:ext cx="64008" cy="86868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4688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4748B"/>
                </a:solidFill>
              </a:rPr>
              <a:t>DEPLOYMENT FLOW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69748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dev → (drush cex / git push) → staging → (git pull / drush cim) → production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Just like deploying code!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36499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5A82"/>
                </a:solidFill>
              </a:rPr>
              <a:t>Golden Rule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20040" y="3639312"/>
            <a:ext cx="8503920" cy="804672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02920" y="363931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2342"/>
                </a:solidFill>
              </a:rPr>
              <a:t>Config is structural, not content. If it defines HOW the site works (not what it says), it belongs in config. </a:t>
            </a:r>
            <a:r>
              <a:rPr lang="en-US" sz="1100" i="1" dirty="0">
                <a:solidFill>
                  <a:srgbClr val="065A82"/>
                </a:solidFill>
              </a:rPr>
              <a:t>If you're unsure: would a developer need to know this to rebuild the site? → Config.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74036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Reading &amp; Writing Config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Read-only vs Editable — Two different objects, two different use cases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078992"/>
            <a:ext cx="4160520" cy="274320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70432"/>
            <a:ext cx="3886200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READ-ONLY (immutable — safe for display) 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 = \Drupal::config('my_module.settings');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$value  = $config-&gt;get('api_url');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$nested = $config-&gt;get('feature.enabled');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EDITABLE (mutable — allows saves) 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 = \Drupal::configFactory()-&gt;getEditable('my_module.settings');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$config-&gt;set('api_url', 'https://new.example.com')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-&gt;set('feature.enabled', TRUE)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-&gt;set('max_items', 50)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-&gt;save();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Clear a single key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$config-&gt;clear('deprecated_key')-&gt;save();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Delete entire config object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$config-&gt;delete();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4663440" y="1078992"/>
            <a:ext cx="4160520" cy="274320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00600" y="1170432"/>
            <a:ext cx="3886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WITH DEPENDENCY INJECTION (Preferred in classes) 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Drupal\Core\Config\ConfigFactoryInterface;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MyService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private $config;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ConfigFactoryInterface $configFactory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Editable in service constructor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$this-&gt;config = $configFactory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-&gt;get('my_module.settings');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getApiUrl(): string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$this-&gt;config-&gt;get('api_url');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settings.php OVERRIDES (per-environment) 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These override active config BUT are NOT exported via drush cex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CDC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$config['my_module.settings']['api_url']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= 'https://staging.api.example.com';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320040" y="3931920"/>
            <a:ext cx="8503920" cy="658368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3192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Rule: </a:t>
            </a:r>
            <a:r>
              <a:rPr lang="en-US" sz="1100" dirty="0">
                <a:solidFill>
                  <a:srgbClr val="0A2342"/>
                </a:solidFill>
              </a:rPr>
              <a:t>Use \Drupal:: statics only in .module procedural functions. In classes (services, controllers, forms), always inject ConfigFactoryInterface.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74036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Schema &amp; Default YAML Files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Every config object needs a schema definition and a default values file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0040" y="107899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65A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config/schema/my_module.schema.yml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" y="1371600"/>
            <a:ext cx="4160520" cy="26060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1463040"/>
            <a:ext cx="38862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my_module.settings: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type: config_object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label: 'My Module Settings'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mapping: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api_url: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string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'API endpoint URL'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max_items: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integer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'Maximum items to fetch'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feature: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mapping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'Feature settings'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mapping: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enabled: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type: boolean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label: 'Enable feature'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threshold: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type: float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label: 'Feature threshold'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663440" y="107899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809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config/install/my_module.settings.yml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63440" y="1371600"/>
            <a:ext cx="4160520" cy="128016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00600" y="1463040"/>
            <a:ext cx="3886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Installed when module is first enabled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api_url: 'https://api.example.com'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max_items: 25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enabled: true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threshold: 0.75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63440" y="2743200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8F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config/optional/views.view.my_listing.yml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63440" y="3035808"/>
            <a:ext cx="4160520" cy="941832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800600" y="3127248"/>
            <a:ext cx="38862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Optional config — installs only if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dependencies are already met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langcode: en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status: true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id: my_listing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(exported from drush cex)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20040" y="4069080"/>
            <a:ext cx="8503920" cy="658368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40690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config/install/</a:t>
            </a:r>
            <a:r>
              <a:rPr lang="en-US" sz="1100" dirty="0">
                <a:solidFill>
                  <a:srgbClr val="0A2342"/>
                </a:solidFill>
              </a:rPr>
              <a:t> installs on module enable. </a:t>
            </a:r>
            <a:r>
              <a:rPr lang="en-US" sz="110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config/optional/</a:t>
            </a:r>
            <a:r>
              <a:rPr lang="en-US" sz="1100" dirty="0">
                <a:solidFill>
                  <a:srgbClr val="0A2342"/>
                </a:solidFill>
              </a:rPr>
              <a:t> installs only if dependencies exist. Schema files are REQUIRED for config to be valid.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574036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Drush Workflow &amp; Config Management Best Practices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68680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20040" y="868680"/>
            <a:ext cx="64008" cy="566928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90525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config:export  (cex)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Export active DB config → YAML files in config/sync. Commit these to Git.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0040" y="1581912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" y="1581912"/>
            <a:ext cx="64008" cy="56692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16184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config:import  (cim)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02920" y="1883664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Import YAML files → active database. Run after git pull on each environment.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2295144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20040" y="2295144"/>
            <a:ext cx="64008" cy="566928"/>
          </a:xfrm>
          <a:prstGeom prst="rect">
            <a:avLst/>
          </a:prstGeom>
          <a:solidFill>
            <a:srgbClr val="4A8FA8"/>
          </a:solidFill>
          <a:ln w="12700">
            <a:solidFill>
              <a:srgbClr val="4A8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23317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config:diff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02920" y="2596896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Show differences between active DB config and the YAML files on disk.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0040" y="3008376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20040" y="3008376"/>
            <a:ext cx="64008" cy="566928"/>
          </a:xfrm>
          <a:prstGeom prst="rect">
            <a:avLst/>
          </a:prstGeom>
          <a:solidFill>
            <a:srgbClr val="6B9EC7"/>
          </a:solidFill>
          <a:ln w="12700">
            <a:solidFill>
              <a:srgbClr val="6B9E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02920" y="3044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config:get my_module.settings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02920" y="33101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Print the full config object or a specific key from the active database.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20040" y="3721608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20040" y="3721608"/>
            <a:ext cx="64008" cy="56692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02920" y="3758184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config:set my_module.settings api_url https://...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02920" y="40233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Directly set a config value from the CLI — useful for hotfixes.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20040" y="452628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5A82"/>
                </a:solidFill>
              </a:rPr>
              <a:t>Best Practices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 rot="10800000" flipV="1">
            <a:off x="1327879" y="441481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</a:rPr>
              <a:t>✓ </a:t>
            </a:r>
            <a:r>
              <a:rPr lang="en-US" sz="1000" dirty="0">
                <a:solidFill>
                  <a:srgbClr val="1A1A2E"/>
                </a:solidFill>
              </a:rPr>
              <a:t>Always commit config/sync to Git alongside code changes
</a:t>
            </a:r>
            <a:r>
              <a:rPr lang="en-US" sz="1000" b="1" dirty="0">
                <a:solidFill>
                  <a:srgbClr val="02C39A"/>
                </a:solidFill>
              </a:rPr>
              <a:t>✓ </a:t>
            </a:r>
            <a:r>
              <a:rPr lang="en-US" sz="1000" dirty="0">
                <a:solidFill>
                  <a:srgbClr val="1A1A2E"/>
                </a:solidFill>
              </a:rPr>
              <a:t>Run drush cim on every deploy
</a:t>
            </a:r>
            <a:r>
              <a:rPr lang="en-US" sz="1000" b="1" dirty="0">
                <a:solidFill>
                  <a:srgbClr val="E84855"/>
                </a:solidFill>
              </a:rPr>
              <a:t>✗ </a:t>
            </a:r>
            <a:r>
              <a:rPr lang="en-US" sz="1000" dirty="0">
                <a:solidFill>
                  <a:srgbClr val="1A1A2E"/>
                </a:solidFill>
              </a:rPr>
              <a:t>Never manually edit the active config database in production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2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Environment-specific key-value storage — never exported, never deployed across environments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Config vs State — The Critical Distinction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Getting this wrong is one of the most common Drupal developer mistakes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3410712"/>
          </a:xfrm>
          <a:prstGeom prst="rect">
            <a:avLst/>
          </a:prstGeom>
          <a:solidFill>
            <a:srgbClr val="FFFFFF"/>
          </a:solidFill>
          <a:ln w="25400">
            <a:solidFill>
              <a:srgbClr val="065A8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15568"/>
            <a:ext cx="4160520" cy="438912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115568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CONFIGURATION API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65760" y="1591056"/>
            <a:ext cx="4069080" cy="28940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1728216"/>
            <a:ext cx="3703320" cy="27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65A82"/>
                </a:solidFill>
              </a:rPr>
              <a:t>✓ Exported via drush cex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Travels between environments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Goes into version control (Git)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Defines site structure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65A82"/>
                </a:solidFill>
              </a:rPr>
              <a:t>Store here: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node.type.article  (content type definition)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views.view.frontpage  (view config)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system.site  (site name, slogan)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field_config  (field definitions)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663440" y="1115568"/>
            <a:ext cx="4160520" cy="3410712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4160520" cy="438912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54880" y="1115568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STATE API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709160" y="1591056"/>
            <a:ext cx="4069080" cy="28940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92040" y="1728216"/>
            <a:ext cx="3703320" cy="27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65A82"/>
                </a:solidFill>
              </a:rPr>
              <a:t>✗ Never exported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Stays on this environment only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NOT in version control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Tracks runtime status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65A82"/>
                </a:solidFill>
              </a:rPr>
              <a:t>Store here: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system.cron_last  (last cron timestamp)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install_time  (site install timestamp)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search index progress counters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node.min_max_update_time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 flipV="1">
            <a:off x="320040" y="4599430"/>
            <a:ext cx="8503920" cy="173738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 rot="10800000" flipV="1">
            <a:off x="502920" y="4599431"/>
            <a:ext cx="8229600" cy="1737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Ask yourself: </a:t>
            </a:r>
            <a:r>
              <a:rPr lang="en-US" sz="1100" dirty="0">
                <a:solidFill>
                  <a:srgbClr val="0A2342"/>
                </a:solidFill>
              </a:rPr>
              <a:t>Should a developer on a different machine have this value? Config = yes. State = no.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Usage Examples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937760" cy="384048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6634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(with optional default) 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$lastCron = \Drupal::state()-&gt;get('system.cron_last', 0);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$installed = \Drupal::state()-&gt;get('install_time');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SET ────────────────────────────────────────────────────────────────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\Drupal::state()-&gt;set('my_module.last_run', time());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\Drupal::state()-&gt;set('my_module.item_count', 142);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\Drupal::state()-&gt;set('my_module.config', [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'batch_size' =&gt; 100,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'retries'    =&gt; 3,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DELETE ─────────────────────────────────────────────────────────────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\Drupal::state()-&gt;delete('my_module.temp_flag');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BATCH OPERATIONS (more efficient — single DB call each) 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$values = \Drupal::state()-&gt;getMultiple([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'system.cron_last',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'my_module.last_run',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\Drupal::state()-&gt;setMultiple([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'my_module.processed' =&gt; 500,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'my_module.last_batch' =&gt; time(),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'my_module.status' =&gt; 'running',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440680" y="804672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8090"/>
                </a:solidFill>
              </a:rPr>
              <a:t>With DI (Preferred)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40680" y="1078992"/>
            <a:ext cx="3429000" cy="256032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577840" y="1170432"/>
            <a:ext cx="3154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Drupal\State\StateInterface;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MyService {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public function __construct(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private StateInterface $state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) {}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public function markComplete(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int $count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): void {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$this-&gt;state-&gt;setMultiple([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'my_mod.last_run' =&gt; time(),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'my_mod.count'    =&gt; $count,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]);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440680" y="3767328"/>
            <a:ext cx="3429000" cy="914400"/>
          </a:xfrm>
          <a:prstGeom prst="rect">
            <a:avLst/>
          </a:prstGeom>
          <a:solidFill>
            <a:srgbClr val="C8E6F5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577840" y="3767328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65A82"/>
                </a:solidFill>
              </a:rPr>
              <a:t>Service ID
</a:t>
            </a:r>
            <a:r>
              <a:rPr lang="en-US" sz="140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state
</a:t>
            </a:r>
            <a:r>
              <a:rPr lang="en-US" sz="100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StateInterface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Real-World Use Cases &amp; Best Practices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68680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20040" y="868680"/>
            <a:ext cx="64008" cy="932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4632" y="1069848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⏰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51560" y="93268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Last Cron Run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123444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Track when automated tasks last ran. system.cron_last is a core example. Essential for scheduled job logic.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663440" y="868680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868680"/>
            <a:ext cx="64008" cy="932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069848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📦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394960" y="93268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Import Progress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394960" y="123444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Store how many records have been imported so a re-run can pick up where it left off without reprocessing.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20040" y="1920240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20040" y="1920240"/>
            <a:ext cx="64008" cy="932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84632" y="2121408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🔌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051560" y="198424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API Connection Status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51560" y="228600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Cache the result of an external API health check. Don't call the API on every request.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1920240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663440" y="1920240"/>
            <a:ext cx="64008" cy="932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828032" y="2121408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🚩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394960" y="198424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Feature Flags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394960" y="228600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Enable/disable experimental features per environment without touching config or code deployments.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20040" y="2971800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20040" y="2971800"/>
            <a:ext cx="64008" cy="932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84632" y="3172968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051560" y="303580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Statistics Counters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51560" y="33375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Track totals that shouldn't trigger a config export: total emails sent, total records processed.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663440" y="2971800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663440" y="2971800"/>
            <a:ext cx="64008" cy="932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828032" y="3172968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🕒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5394960" y="303580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Maintenance Windows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394960" y="33375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Record when maintenance mode was last toggled, what version was installed, deployment timestamps.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320040" y="4096512"/>
            <a:ext cx="8503920" cy="658368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502920" y="409651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4855"/>
                </a:solidFill>
              </a:rPr>
              <a:t>⚠  Gotcha: </a:t>
            </a:r>
            <a:r>
              <a:rPr lang="en-US" sz="1100" dirty="0">
                <a:solidFill>
                  <a:srgbClr val="0A2342"/>
                </a:solidFill>
              </a:rPr>
              <a:t>State values are NOT cached by Drupal's cache system by default. For high-frequency reads, cache the value yourself using the Cache API to avoid repeated DB hits.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3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TempStore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Temporary user-associated storage that survives page loads — the multi-step form solution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TempStore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043684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What Problem It Solves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HTTP is stateless. TempStore bridges the gap between form steps without permanently saving data.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34440"/>
            <a:ext cx="8503920" cy="36576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23444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The Problem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0040" y="1627632"/>
            <a:ext cx="8503920" cy="749808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" y="171907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Without TempStore — data is LOST between form steps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Step 1: User fills name, email → submits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Step 2: WHERE IS name and email?? Gone. HTTP is stateless.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Step 3: WHERE IS step 1 and step 2 data?? Also gone.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"Finish" submit: We have NOTHING to save. 💀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320040" y="2423160"/>
            <a:ext cx="8503920" cy="36576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42316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The Solution — TempStore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20040" y="2816352"/>
            <a:ext cx="8503920" cy="749808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290779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 TempStore — data PERSISTS between page loads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Step 1: User fills name, email → $store-&gt;set('step1', $data) → redirect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Step 2: $store-&gt;get('step1') → data still there ✓ → $store-&gt;set('step2', $moreData)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Step 3: $store-&gt;get('step1') + get('step2') → all data available ✓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"Finish": merge all TempStore data → create entity → $store-&gt;delete() → 🎉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320040" y="365760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</a:rPr>
              <a:t>Two Variants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20040" y="3950208"/>
            <a:ext cx="411480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57200" y="3950208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5A82"/>
                </a:solidFill>
              </a:rPr>
              <a:t>🔒  PrivateTempStore
</a:t>
            </a:r>
            <a:r>
              <a:rPr lang="en-US" sz="1200" dirty="0">
                <a:solidFill>
                  <a:srgbClr val="1A1A2E"/>
                </a:solidFill>
              </a:rPr>
              <a:t>Per-user data. Isolated by UID/session.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3950208"/>
            <a:ext cx="4160520" cy="685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800600" y="3950208"/>
            <a:ext cx="3886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8090"/>
                </a:solidFill>
              </a:rPr>
              <a:t>🌐  SharedTempStore
</a:t>
            </a:r>
            <a:r>
              <a:rPr lang="en-US" sz="1200" dirty="0">
                <a:solidFill>
                  <a:srgbClr val="1A1A2E"/>
                </a:solidFill>
              </a:rPr>
              <a:t>Shared across users. Has built-in locking.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TempStore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043684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Private vs Shared — Code Comparison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</a:rPr>
              <a:t>PrivateTempStore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1979643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Inject: tempstore.private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$factory = \Drupal::service('tempstore.private');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   = $factory-&gt;get('my_module');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Data is siloed per user (UID + session)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$store-&gt;set('draft', $formValues);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$draft = $store-&gt;get('draft');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$store-&gt;delete('draft');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if entry exists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($store-&gt;get('draft') !== NULL) {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Has data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</a:rPr>
              <a:t>SharedTempStore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1979643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Inject: tempstore.shared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$factory = \Drupal::service('tempstore.shared');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   = $factory-&gt;get('my_module');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Visible to ALL users — with locking!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setIfNotExists = only sets if no lock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(!$store-&gt;setIfNotExists('job', $data)) {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Another user has this locked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$owner = $store-&gt;getMetadata('job');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$owner-&gt;owner = UID who locked it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$store-&gt;delete('job'); // Releases lock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20040" y="3180781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</a:rPr>
              <a:t>When to Use Each</a:t>
            </a:r>
            <a:endParaRPr lang="en-US" sz="13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857789"/>
              </p:ext>
            </p:extLst>
          </p:nvPr>
        </p:nvGraphicFramePr>
        <p:xfrm>
          <a:off x="320040" y="3455101"/>
          <a:ext cx="8503920" cy="129540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20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Use Case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Variant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Reason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Multi-step wizard forms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PrivateTempStore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Each user works on their own draft independently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Views UI bulk operations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PrivateTempStore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Drupal core uses this for storing selected items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Layout Builder edits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PrivateTempStore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In-progress layout changes before publishing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Preventing duplicate edits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SharedTempStore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Lock an entity while one user is editing it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TempStore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043684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Real-World: Multi-Step Wizard Form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STEP 1 SUBMIT: Save to TempStore 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submitStep1(array &amp;$form, FormStateInterface $form_state):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$store = $this-&gt;privateTempStore-&gt;get('my_wizard');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$store-&gt;set('step1_data',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'name'    =&gt; $form_state-&gt;getValue('name'),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'email'   =&gt; $form_state-&gt;getValue('email'),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'company' =&gt; $form_state-&gt;getValue('company'),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$form_state-&gt;setRedirect('my_module.wizard.step2');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STEP 2 BUILD: Retrieve from TempStore 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buildFormStep2(array $form, FormStateInterface $form_state):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$store = $this-&gt;privateTempStore-&gt;get('my_wizard');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$step1 = $store-&gt;get('step1_data') ?? [];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CDC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$form['confirm']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'#markup' =&gt; "Creating account for: " . $step1['name'],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$form;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FINAL SUBMIT: Merge + Save + Clean up 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submitFinal(array &amp;$form, FormStateInterface $form_state):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$store   = $this-&gt;privateTempStore-&gt;get('my_wizard');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CDC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$allData = array_merge(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$store-&gt;get('step1_data') ?? [],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$store-&gt;get('step2_data') ?? [],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Save the final entity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\Drupal::entityTypeManager()-&gt;getStorage('user')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-&gt;create($allData)-&gt;save();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ALWAYS clean up TempStore when done!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$store-&gt;delete('step1_data');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$store-&gt;delete('step2_data');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TempStore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043684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Locking Deep-Dive &amp; Best Practices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SharedTempStore includes a cooperative locking system to prevent conflicting edits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233172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SHARED TEMPSTORE LOCKING 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 = \Drupal::service('tempstore.shared')-&gt;get('my_module');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setIfNotExists: atomic set — only succeeds if key is not locked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$success = $store-&gt;setIfNotExists('entity:42', ['uid' =&gt; \Drupal::currentUser()-&gt;id()]);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(!$success)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$metadata = $store-&gt;getMetadata('entity:42');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$lockOwnerUid = $metadata-&gt;owner;     // Which user holds the lock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$lockTime     = $metadata-&gt;updated;   // When the lock was acquired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\Drupal::messenger()-&gt;addWarning(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"This entity is being edited by user $lockOwnerUid."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Do your work...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When done, release the lock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$store-&gt;delete('entity:42');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320040" y="358218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</a:rPr>
              <a:t>Best Practices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0040" y="3902222"/>
            <a:ext cx="41605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" y="3902222"/>
            <a:ext cx="64008" cy="402336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02222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Always delete TempStore entries after use — they don't auto-expire immediately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20040" y="4377710"/>
            <a:ext cx="41605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20040" y="4377710"/>
            <a:ext cx="64008" cy="40233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920" y="4377710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Use try/finally blocks to guarantee cleanup even if an error occurs mid-process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663440" y="3902222"/>
            <a:ext cx="41605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663440" y="3902222"/>
            <a:ext cx="64008" cy="402336"/>
          </a:xfrm>
          <a:prstGeom prst="rect">
            <a:avLst/>
          </a:prstGeom>
          <a:solidFill>
            <a:srgbClr val="4A8FA8"/>
          </a:solidFill>
          <a:ln w="12700">
            <a:solidFill>
              <a:srgbClr val="4A8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846320" y="3902222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Namespace your collection names: 'my_module.feature' not just 'my_module'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663440" y="4377710"/>
            <a:ext cx="41605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4377710"/>
            <a:ext cx="64008" cy="402336"/>
          </a:xfrm>
          <a:prstGeom prst="rect">
            <a:avLst/>
          </a:prstGeom>
          <a:solidFill>
            <a:srgbClr val="6B9EC7"/>
          </a:solidFill>
          <a:ln w="12700">
            <a:solidFill>
              <a:srgbClr val="6B9E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46320" y="4377710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Default expiry is 1 week. For very short-lived data, consider the Cache API instead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4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Key-Value Store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Generic, pluggable key-value storage — the foundation that State, TempStore, and caches are built upon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Key-Value Store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83921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Architecture — The Foundation Layer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77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State API, TempStore, and many other Drupal systems delegate to Key-Value Store under the hood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097280"/>
            <a:ext cx="1737360" cy="45720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0972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State API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234440" y="1572768"/>
            <a:ext cx="73152" cy="41148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834640" y="1097280"/>
            <a:ext cx="1737360" cy="4572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834640" y="10972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TempStore API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11880" y="1572768"/>
            <a:ext cx="73152" cy="4114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212080" y="1097280"/>
            <a:ext cx="1737360" cy="457200"/>
          </a:xfrm>
          <a:prstGeom prst="rect">
            <a:avLst/>
          </a:prstGeom>
          <a:solidFill>
            <a:srgbClr val="6B9EC7"/>
          </a:solidFill>
          <a:ln w="12700">
            <a:solidFill>
              <a:srgbClr val="6B9E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212080" y="10972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Cache Bins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89320" y="1572768"/>
            <a:ext cx="73152" cy="411480"/>
          </a:xfrm>
          <a:prstGeom prst="rect">
            <a:avLst/>
          </a:prstGeom>
          <a:solidFill>
            <a:srgbClr val="6B9EC7"/>
          </a:solidFill>
          <a:ln w="12700">
            <a:solidFill>
              <a:srgbClr val="6B9E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406640" y="1097280"/>
            <a:ext cx="1737360" cy="4572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406640" y="10972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Your Module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183880" y="1572768"/>
            <a:ext cx="73152" cy="41148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20040" y="1984248"/>
            <a:ext cx="8503920" cy="502920"/>
          </a:xfrm>
          <a:prstGeom prst="rect">
            <a:avLst/>
          </a:prstGeom>
          <a:solidFill>
            <a:srgbClr val="0A2342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20040" y="1984248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Key-Value Store API  (named collections: 'state', 'keyvalue.expirable', etc.)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48640" y="2487168"/>
            <a:ext cx="73152" cy="36576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274320" y="2852928"/>
            <a:ext cx="1828800" cy="59436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74320" y="285292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Database (default)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274320" y="317296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C8E6F5"/>
                </a:solidFill>
              </a:rPr>
              <a:t>KeyValueDatabase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697480" y="2487168"/>
            <a:ext cx="73152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2423160" y="2852928"/>
            <a:ext cx="1828800" cy="5943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2423160" y="285292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Redis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423160" y="317296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C8E6F5"/>
                </a:solidFill>
              </a:rPr>
              <a:t>via redis module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846320" y="2487168"/>
            <a:ext cx="73152" cy="365760"/>
          </a:xfrm>
          <a:prstGeom prst="rect">
            <a:avLst/>
          </a:prstGeom>
          <a:solidFill>
            <a:srgbClr val="4A8FA8"/>
          </a:solidFill>
          <a:ln w="12700">
            <a:solidFill>
              <a:srgbClr val="4A8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4572000" y="2852928"/>
            <a:ext cx="1828800" cy="594360"/>
          </a:xfrm>
          <a:prstGeom prst="rect">
            <a:avLst/>
          </a:prstGeom>
          <a:solidFill>
            <a:srgbClr val="4A8FA8"/>
          </a:solidFill>
          <a:ln w="12700">
            <a:solidFill>
              <a:srgbClr val="4A8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572000" y="285292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Memcache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0" y="317296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C8E6F5"/>
                </a:solidFill>
              </a:rPr>
              <a:t>via memcache module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6995160" y="2487168"/>
            <a:ext cx="73152" cy="36576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6720840" y="2852928"/>
            <a:ext cx="1828800" cy="59436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6720840" y="285292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Memory (tests)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6720840" y="317296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C8E6F5"/>
                </a:solidFill>
              </a:rPr>
              <a:t>KeyValueMemory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320040" y="3584448"/>
            <a:ext cx="8503920" cy="804672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02920" y="3584448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Swappable backends: </a:t>
            </a:r>
            <a:r>
              <a:rPr lang="en-US" sz="1100" dirty="0">
                <a:solidFill>
                  <a:srgbClr val="0A2342"/>
                </a:solidFill>
              </a:rPr>
              <a:t>Install the redis or memcache module and point your site to it via settings.php. All systems using Key-Value Store (including State) automatically benefit — no code changes.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Key-Value Store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83921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Standard Store — Collections &amp; Operations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NAMED COLLECTIONS ─────────────────────────────────────────────────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Each module gets its own "collection" — a namespace within the store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 = \Drupal::keyValue('my_module.processed_items');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BASIC CRUD ────────────────────────────────────────────────────────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$store-&gt;set('item:42', ['status' =&gt; 'done', 'result' =&gt; $data]);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$item = $store-&gt;get('item:42');          // null if not found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$item = $store-&gt;get('item:42', 'default'); // With fallback default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EXISTENCE CHECK ───────────────────────────────────────────────────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($store-&gt;has('item:42')) { ... }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BATCH OPERATIONS ──────────────────────────────────────────────────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$store-&gt;setMultiple([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'item:43' =&gt; ['status' =&gt; 'pending'],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'item:44' =&gt; ['status' =&gt; 'pending'],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'item:45' =&gt; ['status' =&gt; 'pending'],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$values = $store-&gt;getMultiple(['item:43', 'item:44', 'item:45']);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Returns: ['item:43' =&gt; [...], 'item:44' =&gt; [...], ...]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$store-&gt;deleteMultiple(['item:43', 'item:44']);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$store-&gt;deleteAll();   // Wipe entire collection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LIST ALL KEYS ─────────────────────────────────────────────────────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$keys = $store-&gt;getAll();   // All key=&gt;value pairs in collection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Key-Value Store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83921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Expirable Store — TTL-Based Entries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77240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The Expirable variant adds per-entry time-to-live (TTL) — perfect for tokens, transient caches, and rate-limiting buckets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234440"/>
            <a:ext cx="8503920" cy="35204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100"/>
          </a:p>
        </p:txBody>
      </p:sp>
      <p:sp>
        <p:nvSpPr>
          <p:cNvPr id="10" name="Text 8"/>
          <p:cNvSpPr/>
          <p:nvPr/>
        </p:nvSpPr>
        <p:spPr>
          <a:xfrm>
            <a:off x="457200" y="1325880"/>
            <a:ext cx="822960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EXPIRABLE COLLECTION 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 = \Drupal::keyValueExpirable('my_module.tokens');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SET WITH EXPIRY (seconds) 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$store-&gt;setWithExpire('password_reset_abc123', [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'uid'     =&gt; 42,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'created' =&gt; time(),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], 3600);   // Expires in 1 hour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$store-&gt;setWithExpire('api_cache_key', $apiData, 300);   // 5 minutes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SET MULTIPLE WITH SAME EXPIRY 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$store-&gt;setMultipleWithExpire([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'session_token_1' =&gt; $tokenData1,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'session_token_2' =&gt; $tokenData2,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], 1800);   // Both expire in 30 minutes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READING (same as standard store — returns null if expired) 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$token = $store-&gt;get('password_reset_abc123');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($token === NULL)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Either doesn't exist or has expired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throw new \Exception('Invalid or expired token.');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EXPIRED ENTRIES ────────────────────────────────────────────────────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Entries past their TTL are filtered from get() calls automatically.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Actual DB cleanup happens during cron: drush cron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Key-Value Store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83921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Choosing the Right Storage API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A quick reference guide for picking the correct API for your use case</a:t>
            </a:r>
            <a:endParaRPr lang="en-US" sz="1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779093"/>
              </p:ext>
            </p:extLst>
          </p:nvPr>
        </p:nvGraphicFramePr>
        <p:xfrm>
          <a:off x="320040" y="1097280"/>
          <a:ext cx="8503920" cy="3387856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348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API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Exported?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User-scoped?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Expires?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Best For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48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Configuration API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✓ Yes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Structural settings — content types, views, field config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48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State API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✗ 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Environment runtime flags — cron time, counters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48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PrivateTempStore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✗ 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✓ Yes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~1wk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Per-user multi-step forms and in-progress work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48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SharedTempStore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✗ 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~1wk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Cross-user locking and shared in-progress data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48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KeyValue (standard)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✗ 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Generic named collections, module-specific storage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48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KeyValueExpirable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✗ 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✓ TTL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Tokens, transient caches, rate-limit buckets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48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Cache API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✗ No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Ctx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✓ Tags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Rendered output and query results — tag-invalidated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 flipV="1">
            <a:off x="320040" y="4558287"/>
            <a:ext cx="8503920" cy="214881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 rot="10800000" flipV="1">
            <a:off x="502920" y="4558287"/>
            <a:ext cx="8229600" cy="2148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2342"/>
                </a:solidFill>
              </a:rPr>
              <a:t>The Cache API (Course 5) is different from Key-Value Store — it is designed for invalidatable cached renderings, not general storage.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backbone of Drupal's data model — nodes, users, media, taxonomy, and everything in between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592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Content Entities vs Config Entities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Two types of entities — one holds content, one defines structure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65A8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15568"/>
            <a:ext cx="4160520" cy="438912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115568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Content Entities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65760" y="1591056"/>
            <a:ext cx="4069080" cy="3127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1728216"/>
            <a:ext cx="370332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65A82"/>
                </a:solidFill>
              </a:rPr>
              <a:t>Stored in the Database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Fieldable — configurable fields attach to them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Revisionable — full change history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Translatable — per-language variants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Have a numeric ID (nid, uid, tid…)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65A82"/>
                </a:solidFill>
              </a:rPr>
              <a:t>Built-in Types: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node  (article, page, etc.)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user  (site accounts)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media  (images, video, audio)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taxonomy_term  (tags, categories)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comment, file, block_content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663440" y="1115568"/>
            <a:ext cx="416052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4160520" cy="438912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54880" y="1115568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Config Entities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709160" y="1591056"/>
            <a:ext cx="4069080" cy="3127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92040" y="1728216"/>
            <a:ext cx="370332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65A82"/>
                </a:solidFill>
              </a:rPr>
              <a:t>Stored as YAML (Exportable)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Define site structure and behavior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Deployed between environments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NOT fieldable or revisionable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Have a machine-name ID (not numeric)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65A82"/>
                </a:solidFill>
              </a:rPr>
              <a:t>Built-in Types: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node_type  (Article, Page definitions)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view  (Views configurations)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field_config, field_storage_config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image_style, role, vocabulary</a:t>
            </a:r>
            <a:endParaRPr lang="en-US" sz="13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block, menu, filter_format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592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CRUD Operations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 ──────────────────────────────────────────────────────────────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 = \Drupal::entityTypeManager()-&gt;getStorage('node')-&gt;load(42);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  = \Drupal::entityTypeManager()-&gt;getStorage('user')-&gt;load(1);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$nodes = \Drupal::entityTypeManager()-&gt;getStorage('node')-&gt;loadMultiple([1,2,3]);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Load by properties (avoids EntityQuery for simple cases)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$users = \Drupal::entityTypeManager()-&gt;getStorage('user')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-&gt;loadByProperties(['mail' =&gt; 'admin@example.com', 'status' =&gt; 1]);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READ ───────────────────────────────────────────────────────────────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$title    = $node-&gt;getTitle();           // Type-specific method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$label    = $node-&gt;label();              // Works on ANY entity type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$id       = $node-&gt;id();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$bundle   = $node-&gt;bundle();             // 'article', 'page', etc.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$langcode = $node-&gt;language()-&gt;getId();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$isNew    = $node-&gt;isNew();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CREATE ─────────────────────────────────────────────────────────────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\Drupal::entityTypeManager()-&gt;getStorage('node')-&gt;create([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'type'   =&gt; 'article',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'title'  =&gt; 'My New Article',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'body'   =&gt; ['value' =&gt; '&lt;p&gt;Body text&lt;/p&gt;', 'format' =&gt; 'basic_html'],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'uid'    =&gt; \Drupal::currentUser()-&gt;id(),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'status' =&gt; 1,   // Published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$node-&gt;save();   // $node-&gt;id() is now set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UPDATE ─────────────────────────────────────────────────────────────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$node-&gt;setTitle('Updated Title');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$node-&gt;set('body', ['value' =&gt; 'New content', 'format' =&gt; 'basic_html']);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$node-&gt;save();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DELETE ─────────────────────────────────────────────────────────────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$node-&gt;delete();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Bulk delete: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\Drupal::entityTypeManager()-&gt;getStorage('node')-&gt;delete($nodes);</a:t>
            </a:r>
            <a:endParaRPr lang="en-US" sz="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592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Entity Queries — Search Without Writing SQL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77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EntityQuery is the correct way to search for entities — database-agnostic and access-controlled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65760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BASIC QUERY 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 =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-&gt;condition('type', 'article')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-&gt;condition('status', 1)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-&gt;sort('created', 'DESC')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-&gt;range(0, 10)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-&gt;accessCheck(TRUE);   // ⚠ Always set this explicitly!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$nids  = $query-&gt;execute();   // Returns array of IDs only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$nodes = \Drupal::entityTypeManager()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-&gt;getStorage('node')-&gt;loadMultiple($nids);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FIELD CONDITIONS 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$query-&gt;condition('field_category.target_id', [3,7,12], 'IN');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$query-&gt;condition('field_date.value', date('Y-m-d'), '&gt;=');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$query-&gt;condition('title', '%Drupal%', 'LIKE');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$query-&gt;isNull('field_image.target_id');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$query-&gt;exists('field_image');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OR CONDITIONS 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$orGroup = $query-&gt;orConditionGroup()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-&gt;condition('title', '%drupal%', 'LIKE')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-&gt;condition('body.value', '%api%', 'LIKE');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$query-&gt;condition($orGroup);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COUNT QUERY 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$count =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-&gt;condition('type', 'article')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-&gt;accessCheck(TRUE)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-&gt;count()-&gt;execute();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ALL IDs (no paging) 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$allNids =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-&gt;accessCheck(FALSE)-&gt;execute();</a:t>
            </a:r>
            <a:endParaRPr lang="en-US" sz="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592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Lifecycle Hooks &amp; Revisions / Translations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</a:rPr>
              <a:t>Lifecycle hooks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78992"/>
            <a:ext cx="41605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078992"/>
            <a:ext cx="64008" cy="493776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1115568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hook_entity_presave()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02920" y="1353312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Before CREATE or UPDATE — modify values before write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0040" y="1645920"/>
            <a:ext cx="41605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0040" y="1645920"/>
            <a:ext cx="64008" cy="4937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1682496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hook_entity_insert()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02920" y="1920240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After CREATE — entity has an ID. Good for side effects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" y="2212848"/>
            <a:ext cx="41605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212848"/>
            <a:ext cx="64008" cy="493776"/>
          </a:xfrm>
          <a:prstGeom prst="rect">
            <a:avLst/>
          </a:prstGeom>
          <a:solidFill>
            <a:srgbClr val="4A8FA8"/>
          </a:solidFill>
          <a:ln w="12700">
            <a:solidFill>
              <a:srgbClr val="4A8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2249424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hook_entity_update()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02920" y="2487168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After UPDATE — $entity-&gt;original has pre-save values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" y="2779776"/>
            <a:ext cx="41605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0040" y="2779776"/>
            <a:ext cx="64008" cy="493776"/>
          </a:xfrm>
          <a:prstGeom prst="rect">
            <a:avLst/>
          </a:prstGeom>
          <a:solidFill>
            <a:srgbClr val="6B9EC7"/>
          </a:solidFill>
          <a:ln w="12700">
            <a:solidFill>
              <a:srgbClr val="6B9E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2920" y="2816352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hook_entity_predelete()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02920" y="3054096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Before DELETE — cleanup foreign data, external APIs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20040" y="3346704"/>
            <a:ext cx="41605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20040" y="3346704"/>
            <a:ext cx="64008" cy="493776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02920" y="3383280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hook_ENTITY_TYPE_presave()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02920" y="3621024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</a:rPr>
              <a:t>e.g. hook_node_presave() — type-specific version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663440" y="786384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</a:rPr>
              <a:t>Revisions &amp; Translations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663440" y="1078992"/>
            <a:ext cx="4160520" cy="370332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800600" y="1170432"/>
            <a:ext cx="3886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REVISIONS ─────────────────────────────────────────────────────────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Create a new revision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$node-&gt;setNewRevision(TRUE);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$node-&gt;setRevisionLogMessage('Updated by editor');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$node-&gt;setRevisionCreationTime(time());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$node-&gt;save();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Load a specific revision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$storage  = \Drupal::entityTypeManager()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-&gt;getStorage('node');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$revision = $storage-&gt;loadRevision($vid);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all revision IDs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$vids = $storage-&gt;revisionIds($node);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TRANSLATIONS ──────────────────────────────────────────────────────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if translatable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($node-&gt;isTranslatable())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Get a specific translation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$fr = $node-&gt;getTranslation('fr');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$fr-&gt;setTitle('Titre français');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$fr-&gt;save();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Check if translation exists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($node-&gt;hasTranslation('es')) { ...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6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Attaching configurable, typed fields to fieldable entities via three plugin types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Three Core Concepts — Type, Widget, Formatter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Every field is actually three separate plugins working together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8503920" cy="1143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65A8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097280"/>
            <a:ext cx="1280160" cy="114300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20040" y="1170432"/>
            <a:ext cx="1280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01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20040" y="166420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Field Type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737360" y="1152144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Defines the DATA — what is stored in the database and how it is structured. Implements FieldItemInterface.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737360" y="164592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4748B"/>
                </a:solidFill>
              </a:rPr>
              <a:t>Examples: </a:t>
            </a:r>
            <a:r>
              <a:rPr lang="en-US" sz="1000" dirty="0">
                <a:solidFill>
                  <a:srgbClr val="64748B"/>
                </a:solidFill>
              </a:rPr>
              <a:t>text, integer, entity_reference, boolean, email, decimal, link, file, image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126480" y="1481328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@FieldType(id='my_type')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20040" y="2359152"/>
            <a:ext cx="8503920" cy="1143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20040" y="2359152"/>
            <a:ext cx="1280160" cy="11430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" y="2432304"/>
            <a:ext cx="1280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02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320040" y="2926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Field Widget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37360" y="2414016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Defines the FORM INPUT — how an editor enters data in the CMS interface. Implements WidgetInterface.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737360" y="2907792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4748B"/>
                </a:solidFill>
              </a:rPr>
              <a:t>Examples: </a:t>
            </a:r>
            <a:r>
              <a:rPr lang="en-US" sz="1000" dirty="0">
                <a:solidFill>
                  <a:srgbClr val="64748B"/>
                </a:solidFill>
              </a:rPr>
              <a:t>text_textfield, options_select, entity_reference_autocomplete, date_datelist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26480" y="27432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@FieldWidget(id='my_widget', field_types={'my_type'})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320040" y="3621024"/>
            <a:ext cx="8503920" cy="1143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20040" y="3621024"/>
            <a:ext cx="1280160" cy="1143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20040" y="3694176"/>
            <a:ext cx="1280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03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320040" y="4187952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Field Formatter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737360" y="3675888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Defines the DISPLAY OUTPUT — how data is rendered to site visitors. Implements FormatterInterface.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737360" y="4169664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4748B"/>
                </a:solidFill>
              </a:rPr>
              <a:t>Examples: </a:t>
            </a:r>
            <a:r>
              <a:rPr lang="en-US" sz="1000" dirty="0">
                <a:solidFill>
                  <a:srgbClr val="64748B"/>
                </a:solidFill>
              </a:rPr>
              <a:t>text_default, number_decimal, entity_reference_label, image, file_table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126480" y="4005072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@FieldFormatter(id='my_fmt', field_types={'my_type'})</a:t>
            </a:r>
            <a:endParaRPr lang="en-US" sz="9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Reading &amp; Writing Field Values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READING FIELD VALUES 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$body   = $node-&gt;get('body')-&gt;value;          // Text value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$format = $node-&gt;get('body')-&gt;format;          // Text format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$tid    = $node-&gt;get('field_category')-&gt;target_id;   // Reference ID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$term   = $node-&gt;get('field_category')-&gt;entity;       // Auto-loads!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Multi-value field — iterate FieldItemList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($node-&gt;get('field_tags') as $item)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$item-&gt;entity-&gt;label() . "\n";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First value shorthand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$firstTag = $node-&gt;field_tags[0]-&gt;entity;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WRITING FIELD VALUES 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$node-&gt;set('title', 'New Title');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$node-&gt;set('body', ['value' =&gt; '&lt;p&gt;HTML&lt;/p&gt;', 'format' =&gt; 'full_html']);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$node-&gt;set('field_category', 7);              // By ID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$node-&gt;set('field_tags', [3, 8, 12]);         // Multiple by ID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$node-&gt;set('field_image',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'target_id' =&gt; $fid,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'alt'       =&gt; 'Accessible alt text',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'title'     =&gt; 'Image title',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FIELD DEFINITIONS 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$fieldManager = \Drupal::service('entity_field.manager');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$fields = $fieldManager-&gt;getFieldDefinitions('node', 'article');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($fields as $name =&gt; $definition)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$type  = $definition-&gt;getType();       // 'text_with_summary', 'integer', etc.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$label = $definition-&gt;getLabel();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"$name ($type): $label\n";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Creating a Custom Field Type — Skeleton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src/Plugin/Field/FieldType/ColorItem.php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Drupal\my_module\Plugin\Field\FieldType;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Drupal\Core\Field\FieldItemBase;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Drupal\Core\Field\FieldStorageDefinitionInterface;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Drupal\Core\TypedData\DataDefinition;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@FieldType(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"my_module_color",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label = @Translation("Color"),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description = @Translation("Stores an RGB hex color value."),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default_widget = "my_module_color_widget",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default_formatter = "my_module_color_swatch"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ColorItem extends FieldItemBase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Define the DB column(s) this field stores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schema(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FieldStorageDefinitionInterface $field_definition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['columns' =&gt; ['value' =&gt; ['type' =&gt; 'varchar', 'length' =&gt; 7]]];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Define the typed data properties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propertyDefinitions(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FieldStorageDefinitionInterface $field_definition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'value' =&gt; DataDefinition::create('string')-&gt;setLabel('Hex Color'),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isEmpty(): bool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empty($this-&gt;get('value')-&gt;getValue());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Gotchas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29768" y="1124712"/>
            <a:ext cx="457200" cy="45720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29768" y="1124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40" y="896112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Use $entity-&gt;get('field_name')-&gt;entity to auto-load referenced entities — far cleaner than manually calling entityTypeManager()-&gt;getStorage()-&gt;load()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2103120"/>
            <a:ext cx="41605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29768" y="2423160"/>
            <a:ext cx="457200" cy="45720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29768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219456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Use $entity-&gt;get('field_name')-&gt;isEmpty() before accessing values — multi-value fields can be empty even if the field exists on the bundle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3401568"/>
            <a:ext cx="41605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29768" y="3721608"/>
            <a:ext cx="457200" cy="45720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29768" y="3721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005840" y="3493008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Check $field-&gt;getFieldStorageDefinition()-&gt;isMultiple() before assuming a field has one value — multi-value fields return a FieldItemList, not a single item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63440" y="804672"/>
            <a:ext cx="41605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773168" y="1124712"/>
            <a:ext cx="457200" cy="457200"/>
          </a:xfrm>
          <a:prstGeom prst="ellipse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773168" y="1124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⚠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349240" y="896112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Never set field values with $node-&gt;field_name = 'value'. Always use $node-&gt;set('field_name', ...) — the magic setter bypasses typed data processing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2103120"/>
            <a:ext cx="41605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73168" y="2423160"/>
            <a:ext cx="457200" cy="457200"/>
          </a:xfrm>
          <a:prstGeom prst="ellipse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73168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⚠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349240" y="219456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Remember field machine names have the field_ prefix for user-defined fields (field_image) but base fields do not (title, uid, status, created)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3401568"/>
            <a:ext cx="41605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73168" y="3721608"/>
            <a:ext cx="457200" cy="457200"/>
          </a:xfrm>
          <a:prstGeom prst="ellipse">
            <a:avLst/>
          </a:prstGeom>
          <a:solidFill>
            <a:srgbClr val="E84855"/>
          </a:solidFill>
          <a:ln w="12700">
            <a:solidFill>
              <a:srgbClr val="E848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73168" y="3721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✗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349240" y="3493008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query entity fields using raw SQL on {node__field_name} tables — use EntityQuery or the Field API, which respects access control and translations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7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Data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Metadata, validation, and type descriptions for all data in Drupal — the layer beneath everything else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Data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17627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What It Is &amp; Core Data Types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7724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TypedData gives every piece of data a formal definition: its type, label, validation rules, and structure. It's the metadata layer that powers Field API, REST, and JSON:API.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98448"/>
            <a:ext cx="2743200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065A8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307592" y="1417320"/>
            <a:ext cx="777240" cy="77724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307592" y="14173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①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11480" y="228600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2342"/>
                </a:solidFill>
              </a:rPr>
              <a:t>DataDefinition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11480" y="263347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Describes a simple scalar — string, integer, boolean, float. Carries label, description, and validation constraints.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0" y="1298448"/>
            <a:ext cx="2743200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187952" y="1417320"/>
            <a:ext cx="777240" cy="77724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187952" y="14173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②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291840" y="228600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2342"/>
                </a:solidFill>
              </a:rPr>
              <a:t>ListDataDefinition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291840" y="263347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Describes an ordered list of typed data items. Used for multi-value fields. Wraps a base item definition.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080760" y="1298448"/>
            <a:ext cx="2743200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068312" y="1417320"/>
            <a:ext cx="777240" cy="77724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068312" y="14173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③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172200" y="228600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2342"/>
                </a:solidFill>
              </a:rPr>
              <a:t>ComplexDataDefinition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263347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Describes a structured object with named, typed properties. Used for field items (e.g., TextItem has 'value' + 'format' properties).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20040" y="3708996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</a:rPr>
              <a:t>Where Typed Data Is Used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20040" y="4001604"/>
            <a:ext cx="41605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20040" y="4001604"/>
            <a:ext cx="64008" cy="36576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02920" y="400160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Field API — field items are ComplexDataDefinitions with named properties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20040" y="4431372"/>
            <a:ext cx="41605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20040" y="4431372"/>
            <a:ext cx="64008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02920" y="44313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JSON:API &amp; REST — typed definitions drive normalization and serialization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4663440" y="4001604"/>
            <a:ext cx="41605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4663440" y="4001604"/>
            <a:ext cx="64008" cy="365760"/>
          </a:xfrm>
          <a:prstGeom prst="rect">
            <a:avLst/>
          </a:prstGeom>
          <a:solidFill>
            <a:srgbClr val="4A8FA8"/>
          </a:solidFill>
          <a:ln w="12700">
            <a:solidFill>
              <a:srgbClr val="4A8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846320" y="400160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Config schema — uses typed data definitions to describe config structure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663440" y="4431372"/>
            <a:ext cx="41605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663440" y="4431372"/>
            <a:ext cx="64008" cy="36576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846320" y="44313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</a:rPr>
              <a:t>Validation — Symfony Validator constraints attach to typed data</a:t>
            </a:r>
            <a:endParaRPr lang="en-US"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Data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17627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Working With Typed Data Directly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CREATING DATA DEFINITIONS 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Drupal\Core\TypedData\DataDefinition;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Simple scalar definition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$def = DataDefinition::create('string')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-&gt;setLabel('Product Name')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-&gt;setDescription('The name of the product.')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-&gt;setRequired(TRUE)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-&gt;addConstraint('Length', ['max' =&gt; 255]);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ACCESSING TYPED DATA ON ENTITIES 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Node::load(1);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$typedData = $node-&gt;get('title');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the data type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$dataType = $typedData-&gt;getDataDefinition()-&gt;getDataType();  // 'string'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$label    = $typedData-&gt;getDataDefinition()-&gt;getLabel();      // 'Title'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the actual value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$value = $typedData-&gt;getString();   // Coerced to string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$value = $typedData-&gt;getValue();    // Raw PHP value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COMPLEX DATA (FIELD ITEMS) 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$bodyItem = $node-&gt;get('body')-&gt;first();    // First FieldItem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$value    = $bodyItem-&gt;get('value')-&gt;getValue();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$format   = $bodyItem-&gt;get('format')-&gt;getValue();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Named properties on complex data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($bodyItem-&gt;getProperties() as $propName =&gt; $property)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"$propName: " . $property-&gt;getString() . "\n";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Data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17627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Constraints &amp; Validation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7724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Typed Data integrates Symfony Validator — attach constraints to any data definition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65760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BUILT-IN CONSTRAINTS (Symfony + Drupal) 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$def = DataDefinition::create('string')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-&gt;addConstraint('NotBlank')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-&gt;addConstraint('Length', ['min' =&gt; 3, 'max' =&gt; 128])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-&gt;addConstraint('Regex', ['pattern' =&gt; '/^[a-z0-9_-]+$/']);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ENTITY VALIDATION VIA TYPED DATA 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Node::create(['type' =&gt; 'article', 'title' =&gt; '']);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Validate the entity (triggers TypedData validation on all fields)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$violations = $node-&gt;validate();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($violations-&gt;count() &gt; 0)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foreach ($violations as $violation)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$field    = $violation-&gt;getPropertyPath();   // 'title'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$message  = $violation-&gt;getMessage();         // 'This value should not be blank.'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echo "[$field] $message\n";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CONSTRAINT PLUGIN 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@Constraint(id = "UniqueNodeTitle", label = @Translation("Unique title"))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UniqueTitleConstraint extends Constraint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$message = 'A node with the title %title already exists.';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UniqueTitleValidator extends ConstraintValidator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validate($value, Constraint $constraint):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$exists =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-&gt;condition('title', $value)-&gt;accessCheck(FALSE)-&gt;count()-&gt;execute();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($exists &gt; 0)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$this-&gt;context-&gt;addViolation($constraint-&gt;message, ['%title' =&gt; $value]);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Data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17627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How It Powers JSON:API &amp; REST Normalization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Typed Data is the bridge between PHP entity objects and serialized JSON/XML output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2011680" cy="91440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344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Entity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6F5"/>
                </a:solidFill>
              </a:rPr>
              <a:t>Node, User, Media…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468880" y="1627632"/>
            <a:ext cx="182880" cy="201168"/>
          </a:xfrm>
          <a:prstGeom prst="rect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651760" y="1234440"/>
            <a:ext cx="2011680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651760" y="12344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Field Items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651760" y="173736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6F5"/>
                </a:solidFill>
              </a:rPr>
              <a:t>FieldItemList via Typed Data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663440" y="1627632"/>
            <a:ext cx="182880" cy="201168"/>
          </a:xfrm>
          <a:prstGeom prst="rect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846320" y="1234440"/>
            <a:ext cx="2011680" cy="914400"/>
          </a:xfrm>
          <a:prstGeom prst="rect">
            <a:avLst/>
          </a:prstGeom>
          <a:solidFill>
            <a:srgbClr val="4A8FA8"/>
          </a:solidFill>
          <a:ln w="12700">
            <a:solidFill>
              <a:srgbClr val="4A8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46320" y="12344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Normalizer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46320" y="173736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6F5"/>
                </a:solidFill>
              </a:rPr>
              <a:t>Reads TypedData definitions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858000" y="1627632"/>
            <a:ext cx="182880" cy="201168"/>
          </a:xfrm>
          <a:prstGeom prst="rect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040880" y="1234440"/>
            <a:ext cx="2011680" cy="9144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040880" y="12344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JSON / HAL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040880" y="173736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E6F5"/>
                </a:solidFill>
              </a:rPr>
              <a:t>Structured output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0040" y="2286000"/>
            <a:ext cx="8503920" cy="246888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57200" y="2377440"/>
            <a:ext cx="8229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HOW NORMALIZERS USE TYPED DATA 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JSON:API module normalizes entities by walking their TypedData definitions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a node with a body field, the normalizer does roughly: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    = Node::load(1);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$bodyList = $node-&gt;get('body');        // FieldItemList (ListDataDefinition)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$bodyItem = $bodyList-&gt;first();        // TextItem (ComplexDataDefinition)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Walk properties — each has a TypedData definition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($bodyItem-&gt;getProperties(TRUE) as $name =&gt; $property)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$typeDef  = $property-&gt;getDataDefinition();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$dataType = $typeDef-&gt;getDataType();    // 'string', 'uri', etc.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$value    = $property-&gt;getValue();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Normalizer maps Drupal types to JSON Schema types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'string' → JSON string, 'integer' → JSON number, etc.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CDC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$output[$name] = $value;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Result in JSON:API response: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"body": { "value": "&lt;p&gt;Hello&lt;/p&gt;", "format": "basic_html", "processed": "&lt;p&gt;Hello&lt;/p&gt;" }</a:t>
            </a:r>
            <a:endParaRPr lang="en-US" sz="7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8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abstraction layer built on PHP PDO — write once, run on MySQL, PostgreSQL, and SQLite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911096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SELECT Queries — Fluent Query Builder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BASIC SELECT 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$result = \Drupal::database()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-&gt;select('node_field_data', 'n')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-&gt;fields('n', ['nid', 'title', 'uid', 'created'])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-&gt;condition('n.status', 1)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-&gt;condition('n.type', 'article')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-&gt;orderBy('n.created', 'DESC')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-&gt;range(0, 20)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-&gt;fetchAll();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JOINS ─────────────────────────────────────────────────────────────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 = \Drupal::database()-&gt;select('node_field_data', 'n');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$query-&gt;leftJoin('users_field_data', 'u', 'n.uid = u.uid');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$query-&gt;fields('n', ['nid', 'title'])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-&gt;addField('u', 'name', 'author_name')   // Alias a column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-&gt;condition('n.status', 1);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CONDITIONS 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-&gt;condition('type', ['article','page'], 'IN')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-&gt;condition('created', strtotime('-30 days'), '&gt;=')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-&gt;condition('title', '%Drupal%', 'LIKE')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-&gt;isNull('field_image_target_id')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-&gt;isNotNull('field_image_target_id')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FETCH MODES 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-&gt;fetchAll()                    // Array of stdClass objects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-&gt;fetchAllAssoc('nid')          // Keyed by 'nid' column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-&gt;fetchAllKeyed()               // key=&gt;value from first two columns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-&gt;fetchField()                  // Single scalar value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-&gt;fetchCol()                    // Single column as flat array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-&gt;fetchObject('MyClass')        // Typed objects</a:t>
            </a:r>
            <a:endParaRPr lang="en-US" sz="7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911096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INSERT, UPDATE, DELETE &amp; Transactions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INSERT ────────────────────────────────────────────────────────────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$id = \Drupal::database()-&gt;insert('my_module_log')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-&gt;fields(['uid' =&gt; 1, 'action' =&gt; 'login', 'timestamp' =&gt; time()])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   // Returns last insert ID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UPSERT — insert or update atomically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\Drupal::database()-&gt;upsert('my_module_cache')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-&gt;key('cache_key')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-&gt;fields(['cache_key', 'data', 'updated'])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-&gt;values(['my_key', serialize($data), time()])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UPDATE ────────────────────────────────────────────────────────────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$count = \Drupal::database()-&gt;update('my_module_log')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-&gt;fields(['action' =&gt; 'logout', 'timestamp' =&gt; time()])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-&gt;condition('uid', 42)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   // Returns number of rows affected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DELETE ────────────────────────────────────────────────────────────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\Drupal::database()-&gt;delete('my_module_log')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-&gt;condition('timestamp', strtotime('-90 days'), '&lt;')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TRANSACTIONS 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$txn = \Drupal::database()-&gt;startTransaction();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\Drupal::database()-&gt;insert('my_module_orders')-&gt;fields([...])-&gt;execute();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\Drupal::database()-&gt;update('my_module_inventory')-&gt;fields([...])-&gt;execute();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Commits when $txn goes out of scope (end of function / unset())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catch (\Exception $e)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$txn-&gt;rollBack();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\Drupal::logger('my_module')-&gt;error('Transaction failed: @msg', ['@msg' =&gt; $e-&gt;getMessage()]);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throw $e;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911096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Advanced: Aggregates, Subqueries &amp; Static Queries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AGGREGATES 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 = \Drupal::database()-&gt;select('node_field_data', 'n');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$query-&gt;addExpression('COUNT(*)', 'count');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$query-&gt;addExpression('MAX(created)', 'latest');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$query-&gt;condition('status', 1)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-&gt;groupBy('type');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$query-&gt;addField('n', 'type');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($query-&gt;execute() as $row)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"{$row-&gt;type}: {$row-&gt;count} nodes\n";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SUBQUERIES 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$subquery = \Drupal::database()-&gt;select('node__field_category', 'fc');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$subquery-&gt;fields('fc', ['entity_id'])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-&gt;condition('fc.field_category_target_id', [3,7], 'IN');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 = \Drupal::database()-&gt;select('node_field_data', 'n');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$query-&gt;fields('n', ['nid', 'title'])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-&gt;condition('n.nid', $subquery, 'IN');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STATIC (RAW) QUERIES — Last Resort 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ONLY for extremely complex queries the query builder can't express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ALWAYS use placeholders — never string interpolation!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$result = \Drupal::database()-&gt;query(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"SELECT n.nid, n.title, COUNT(c.cid) AS comment_count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FROM {node_field_data} 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LEFT JOIN {comment_field_data} c ON c.entity_id = n.nid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WHERE n.type = :type AND n.status = :status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GROUP BY n.nid HAVING COUNT(c.cid) &gt; :min",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[':type' =&gt; 'article', ':status' =&gt; 1, ':min' =&gt; 5]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Note: {table_name} for table prefix support</a:t>
            </a:r>
            <a:endParaRPr lang="en-US" sz="7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911096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When to Use Entity API Instead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The Database API is powerful — but it is not always the right tool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3369564"/>
          </a:xfrm>
          <a:prstGeom prst="rect">
            <a:avLst/>
          </a:prstGeom>
          <a:solidFill>
            <a:srgbClr val="FFFFFF"/>
          </a:solidFill>
          <a:ln w="25400">
            <a:solidFill>
              <a:srgbClr val="02C39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15568"/>
            <a:ext cx="4160520" cy="393845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115568"/>
            <a:ext cx="3977640" cy="393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✓  USE Database API For: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65760" y="1554480"/>
            <a:ext cx="4069080" cy="288819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1691640"/>
            <a:ext cx="3703320" cy="2625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Custom module tables (not entity storage)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Complex analytics queries with aggregates, subqueries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Performance-critical bulk operations on known tables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Reporting across multiple tables with complex JOINs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Direct batch updates that would be slow via Entity API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When you control the schema completely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63440" y="1115568"/>
            <a:ext cx="4160520" cy="3369564"/>
          </a:xfrm>
          <a:prstGeom prst="rect">
            <a:avLst/>
          </a:prstGeom>
          <a:solidFill>
            <a:srgbClr val="FFFFFF"/>
          </a:solidFill>
          <a:ln w="25400">
            <a:solidFill>
              <a:srgbClr val="E8485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4160520" cy="393845"/>
          </a:xfrm>
          <a:prstGeom prst="rect">
            <a:avLst/>
          </a:prstGeom>
          <a:solidFill>
            <a:srgbClr val="E84855"/>
          </a:solidFill>
          <a:ln w="12700">
            <a:solidFill>
              <a:srgbClr val="E848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54880" y="1115568"/>
            <a:ext cx="3977640" cy="393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✗  USE Entity API Instead For: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709160" y="1554480"/>
            <a:ext cx="4069080" cy="288819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92040" y="1691640"/>
            <a:ext cx="3703320" cy="2625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Loading/saving nodes, users, terms, media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Searching for entities (use EntityQuery)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Any operation that needs access control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Multilingual/revision-aware operations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Triggering entity hooks (presave, insert, etc.)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Anything that fires cache invalidation tags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20040" y="4554658"/>
            <a:ext cx="8503920" cy="241369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4554658"/>
            <a:ext cx="8229600" cy="2103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Golden Rule: </a:t>
            </a:r>
            <a:r>
              <a:rPr lang="en-US" sz="1100" dirty="0">
                <a:solidFill>
                  <a:srgbClr val="0A2342"/>
                </a:solidFill>
              </a:rPr>
              <a:t>If the data is an entity, use the Entity API. Database API is for custom tables and complex analytics only.</a:t>
            </a:r>
            <a:endParaRPr lang="en-US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9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Defining, creating, and altering database tables in .install files during module lifecycle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592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hook_schema() — Define Your Tables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FILE: my_module.install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Implements hook_schema().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Called when the module is enabled — creates tables.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my_module_schema():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CDC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$schema['my_module_items']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'description' =&gt; 'Stores processed items for my_module.',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'fields'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'iid'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'type' =&gt; 'serial', 'unsigned' =&gt; TRUE, 'not null' =&gt; TRUE,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'description' =&gt; 'Auto-increment primary key.',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'uid'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'type' =&gt; 'int', 'unsigned' =&gt; TRUE, 'not null' =&gt; TRUE,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'default' =&gt; 0, 'description' =&gt; 'User ID.',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'data'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'type' =&gt; 'varchar', 'length' =&gt; 1024,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'not null' =&gt; FALSE, 'description' =&gt; 'Serialized data.',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'status'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'type' =&gt; 'int', 'size' =&gt; 'tiny', 'unsigned' =&gt; TRUE,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'not null' =&gt; TRUE, 'default' =&gt; 1,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'created'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'type' =&gt; 'int', 'not null' =&gt; TRUE, 'default' =&gt; 0,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'primary key' =&gt; ['iid'],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'indexes'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'uid'     =&gt; ['uid'],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'status'  =&gt; ['status'],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'created' =&gt; ['created'],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$schema;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592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hook_update_N() — Evolve Schema Over Time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10+: use 5-digit hooks starting at 10001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Run via: drush updatedb  (drush updb)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Hooks run in numeric order — never skip or renumber!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Add 'priority' column and drop old 'data' column.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my_module_update_10001(): string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$schema = \Drupal::database()-&gt;schema();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Add a column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$schema-&gt;addField('my_module_items', 'priority',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'type' =&gt; 'int', 'size' =&gt; 'tiny', 'default' =&gt; 0, 'not null' =&gt; TRUE,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Drop a column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$schema-&gt;dropField('my_module_items', 'old_column');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'Added priority column to my_module_items.';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Add composite index on (status, created).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my_module_update_10002():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\Drupal::database()-&gt;schema()-&gt;addIndex(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'my_module_items',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'status_created',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['status', 'created'],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my_module_schema()['my_module_items']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Migrate existing data to new format.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my_module_update_10003():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Large migrations should use batch — see Batch API!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\Drupal::database()-&gt;update('my_module_items')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-&gt;fields(['status' =&gt; 2])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-&gt;condition('created', strtotime('-1 year'), '&lt;')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-&gt;execute();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592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hook_install(), hook_uninstall() &amp; hook_requirements()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hook_install() — Runs when module is FIRST ENABLED 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my_module_install():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Set initial config values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\Drupal::configFactory()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-&gt;getEditable('my_module.settings')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-&gt;set('initialized', TRUE)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-&gt;set('install_time', time())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-&gt;save();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Create initial content (carefully!)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$term = \Drupal::entityTypeManager()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-&gt;getStorage('taxonomy_term')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-&gt;create(['vid' =&gt; 'tags', 'name' =&gt; 'Uncategorized']);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$term-&gt;save();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hook_uninstall() — Runs when module is REMOVED 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my_module_uninstall():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Clean up state values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\Drupal::state()-&gt;delete('my_module.last_run');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\Drupal::state()-&gt;delete('my_module.item_count');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Note: config is automatically deleted by Drupal.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Note: hook_schema() tables are automatically dropped by Drupal.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hook_requirements() — Validates prerequisites before install 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my_module_requirements(string $phase):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CDC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$reqs = [];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($phase === 'install' || $phase === 'runtime')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(!extension_loaded('gd'))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CDC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$reqs['gd']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'title'       =&gt; t('GD library'),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'description' =&gt; t('My module requires the PHP GD extension.'),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'severity'    =&gt; REQUIREMENT_ERROR,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$reqs;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592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Common Mistakes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60704"/>
            <a:ext cx="411480" cy="41148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607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Always return a human-readable string from hook_update_N() — it shows in the update output and logs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66544"/>
            <a:ext cx="411480" cy="41148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665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Pass the schema definition array to addIndex/changeField so the Schema API can correctly construct the ALTER TABLE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72384"/>
            <a:ext cx="411480" cy="41148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723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For large data migrations inside hook_update_N(), use batch_set() to avoid timeouts — see the Batch API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78224"/>
            <a:ext cx="411480" cy="41148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7822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Test updates on a database copy before running in production — updates are destructive and irreversible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60704"/>
            <a:ext cx="411480" cy="411480"/>
          </a:xfrm>
          <a:prstGeom prst="ellipse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607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Never reuse or renumber update hook numbers. If my_module_update_10003 ran, creating a new 10003 will be silently skipped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66544"/>
            <a:ext cx="411480" cy="411480"/>
          </a:xfrm>
          <a:prstGeom prst="ellipse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665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add schema in hook_install() — use hook_schema() instead, which Drupal calls automatically on install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72384"/>
            <a:ext cx="411480" cy="411480"/>
          </a:xfrm>
          <a:prstGeom prst="ellipse">
            <a:avLst/>
          </a:prstGeom>
          <a:solidFill>
            <a:srgbClr val="E84855"/>
          </a:solidFill>
          <a:ln w="12700">
            <a:solidFill>
              <a:srgbClr val="E848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723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Never use raw ALTER TABLE SQL in updates — always use $schema-&gt;addField(), changeField(), etc. for portability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78224"/>
            <a:ext cx="411480" cy="411480"/>
          </a:xfrm>
          <a:prstGeom prst="ellipse">
            <a:avLst/>
          </a:prstGeom>
          <a:solidFill>
            <a:srgbClr val="E84855"/>
          </a:solidFill>
          <a:ln w="12700">
            <a:solidFill>
              <a:srgbClr val="E848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7822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forget to run drush updatedb (updb) after enabling a module that has hook_schema() or deploying update hooks</a:t>
            </a:r>
            <a:endParaRPr lang="en-US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48640"/>
            <a:ext cx="1005840" cy="1005840"/>
          </a:xfrm>
          <a:prstGeom prst="ellipse">
            <a:avLst/>
          </a:prstGeom>
          <a:solidFill>
            <a:srgbClr val="028090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486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10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Queue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" y="27889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 deferred task processing — enqueue items now, process them later via cron or Drush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8E6F5"/>
                </a:solidFill>
              </a:rPr>
              <a:t>DRUPAL CORE APIs  |  COURSE 1: STORAGE &amp; DATA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Queue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Why Queues? The HTTP Timeout Problem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PHP has a max execution time. Queues let you process thousands of items without hitting it.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15568"/>
            <a:ext cx="64008" cy="950976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16736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📧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51560" y="118872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Email Campaigns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51560" y="1499616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Queue 10,000 notification emails. Process 200 per cron run — no timeout, no lost emails.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1115568"/>
            <a:ext cx="4160520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64008" cy="950976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828032" y="1316736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📥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394960" y="118872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CSV/Data Imports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394960" y="1499616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Import 100k records. Enqueue each row instantly. Worker processes in safe 30-sec cron batches.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20040" y="2167128"/>
            <a:ext cx="4160520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320040" y="2167128"/>
            <a:ext cx="64008" cy="950976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84632" y="2368296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🔄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051560" y="224028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API Sync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51560" y="2551176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Sync entities to Salesforce/Hubspot. Queue on save. Retry automatically if the API is down.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663440" y="2167128"/>
            <a:ext cx="4160520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663440" y="2167128"/>
            <a:ext cx="64008" cy="950976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828032" y="2368296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🖼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394960" y="224028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Image Processing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394960" y="2551176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Queue thumbnail generation for uploaded images. Users get instant feedback; processing happens later.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20040" y="3218688"/>
            <a:ext cx="4160520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20040" y="3218688"/>
            <a:ext cx="64008" cy="950976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84632" y="3419856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🔍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1051560" y="329184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Search Indexing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1051560" y="3602736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Defer full-text indexing to background. Site stays fast; search catches up via cron.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663440" y="3218688"/>
            <a:ext cx="4160520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663440" y="3218688"/>
            <a:ext cx="64008" cy="950976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828032" y="3419856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5394960" y="329184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342"/>
                </a:solidFill>
              </a:rPr>
              <a:t>Report Generation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5394960" y="3602736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Queue a heavy export. Worker generates CSV in background. Notify user by email when ready.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320040" y="4357116"/>
            <a:ext cx="8503920" cy="438912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02920" y="425196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Key principle: </a:t>
            </a:r>
            <a:r>
              <a:rPr lang="en-US" sz="1100" dirty="0">
                <a:solidFill>
                  <a:srgbClr val="0A2342"/>
                </a:solidFill>
              </a:rPr>
              <a:t>Queues decouple the user request (fast, instant) from the actual work (slow, deferred). Users don't wait.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Queue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Enqueuing Items &amp; Defining QueueWorker Plugins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5A82"/>
                </a:solidFill>
              </a:rPr>
              <a:t>Producer (enqueue)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6060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(or create) a queue by name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$queue = \Drupal::queue('my_module_import');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Add a single item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$queue-&gt;createItem([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'nid'  =&gt; 42,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'data' =&gt; $csvRow,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'file' =&gt; 'import.csv',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Enqueue many items at once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($csvRows as $row)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$queue-&gt;createItem([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'record_id' =&gt; $row['id'],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'payload'   =&gt; $row,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queue depth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$count = $queue-&gt;numberOfItems();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"$count items pending";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</a:rPr>
              <a:t>Consumer — QueueWorker Plugin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6060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Drupal\my_module\Plugin\QueueWorker;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Drupal\Core\Queue\QueueWorkerBase;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@QueueWorker(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"my_module_import",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title = @Translation("Import records"),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cron = {"time" = 30}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ImportWorker extends QueueWorkerBase {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processItem($data):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$data = what was passed to createItem()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 = Node::create([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'type'  =&gt; 'article',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'title' =&gt; $data['payload']['title'],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$node-&gt;save();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320040" y="3822192"/>
            <a:ext cx="8503920" cy="658368"/>
          </a:xfrm>
          <a:prstGeom prst="rect">
            <a:avLst/>
          </a:prstGeom>
          <a:solidFill>
            <a:srgbClr val="C8E6F5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8221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cron = {"time": 30}: </a:t>
            </a:r>
            <a:r>
              <a:rPr lang="en-US" sz="1100" dirty="0">
                <a:solidFill>
                  <a:srgbClr val="0A2342"/>
                </a:solidFill>
              </a:rPr>
              <a:t>The worker gets up to 30 seconds of cron time per run. Items that throw exceptions are automatically re-queued for retry.</a:t>
            </a:r>
            <a:endParaRPr lang="en-US" sz="11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Queue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Error Handling &amp; Advanced Patterns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2B3C"/>
          </a:solidFill>
          <a:ln w="12700">
            <a:solidFill>
              <a:srgbClr val="02809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DEFAULT: EXCEPTION = ITEM RE-QUEUED (automatic retry) 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ImportWorker extends QueueWorkerBase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processItem($data):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try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$this-&gt;processRecord($data);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catch (\InvalidArgumentException $e)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Log and DON'T rethrow — item will be DELETED (not retried)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\Drupal::logger('my_module')-&gt;error('Bad data: @e', ['@e' =&gt; $e-&gt;getMessage()]);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catch (\Exception $e)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Rethrowing = item stays in queue for retry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throw $e;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SUSPEND ENTIRE QUEUE (e.g. external API down) 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Drupal\Core\Queue\SuspendQueueException;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processItem($data):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(!$this-&gt;apiClient-&gt;isAvailable())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Stops processing ALL items in this queue for this cron run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Items remain in queue — will retry next cron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throw new SuspendQueueException('External API unavailable.');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$this-&gt;apiClient-&gt;sync($data);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A915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MANUAL QUEUE PROCESSING (outside cron) 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$queue   = \Drupal::queue('my_module_import');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$worker  = \Drupal::service('plugin.manager.queue_worker')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-&gt;createInstance('my_module_import');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 ($item = $queue-&gt;claimItem())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try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$worker-&gt;processItem($item-&gt;data);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$queue-&gt;deleteItem($item);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catch (\Exception $e)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$queue-&gt;releaseItem($item);   // Back to queue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Queue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13332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Drush Commands &amp; Monitoring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8E6F5"/>
                </a:solidFill>
              </a:rPr>
              <a:t>drupal.org/docs  |  STORAGE &amp; DATA APIs  |  COURSE 1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68680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20040" y="868680"/>
            <a:ext cx="64008" cy="566928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90525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queue:run my_module_import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Process all available items in the queue. Uses the worker's configured cron time limit.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0040" y="1600200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" y="1600200"/>
            <a:ext cx="64008" cy="56692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163677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queue:run my_module_import --limit=100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02920" y="190195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Process at most 100 items, then stop regardless of queue depth.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2331720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20040" y="2331720"/>
            <a:ext cx="64008" cy="566928"/>
          </a:xfrm>
          <a:prstGeom prst="rect">
            <a:avLst/>
          </a:prstGeom>
          <a:solidFill>
            <a:srgbClr val="4A8FA8"/>
          </a:solidFill>
          <a:ln w="12700">
            <a:solidFill>
              <a:srgbClr val="4A8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236829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queue:list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02920" y="263347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Show all registered queues and their current item counts.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0040" y="3063240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20040" y="3063240"/>
            <a:ext cx="64008" cy="566928"/>
          </a:xfrm>
          <a:prstGeom prst="rect">
            <a:avLst/>
          </a:prstGeom>
          <a:solidFill>
            <a:srgbClr val="E84855"/>
          </a:solidFill>
          <a:ln w="12700">
            <a:solidFill>
              <a:srgbClr val="E848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02920" y="309981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queue:delete my_module_import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02920" y="33649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Delete ALL items from a queue without processing them. Useful after a bad import.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20040" y="3794760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B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20040" y="3794760"/>
            <a:ext cx="64008" cy="566928"/>
          </a:xfrm>
          <a:prstGeom prst="rect">
            <a:avLst/>
          </a:prstGeom>
          <a:solidFill>
            <a:srgbClr val="6B9EC7"/>
          </a:solidFill>
          <a:ln w="12700">
            <a:solidFill>
              <a:srgbClr val="6B9E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02920" y="383133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34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cron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02920" y="409651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Runs all cron tasks including queue workers. Each worker processes items up to its cron time limit.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20040" y="4506693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5A82"/>
                </a:solidFill>
              </a:rPr>
              <a:t>Lease Timeout (Reliability Guarantee)</a:t>
            </a:r>
            <a:endParaRPr lang="en-US" sz="12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274320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8E6F5"/>
                </a:solidFill>
              </a:rPr>
              <a:t>Course 1 Complete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5943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&amp; Data APIs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320040" y="1828800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58952" y="173736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Config API → structural YAML that travels between environments via drush cex/cim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0040" y="2450592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" y="2450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35915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State API → environment-local flags that NEVER get exported (cron timestamps, etc.)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0040" y="3072384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3072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8952" y="2980944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TempStore → session-scoped temp data for multi-step wizards and in-progress edits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3694176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0040" y="3694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8952" y="3602736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Key-Value Store → pluggable generic backend (swap Redis/Memcache via settings.php)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4315968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" y="4315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58952" y="4224528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Entity API → the backbone: everything is an entity; use EntityQuery, never raw SQL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1828800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0916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148072" y="173736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Field API → Type (data) + Widget (input) + Formatter (display) = complete field system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709160" y="2450592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709160" y="2450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148072" y="235915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Typed Data → metadata/validation layer powering Field API, REST, and JSON:API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709160" y="3072384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9160" y="3072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48072" y="2980944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Database API → fluent query builder; only for custom tables, not for entity queries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709160" y="3694176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09160" y="3694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9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48072" y="3602736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Schema API → hook_schema() to create tables, hook_update_N() to evolve them safely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709160" y="4315968"/>
            <a:ext cx="347472" cy="347472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709160" y="4315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2342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48072" y="4224528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Queue API → decouple slow tasks from HTTP requests; workers run in background via cron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74320" y="4736592"/>
            <a:ext cx="8686800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Next Up: Course 2 — Content, Display &amp; Frontend APIs  (Render, Theme, Block, Views, Layout, and more)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10883</Words>
  <Application>Microsoft Office PowerPoint</Application>
  <PresentationFormat>On-screen Show (16:9)</PresentationFormat>
  <Paragraphs>1445</Paragraphs>
  <Slides>53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Drupal Core APIs – Course 1: Storage &amp; Data</dc:title>
  <dc:subject>PptxGenJS Presentation</dc:subject>
  <dc:creator>Drupal Instructor</dc:creator>
  <cp:lastModifiedBy>Rob Snyder</cp:lastModifiedBy>
  <cp:revision>24</cp:revision>
  <dcterms:created xsi:type="dcterms:W3CDTF">2026-02-27T21:33:39Z</dcterms:created>
  <dcterms:modified xsi:type="dcterms:W3CDTF">2026-03-02T19:03:46Z</dcterms:modified>
</cp:coreProperties>
</file>