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54.xml" ContentType="application/vnd.openxmlformats-officedocument.presentationml.notesSlide+xml"/>
  <Override PartName="/ppt/notesSlides/notesSlide55.xml" ContentType="application/vnd.openxmlformats-officedocument.presentationml.notesSlide+xml"/>
  <Override PartName="/ppt/notesSlides/notesSlide5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58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  <p:sldId id="296" r:id="rId42"/>
    <p:sldId id="297" r:id="rId43"/>
    <p:sldId id="298" r:id="rId44"/>
    <p:sldId id="299" r:id="rId45"/>
    <p:sldId id="300" r:id="rId46"/>
    <p:sldId id="301" r:id="rId47"/>
    <p:sldId id="302" r:id="rId48"/>
    <p:sldId id="303" r:id="rId49"/>
    <p:sldId id="304" r:id="rId50"/>
    <p:sldId id="305" r:id="rId51"/>
    <p:sldId id="306" r:id="rId52"/>
    <p:sldId id="307" r:id="rId53"/>
    <p:sldId id="308" r:id="rId54"/>
    <p:sldId id="309" r:id="rId55"/>
    <p:sldId id="310" r:id="rId56"/>
    <p:sldId id="311" r:id="rId57"/>
  </p:sldIdLst>
  <p:sldSz cx="9144000" cy="5143500" type="screen16x9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6247" autoAdjust="0"/>
  </p:normalViewPr>
  <p:slideViewPr>
    <p:cSldViewPr snapToGrid="0" snapToObjects="1">
      <p:cViewPr varScale="1">
        <p:scale>
          <a:sx n="141" d="100"/>
          <a:sy n="141" d="100"/>
        </p:scale>
        <p:origin x="666" y="12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61" Type="http://schemas.openxmlformats.org/officeDocument/2006/relationships/theme" Target="theme/theme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presProps" Target="presProp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53418286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5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1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1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1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1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1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1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1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1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1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1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1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1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2.xml"/><Relationship Id="rId1" Type="http://schemas.openxmlformats.org/officeDocument/2006/relationships/slideLayout" Target="../slideLayouts/slideLayout1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3.xml"/><Relationship Id="rId1" Type="http://schemas.openxmlformats.org/officeDocument/2006/relationships/slideLayout" Target="../slideLayouts/slideLayout1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4.xml"/><Relationship Id="rId1" Type="http://schemas.openxmlformats.org/officeDocument/2006/relationships/slideLayout" Target="../slideLayouts/slideLayout1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5.xml"/><Relationship Id="rId1" Type="http://schemas.openxmlformats.org/officeDocument/2006/relationships/slideLayout" Target="../slideLayouts/slideLayout1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6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80F1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766560" y="0"/>
            <a:ext cx="2377440" cy="5143500"/>
          </a:xfrm>
          <a:prstGeom prst="rect">
            <a:avLst/>
          </a:prstGeom>
          <a:solidFill>
            <a:srgbClr val="0F1F3D"/>
          </a:solidFill>
          <a:ln w="12700">
            <a:solidFill>
              <a:srgbClr val="0F1F3D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" name="Shape 1"/>
          <p:cNvSpPr/>
          <p:nvPr/>
        </p:nvSpPr>
        <p:spPr>
          <a:xfrm>
            <a:off x="6766560" y="0"/>
            <a:ext cx="64008" cy="5143500"/>
          </a:xfrm>
          <a:prstGeom prst="rect">
            <a:avLst/>
          </a:prstGeom>
          <a:solidFill>
            <a:srgbClr val="6AADDF"/>
          </a:solidFill>
          <a:ln w="12700">
            <a:solidFill>
              <a:srgbClr val="6AADD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" name="Shape 2"/>
          <p:cNvSpPr/>
          <p:nvPr/>
        </p:nvSpPr>
        <p:spPr>
          <a:xfrm>
            <a:off x="6858000" y="-731520"/>
            <a:ext cx="3840480" cy="3840480"/>
          </a:xfrm>
          <a:prstGeom prst="ellipse">
            <a:avLst/>
          </a:prstGeom>
          <a:solidFill>
            <a:srgbClr val="1A3A5C"/>
          </a:solidFill>
          <a:ln w="12700">
            <a:solidFill>
              <a:srgbClr val="1A3A5C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5" name="Shape 3"/>
          <p:cNvSpPr/>
          <p:nvPr/>
        </p:nvSpPr>
        <p:spPr>
          <a:xfrm>
            <a:off x="0" y="4114800"/>
            <a:ext cx="9144000" cy="64008"/>
          </a:xfrm>
          <a:prstGeom prst="rect">
            <a:avLst/>
          </a:prstGeom>
          <a:solidFill>
            <a:srgbClr val="6AADDF"/>
          </a:solidFill>
          <a:ln w="12700">
            <a:solidFill>
              <a:srgbClr val="6AADD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6" name="Shape 4"/>
          <p:cNvSpPr/>
          <p:nvPr/>
        </p:nvSpPr>
        <p:spPr>
          <a:xfrm>
            <a:off x="457200" y="411480"/>
            <a:ext cx="2103120" cy="365760"/>
          </a:xfrm>
          <a:prstGeom prst="rect">
            <a:avLst/>
          </a:prstGeom>
          <a:solidFill>
            <a:srgbClr val="1D5FA8"/>
          </a:solidFill>
          <a:ln w="12700">
            <a:solidFill>
              <a:srgbClr val="1D5FA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7" name="Text 5"/>
          <p:cNvSpPr/>
          <p:nvPr/>
        </p:nvSpPr>
        <p:spPr>
          <a:xfrm>
            <a:off x="457200" y="411480"/>
            <a:ext cx="21031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FFFFFF"/>
                </a:solidFill>
              </a:rPr>
              <a:t>COURSE 5 OF 7</a:t>
            </a:r>
            <a:endParaRPr lang="en-US" sz="1100" dirty="0"/>
          </a:p>
        </p:txBody>
      </p:sp>
      <p:sp>
        <p:nvSpPr>
          <p:cNvPr id="8" name="Text 6"/>
          <p:cNvSpPr/>
          <p:nvPr/>
        </p:nvSpPr>
        <p:spPr>
          <a:xfrm>
            <a:off x="457200" y="960120"/>
            <a:ext cx="61264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dirty="0">
                <a:solidFill>
                  <a:srgbClr val="B8D9F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Drupal Core APIs</a:t>
            </a:r>
            <a:endParaRPr lang="en-US" sz="1600" dirty="0"/>
          </a:p>
        </p:txBody>
      </p:sp>
      <p:sp>
        <p:nvSpPr>
          <p:cNvPr id="9" name="Text 7"/>
          <p:cNvSpPr/>
          <p:nvPr/>
        </p:nvSpPr>
        <p:spPr>
          <a:xfrm>
            <a:off x="457200" y="1371600"/>
            <a:ext cx="6126480" cy="1920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4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Migration, Search</a:t>
            </a:r>
            <a:endParaRPr lang="en-US" sz="4200" dirty="0"/>
          </a:p>
          <a:p>
            <a:pPr marL="0" indent="0">
              <a:buNone/>
            </a:pPr>
            <a:r>
              <a:rPr lang="en-US" sz="4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Translation &amp; Workflows</a:t>
            </a:r>
            <a:endParaRPr lang="en-US" sz="4200" dirty="0"/>
          </a:p>
        </p:txBody>
      </p:sp>
      <p:sp>
        <p:nvSpPr>
          <p:cNvPr id="10" name="Text 8"/>
          <p:cNvSpPr/>
          <p:nvPr/>
        </p:nvSpPr>
        <p:spPr>
          <a:xfrm>
            <a:off x="457200" y="3310128"/>
            <a:ext cx="6126480" cy="7498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B8D9F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Master how Drupal moves data in, makes it findable, serves it</a:t>
            </a:r>
            <a:endParaRPr lang="en-US" sz="1300" dirty="0"/>
          </a:p>
          <a:p>
            <a:pPr marL="0" indent="0">
              <a:buNone/>
            </a:pPr>
            <a:r>
              <a:rPr lang="en-US" sz="1300" dirty="0">
                <a:solidFill>
                  <a:srgbClr val="B8D9F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 every language, and manages its editorial lifecycle.</a:t>
            </a:r>
            <a:endParaRPr lang="en-US" sz="1300" dirty="0"/>
          </a:p>
        </p:txBody>
      </p:sp>
      <p:sp>
        <p:nvSpPr>
          <p:cNvPr id="11" name="Text 9"/>
          <p:cNvSpPr/>
          <p:nvPr/>
        </p:nvSpPr>
        <p:spPr>
          <a:xfrm>
            <a:off x="457200" y="4206240"/>
            <a:ext cx="612648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6AADD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10 APIs  •  ~3.5 Hours  •  Intermediate–Advanced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0F6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58368"/>
          </a:xfrm>
          <a:prstGeom prst="rect">
            <a:avLst/>
          </a:prstGeom>
          <a:solidFill>
            <a:srgbClr val="080F1C"/>
          </a:solidFill>
          <a:ln w="12700">
            <a:solidFill>
              <a:srgbClr val="080F1C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" name="Shape 1"/>
          <p:cNvSpPr/>
          <p:nvPr/>
        </p:nvSpPr>
        <p:spPr>
          <a:xfrm>
            <a:off x="0" y="658368"/>
            <a:ext cx="9144000" cy="50292"/>
          </a:xfrm>
          <a:prstGeom prst="rect">
            <a:avLst/>
          </a:prstGeom>
          <a:solidFill>
            <a:srgbClr val="6AADDF"/>
          </a:solidFill>
          <a:ln w="12700">
            <a:solidFill>
              <a:srgbClr val="6AADD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" name="Text 2"/>
          <p:cNvSpPr/>
          <p:nvPr/>
        </p:nvSpPr>
        <p:spPr>
          <a:xfrm>
            <a:off x="320040" y="0"/>
            <a:ext cx="850392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What You'll Learn in This Course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0" y="4846320"/>
            <a:ext cx="9144000" cy="297180"/>
          </a:xfrm>
          <a:prstGeom prst="rect">
            <a:avLst/>
          </a:prstGeom>
          <a:solidFill>
            <a:srgbClr val="080F1C"/>
          </a:solidFill>
          <a:ln w="12700">
            <a:solidFill>
              <a:srgbClr val="080F1C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6" name="Text 4"/>
          <p:cNvSpPr/>
          <p:nvPr/>
        </p:nvSpPr>
        <p:spPr>
          <a:xfrm>
            <a:off x="274320" y="4846320"/>
            <a:ext cx="8595360" cy="2971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800" dirty="0">
                <a:solidFill>
                  <a:srgbClr val="B8D9F5"/>
                </a:solidFill>
              </a:rPr>
              <a:t>drupal.org/docs  |  MIGRATION, SEARCH, TRANSLATION &amp; WORKFLOWS  |  COURSE 5 OF 7</a:t>
            </a:r>
            <a:endParaRPr lang="en-US" sz="800" dirty="0"/>
          </a:p>
        </p:txBody>
      </p:sp>
      <p:sp>
        <p:nvSpPr>
          <p:cNvPr id="7" name="Text 5"/>
          <p:cNvSpPr/>
          <p:nvPr/>
        </p:nvSpPr>
        <p:spPr>
          <a:xfrm>
            <a:off x="320040" y="777240"/>
            <a:ext cx="85039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4A6A8A"/>
                </a:solidFill>
              </a:rPr>
              <a:t>10 APIs covering data migration, full-text search, multilingual content, and content workflows</a:t>
            </a:r>
            <a:endParaRPr lang="en-US" sz="1300" dirty="0"/>
          </a:p>
        </p:txBody>
      </p:sp>
      <p:sp>
        <p:nvSpPr>
          <p:cNvPr id="8" name="Shape 6"/>
          <p:cNvSpPr/>
          <p:nvPr/>
        </p:nvSpPr>
        <p:spPr>
          <a:xfrm>
            <a:off x="274320" y="1207008"/>
            <a:ext cx="4251960" cy="621792"/>
          </a:xfrm>
          <a:prstGeom prst="rect">
            <a:avLst/>
          </a:prstGeom>
          <a:solidFill>
            <a:srgbClr val="FFFFFF"/>
          </a:solidFill>
          <a:ln w="12700">
            <a:solidFill>
              <a:srgbClr val="C8DDED"/>
            </a:solidFill>
            <a:prstDash val="solid"/>
          </a:ln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9" name="Shape 7"/>
          <p:cNvSpPr/>
          <p:nvPr/>
        </p:nvSpPr>
        <p:spPr>
          <a:xfrm>
            <a:off x="274320" y="1207008"/>
            <a:ext cx="64008" cy="621792"/>
          </a:xfrm>
          <a:prstGeom prst="rect">
            <a:avLst/>
          </a:prstGeom>
          <a:solidFill>
            <a:srgbClr val="6AADDF"/>
          </a:solidFill>
          <a:ln w="12700">
            <a:solidFill>
              <a:srgbClr val="6AADD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0" name="Shape 8"/>
          <p:cNvSpPr/>
          <p:nvPr/>
        </p:nvSpPr>
        <p:spPr>
          <a:xfrm>
            <a:off x="411480" y="1344168"/>
            <a:ext cx="347472" cy="347472"/>
          </a:xfrm>
          <a:prstGeom prst="ellipse">
            <a:avLst/>
          </a:prstGeom>
          <a:solidFill>
            <a:srgbClr val="1D5FA8"/>
          </a:solidFill>
          <a:ln w="12700">
            <a:solidFill>
              <a:srgbClr val="1D5FA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1" name="Text 9"/>
          <p:cNvSpPr/>
          <p:nvPr/>
        </p:nvSpPr>
        <p:spPr>
          <a:xfrm>
            <a:off x="411480" y="1344168"/>
            <a:ext cx="347472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b="1" dirty="0">
                <a:solidFill>
                  <a:srgbClr val="FFFFFF"/>
                </a:solidFill>
              </a:rPr>
              <a:t>1</a:t>
            </a:r>
            <a:endParaRPr lang="en-US" sz="1000" dirty="0"/>
          </a:p>
        </p:txBody>
      </p:sp>
      <p:sp>
        <p:nvSpPr>
          <p:cNvPr id="12" name="Text 10"/>
          <p:cNvSpPr/>
          <p:nvPr/>
        </p:nvSpPr>
        <p:spPr>
          <a:xfrm>
            <a:off x="868680" y="1261872"/>
            <a:ext cx="35661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080F1C"/>
                </a:solidFill>
              </a:rPr>
              <a:t>Migrate API</a:t>
            </a:r>
            <a:endParaRPr lang="en-US" sz="1300" dirty="0"/>
          </a:p>
        </p:txBody>
      </p:sp>
      <p:sp>
        <p:nvSpPr>
          <p:cNvPr id="13" name="Text 11"/>
          <p:cNvSpPr/>
          <p:nvPr/>
        </p:nvSpPr>
        <p:spPr>
          <a:xfrm>
            <a:off x="868680" y="1517904"/>
            <a:ext cx="35661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4A6A8A"/>
                </a:solidFill>
              </a:rPr>
              <a:t>Migration plugins: source, process, destination</a:t>
            </a:r>
            <a:endParaRPr lang="en-US" sz="1000" dirty="0"/>
          </a:p>
        </p:txBody>
      </p:sp>
      <p:sp>
        <p:nvSpPr>
          <p:cNvPr id="14" name="Shape 12"/>
          <p:cNvSpPr/>
          <p:nvPr/>
        </p:nvSpPr>
        <p:spPr>
          <a:xfrm>
            <a:off x="274320" y="1920240"/>
            <a:ext cx="4251960" cy="621792"/>
          </a:xfrm>
          <a:prstGeom prst="rect">
            <a:avLst/>
          </a:prstGeom>
          <a:solidFill>
            <a:srgbClr val="FFFFFF"/>
          </a:solidFill>
          <a:ln w="12700">
            <a:solidFill>
              <a:srgbClr val="C8DDED"/>
            </a:solidFill>
            <a:prstDash val="solid"/>
          </a:ln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5" name="Shape 13"/>
          <p:cNvSpPr/>
          <p:nvPr/>
        </p:nvSpPr>
        <p:spPr>
          <a:xfrm>
            <a:off x="274320" y="1920240"/>
            <a:ext cx="64008" cy="621792"/>
          </a:xfrm>
          <a:prstGeom prst="rect">
            <a:avLst/>
          </a:prstGeom>
          <a:solidFill>
            <a:srgbClr val="6AADDF"/>
          </a:solidFill>
          <a:ln w="12700">
            <a:solidFill>
              <a:srgbClr val="6AADD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6" name="Shape 14"/>
          <p:cNvSpPr/>
          <p:nvPr/>
        </p:nvSpPr>
        <p:spPr>
          <a:xfrm>
            <a:off x="411480" y="2057400"/>
            <a:ext cx="347472" cy="347472"/>
          </a:xfrm>
          <a:prstGeom prst="ellipse">
            <a:avLst/>
          </a:prstGeom>
          <a:solidFill>
            <a:srgbClr val="1D5FA8"/>
          </a:solidFill>
          <a:ln w="12700">
            <a:solidFill>
              <a:srgbClr val="1D5FA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7" name="Text 15"/>
          <p:cNvSpPr/>
          <p:nvPr/>
        </p:nvSpPr>
        <p:spPr>
          <a:xfrm>
            <a:off x="411480" y="2057400"/>
            <a:ext cx="347472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b="1" dirty="0">
                <a:solidFill>
                  <a:srgbClr val="FFFFFF"/>
                </a:solidFill>
              </a:rPr>
              <a:t>2</a:t>
            </a:r>
            <a:endParaRPr lang="en-US" sz="1000" dirty="0"/>
          </a:p>
        </p:txBody>
      </p:sp>
      <p:sp>
        <p:nvSpPr>
          <p:cNvPr id="18" name="Text 16"/>
          <p:cNvSpPr/>
          <p:nvPr/>
        </p:nvSpPr>
        <p:spPr>
          <a:xfrm>
            <a:off x="868680" y="1975104"/>
            <a:ext cx="35661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080F1C"/>
                </a:solidFill>
              </a:rPr>
              <a:t>Migrate Process API</a:t>
            </a:r>
            <a:endParaRPr lang="en-US" sz="1300" dirty="0"/>
          </a:p>
        </p:txBody>
      </p:sp>
      <p:sp>
        <p:nvSpPr>
          <p:cNvPr id="19" name="Text 17"/>
          <p:cNvSpPr/>
          <p:nvPr/>
        </p:nvSpPr>
        <p:spPr>
          <a:xfrm>
            <a:off x="868680" y="2231136"/>
            <a:ext cx="35661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4A6A8A"/>
                </a:solidFill>
              </a:rPr>
              <a:t>Transformations: skip, lookup, concat, dedup</a:t>
            </a:r>
            <a:endParaRPr lang="en-US" sz="1000" dirty="0"/>
          </a:p>
        </p:txBody>
      </p:sp>
      <p:sp>
        <p:nvSpPr>
          <p:cNvPr id="20" name="Shape 18"/>
          <p:cNvSpPr/>
          <p:nvPr/>
        </p:nvSpPr>
        <p:spPr>
          <a:xfrm>
            <a:off x="274320" y="2633472"/>
            <a:ext cx="4251960" cy="621792"/>
          </a:xfrm>
          <a:prstGeom prst="rect">
            <a:avLst/>
          </a:prstGeom>
          <a:solidFill>
            <a:srgbClr val="FFFFFF"/>
          </a:solidFill>
          <a:ln w="12700">
            <a:solidFill>
              <a:srgbClr val="C8DDED"/>
            </a:solidFill>
            <a:prstDash val="solid"/>
          </a:ln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21" name="Shape 19"/>
          <p:cNvSpPr/>
          <p:nvPr/>
        </p:nvSpPr>
        <p:spPr>
          <a:xfrm>
            <a:off x="274320" y="2633472"/>
            <a:ext cx="64008" cy="621792"/>
          </a:xfrm>
          <a:prstGeom prst="rect">
            <a:avLst/>
          </a:prstGeom>
          <a:solidFill>
            <a:srgbClr val="6AADDF"/>
          </a:solidFill>
          <a:ln w="12700">
            <a:solidFill>
              <a:srgbClr val="6AADD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2" name="Shape 20"/>
          <p:cNvSpPr/>
          <p:nvPr/>
        </p:nvSpPr>
        <p:spPr>
          <a:xfrm>
            <a:off x="411480" y="2770632"/>
            <a:ext cx="347472" cy="347472"/>
          </a:xfrm>
          <a:prstGeom prst="ellipse">
            <a:avLst/>
          </a:prstGeom>
          <a:solidFill>
            <a:srgbClr val="1D5FA8"/>
          </a:solidFill>
          <a:ln w="12700">
            <a:solidFill>
              <a:srgbClr val="1D5FA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3" name="Text 21"/>
          <p:cNvSpPr/>
          <p:nvPr/>
        </p:nvSpPr>
        <p:spPr>
          <a:xfrm>
            <a:off x="411480" y="2770632"/>
            <a:ext cx="347472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b="1" dirty="0">
                <a:solidFill>
                  <a:srgbClr val="FFFFFF"/>
                </a:solidFill>
              </a:rPr>
              <a:t>3</a:t>
            </a:r>
            <a:endParaRPr lang="en-US" sz="1000" dirty="0"/>
          </a:p>
        </p:txBody>
      </p:sp>
      <p:sp>
        <p:nvSpPr>
          <p:cNvPr id="24" name="Text 22"/>
          <p:cNvSpPr/>
          <p:nvPr/>
        </p:nvSpPr>
        <p:spPr>
          <a:xfrm>
            <a:off x="868680" y="2688336"/>
            <a:ext cx="35661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080F1C"/>
                </a:solidFill>
              </a:rPr>
              <a:t>Search API</a:t>
            </a:r>
            <a:endParaRPr lang="en-US" sz="1300" dirty="0"/>
          </a:p>
        </p:txBody>
      </p:sp>
      <p:sp>
        <p:nvSpPr>
          <p:cNvPr id="25" name="Text 23"/>
          <p:cNvSpPr/>
          <p:nvPr/>
        </p:nvSpPr>
        <p:spPr>
          <a:xfrm>
            <a:off x="868680" y="2944368"/>
            <a:ext cx="35661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4A6A8A"/>
                </a:solidFill>
              </a:rPr>
              <a:t>Indexing, search queries, ranking, facets</a:t>
            </a:r>
            <a:endParaRPr lang="en-US" sz="1000" dirty="0"/>
          </a:p>
        </p:txBody>
      </p:sp>
      <p:sp>
        <p:nvSpPr>
          <p:cNvPr id="26" name="Shape 24"/>
          <p:cNvSpPr/>
          <p:nvPr/>
        </p:nvSpPr>
        <p:spPr>
          <a:xfrm>
            <a:off x="274320" y="3346704"/>
            <a:ext cx="4251960" cy="621792"/>
          </a:xfrm>
          <a:prstGeom prst="rect">
            <a:avLst/>
          </a:prstGeom>
          <a:solidFill>
            <a:srgbClr val="FFFFFF"/>
          </a:solidFill>
          <a:ln w="12700">
            <a:solidFill>
              <a:srgbClr val="C8DDED"/>
            </a:solidFill>
            <a:prstDash val="solid"/>
          </a:ln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27" name="Shape 25"/>
          <p:cNvSpPr/>
          <p:nvPr/>
        </p:nvSpPr>
        <p:spPr>
          <a:xfrm>
            <a:off x="274320" y="3346704"/>
            <a:ext cx="64008" cy="621792"/>
          </a:xfrm>
          <a:prstGeom prst="rect">
            <a:avLst/>
          </a:prstGeom>
          <a:solidFill>
            <a:srgbClr val="6AADDF"/>
          </a:solidFill>
          <a:ln w="12700">
            <a:solidFill>
              <a:srgbClr val="6AADD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8" name="Shape 26"/>
          <p:cNvSpPr/>
          <p:nvPr/>
        </p:nvSpPr>
        <p:spPr>
          <a:xfrm>
            <a:off x="411480" y="3483864"/>
            <a:ext cx="347472" cy="347472"/>
          </a:xfrm>
          <a:prstGeom prst="ellipse">
            <a:avLst/>
          </a:prstGeom>
          <a:solidFill>
            <a:srgbClr val="1D5FA8"/>
          </a:solidFill>
          <a:ln w="12700">
            <a:solidFill>
              <a:srgbClr val="1D5FA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9" name="Text 27"/>
          <p:cNvSpPr/>
          <p:nvPr/>
        </p:nvSpPr>
        <p:spPr>
          <a:xfrm>
            <a:off x="411480" y="3483864"/>
            <a:ext cx="347472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b="1" dirty="0">
                <a:solidFill>
                  <a:srgbClr val="FFFFFF"/>
                </a:solidFill>
              </a:rPr>
              <a:t>4</a:t>
            </a:r>
            <a:endParaRPr lang="en-US" sz="1000" dirty="0"/>
          </a:p>
        </p:txBody>
      </p:sp>
      <p:sp>
        <p:nvSpPr>
          <p:cNvPr id="30" name="Text 28"/>
          <p:cNvSpPr/>
          <p:nvPr/>
        </p:nvSpPr>
        <p:spPr>
          <a:xfrm>
            <a:off x="868680" y="3401568"/>
            <a:ext cx="35661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080F1C"/>
                </a:solidFill>
              </a:rPr>
              <a:t>Language API</a:t>
            </a:r>
            <a:endParaRPr lang="en-US" sz="1300" dirty="0"/>
          </a:p>
        </p:txBody>
      </p:sp>
      <p:sp>
        <p:nvSpPr>
          <p:cNvPr id="31" name="Text 29"/>
          <p:cNvSpPr/>
          <p:nvPr/>
        </p:nvSpPr>
        <p:spPr>
          <a:xfrm>
            <a:off x="868680" y="3657600"/>
            <a:ext cx="35661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4A6A8A"/>
                </a:solidFill>
              </a:rPr>
              <a:t>Language detection, negotiation, locale</a:t>
            </a:r>
            <a:endParaRPr lang="en-US" sz="1000" dirty="0"/>
          </a:p>
        </p:txBody>
      </p:sp>
      <p:sp>
        <p:nvSpPr>
          <p:cNvPr id="32" name="Shape 30"/>
          <p:cNvSpPr/>
          <p:nvPr/>
        </p:nvSpPr>
        <p:spPr>
          <a:xfrm>
            <a:off x="274320" y="4059936"/>
            <a:ext cx="4251960" cy="621792"/>
          </a:xfrm>
          <a:prstGeom prst="rect">
            <a:avLst/>
          </a:prstGeom>
          <a:solidFill>
            <a:srgbClr val="FFFFFF"/>
          </a:solidFill>
          <a:ln w="12700">
            <a:solidFill>
              <a:srgbClr val="C8DDED"/>
            </a:solidFill>
            <a:prstDash val="solid"/>
          </a:ln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33" name="Shape 31"/>
          <p:cNvSpPr/>
          <p:nvPr/>
        </p:nvSpPr>
        <p:spPr>
          <a:xfrm>
            <a:off x="274320" y="4059936"/>
            <a:ext cx="64008" cy="621792"/>
          </a:xfrm>
          <a:prstGeom prst="rect">
            <a:avLst/>
          </a:prstGeom>
          <a:solidFill>
            <a:srgbClr val="6AADDF"/>
          </a:solidFill>
          <a:ln w="12700">
            <a:solidFill>
              <a:srgbClr val="6AADD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4" name="Shape 32"/>
          <p:cNvSpPr/>
          <p:nvPr/>
        </p:nvSpPr>
        <p:spPr>
          <a:xfrm>
            <a:off x="411480" y="4197096"/>
            <a:ext cx="347472" cy="347472"/>
          </a:xfrm>
          <a:prstGeom prst="ellipse">
            <a:avLst/>
          </a:prstGeom>
          <a:solidFill>
            <a:srgbClr val="1D5FA8"/>
          </a:solidFill>
          <a:ln w="12700">
            <a:solidFill>
              <a:srgbClr val="1D5FA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5" name="Text 33"/>
          <p:cNvSpPr/>
          <p:nvPr/>
        </p:nvSpPr>
        <p:spPr>
          <a:xfrm>
            <a:off x="411480" y="4197096"/>
            <a:ext cx="347472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b="1" dirty="0">
                <a:solidFill>
                  <a:srgbClr val="FFFFFF"/>
                </a:solidFill>
              </a:rPr>
              <a:t>5</a:t>
            </a:r>
            <a:endParaRPr lang="en-US" sz="1000" dirty="0"/>
          </a:p>
        </p:txBody>
      </p:sp>
      <p:sp>
        <p:nvSpPr>
          <p:cNvPr id="36" name="Text 34"/>
          <p:cNvSpPr/>
          <p:nvPr/>
        </p:nvSpPr>
        <p:spPr>
          <a:xfrm>
            <a:off x="868680" y="4114800"/>
            <a:ext cx="35661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080F1C"/>
                </a:solidFill>
              </a:rPr>
              <a:t>Content Translation API</a:t>
            </a:r>
            <a:endParaRPr lang="en-US" sz="1300" dirty="0"/>
          </a:p>
        </p:txBody>
      </p:sp>
      <p:sp>
        <p:nvSpPr>
          <p:cNvPr id="37" name="Text 35"/>
          <p:cNvSpPr/>
          <p:nvPr/>
        </p:nvSpPr>
        <p:spPr>
          <a:xfrm>
            <a:off x="868680" y="4370832"/>
            <a:ext cx="35661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4A6A8A"/>
                </a:solidFill>
              </a:rPr>
              <a:t>Entity translation, field-level translation</a:t>
            </a:r>
            <a:endParaRPr lang="en-US" sz="1000" dirty="0"/>
          </a:p>
        </p:txBody>
      </p:sp>
      <p:sp>
        <p:nvSpPr>
          <p:cNvPr id="38" name="Shape 36"/>
          <p:cNvSpPr/>
          <p:nvPr/>
        </p:nvSpPr>
        <p:spPr>
          <a:xfrm>
            <a:off x="4754880" y="1207008"/>
            <a:ext cx="4251960" cy="621792"/>
          </a:xfrm>
          <a:prstGeom prst="rect">
            <a:avLst/>
          </a:prstGeom>
          <a:solidFill>
            <a:srgbClr val="FFFFFF"/>
          </a:solidFill>
          <a:ln w="12700">
            <a:solidFill>
              <a:srgbClr val="C8DDED"/>
            </a:solidFill>
            <a:prstDash val="solid"/>
          </a:ln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39" name="Shape 37"/>
          <p:cNvSpPr/>
          <p:nvPr/>
        </p:nvSpPr>
        <p:spPr>
          <a:xfrm>
            <a:off x="4754880" y="1207008"/>
            <a:ext cx="64008" cy="621792"/>
          </a:xfrm>
          <a:prstGeom prst="rect">
            <a:avLst/>
          </a:prstGeom>
          <a:solidFill>
            <a:srgbClr val="6AADDF"/>
          </a:solidFill>
          <a:ln w="12700">
            <a:solidFill>
              <a:srgbClr val="6AADD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0" name="Shape 38"/>
          <p:cNvSpPr/>
          <p:nvPr/>
        </p:nvSpPr>
        <p:spPr>
          <a:xfrm>
            <a:off x="4892040" y="1344168"/>
            <a:ext cx="347472" cy="347472"/>
          </a:xfrm>
          <a:prstGeom prst="ellipse">
            <a:avLst/>
          </a:prstGeom>
          <a:solidFill>
            <a:srgbClr val="1D5FA8"/>
          </a:solidFill>
          <a:ln w="12700">
            <a:solidFill>
              <a:srgbClr val="1D5FA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1" name="Text 39"/>
          <p:cNvSpPr/>
          <p:nvPr/>
        </p:nvSpPr>
        <p:spPr>
          <a:xfrm>
            <a:off x="4892040" y="1344168"/>
            <a:ext cx="347472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b="1" dirty="0">
                <a:solidFill>
                  <a:srgbClr val="FFFFFF"/>
                </a:solidFill>
              </a:rPr>
              <a:t>6</a:t>
            </a:r>
            <a:endParaRPr lang="en-US" sz="1000" dirty="0"/>
          </a:p>
        </p:txBody>
      </p:sp>
      <p:sp>
        <p:nvSpPr>
          <p:cNvPr id="42" name="Text 40"/>
          <p:cNvSpPr/>
          <p:nvPr/>
        </p:nvSpPr>
        <p:spPr>
          <a:xfrm>
            <a:off x="5349240" y="1261872"/>
            <a:ext cx="35661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080F1C"/>
                </a:solidFill>
              </a:rPr>
              <a:t>Config Translation API</a:t>
            </a:r>
            <a:endParaRPr lang="en-US" sz="1300" dirty="0"/>
          </a:p>
        </p:txBody>
      </p:sp>
      <p:sp>
        <p:nvSpPr>
          <p:cNvPr id="43" name="Text 41"/>
          <p:cNvSpPr/>
          <p:nvPr/>
        </p:nvSpPr>
        <p:spPr>
          <a:xfrm>
            <a:off x="5349240" y="1517904"/>
            <a:ext cx="35661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4A6A8A"/>
                </a:solidFill>
              </a:rPr>
              <a:t>Translating configuration strings</a:t>
            </a:r>
            <a:endParaRPr lang="en-US" sz="1000" dirty="0"/>
          </a:p>
        </p:txBody>
      </p:sp>
      <p:sp>
        <p:nvSpPr>
          <p:cNvPr id="44" name="Shape 42"/>
          <p:cNvSpPr/>
          <p:nvPr/>
        </p:nvSpPr>
        <p:spPr>
          <a:xfrm>
            <a:off x="4754880" y="1920240"/>
            <a:ext cx="4251960" cy="621792"/>
          </a:xfrm>
          <a:prstGeom prst="rect">
            <a:avLst/>
          </a:prstGeom>
          <a:solidFill>
            <a:srgbClr val="FFFFFF"/>
          </a:solidFill>
          <a:ln w="12700">
            <a:solidFill>
              <a:srgbClr val="C8DDED"/>
            </a:solidFill>
            <a:prstDash val="solid"/>
          </a:ln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45" name="Shape 43"/>
          <p:cNvSpPr/>
          <p:nvPr/>
        </p:nvSpPr>
        <p:spPr>
          <a:xfrm>
            <a:off x="4754880" y="1920240"/>
            <a:ext cx="64008" cy="621792"/>
          </a:xfrm>
          <a:prstGeom prst="rect">
            <a:avLst/>
          </a:prstGeom>
          <a:solidFill>
            <a:srgbClr val="6AADDF"/>
          </a:solidFill>
          <a:ln w="12700">
            <a:solidFill>
              <a:srgbClr val="6AADD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6" name="Shape 44"/>
          <p:cNvSpPr/>
          <p:nvPr/>
        </p:nvSpPr>
        <p:spPr>
          <a:xfrm>
            <a:off x="4892040" y="2057400"/>
            <a:ext cx="347472" cy="347472"/>
          </a:xfrm>
          <a:prstGeom prst="ellipse">
            <a:avLst/>
          </a:prstGeom>
          <a:solidFill>
            <a:srgbClr val="1D5FA8"/>
          </a:solidFill>
          <a:ln w="12700">
            <a:solidFill>
              <a:srgbClr val="1D5FA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7" name="Text 45"/>
          <p:cNvSpPr/>
          <p:nvPr/>
        </p:nvSpPr>
        <p:spPr>
          <a:xfrm>
            <a:off x="4892040" y="2057400"/>
            <a:ext cx="347472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b="1" dirty="0">
                <a:solidFill>
                  <a:srgbClr val="FFFFFF"/>
                </a:solidFill>
              </a:rPr>
              <a:t>7</a:t>
            </a:r>
            <a:endParaRPr lang="en-US" sz="1000" dirty="0"/>
          </a:p>
        </p:txBody>
      </p:sp>
      <p:sp>
        <p:nvSpPr>
          <p:cNvPr id="48" name="Text 46"/>
          <p:cNvSpPr/>
          <p:nvPr/>
        </p:nvSpPr>
        <p:spPr>
          <a:xfrm>
            <a:off x="5349240" y="1975104"/>
            <a:ext cx="35661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080F1C"/>
                </a:solidFill>
              </a:rPr>
              <a:t>Workflow API</a:t>
            </a:r>
            <a:endParaRPr lang="en-US" sz="1300" dirty="0"/>
          </a:p>
        </p:txBody>
      </p:sp>
      <p:sp>
        <p:nvSpPr>
          <p:cNvPr id="49" name="Text 47"/>
          <p:cNvSpPr/>
          <p:nvPr/>
        </p:nvSpPr>
        <p:spPr>
          <a:xfrm>
            <a:off x="5349240" y="2231136"/>
            <a:ext cx="35661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4A6A8A"/>
                </a:solidFill>
              </a:rPr>
              <a:t>States, transitions, State Machine plugins</a:t>
            </a:r>
            <a:endParaRPr lang="en-US" sz="1000" dirty="0"/>
          </a:p>
        </p:txBody>
      </p:sp>
      <p:sp>
        <p:nvSpPr>
          <p:cNvPr id="50" name="Shape 48"/>
          <p:cNvSpPr/>
          <p:nvPr/>
        </p:nvSpPr>
        <p:spPr>
          <a:xfrm>
            <a:off x="4754880" y="2633472"/>
            <a:ext cx="4251960" cy="621792"/>
          </a:xfrm>
          <a:prstGeom prst="rect">
            <a:avLst/>
          </a:prstGeom>
          <a:solidFill>
            <a:srgbClr val="FFFFFF"/>
          </a:solidFill>
          <a:ln w="12700">
            <a:solidFill>
              <a:srgbClr val="C8DDED"/>
            </a:solidFill>
            <a:prstDash val="solid"/>
          </a:ln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51" name="Shape 49"/>
          <p:cNvSpPr/>
          <p:nvPr/>
        </p:nvSpPr>
        <p:spPr>
          <a:xfrm>
            <a:off x="4754880" y="2633472"/>
            <a:ext cx="64008" cy="621792"/>
          </a:xfrm>
          <a:prstGeom prst="rect">
            <a:avLst/>
          </a:prstGeom>
          <a:solidFill>
            <a:srgbClr val="6AADDF"/>
          </a:solidFill>
          <a:ln w="12700">
            <a:solidFill>
              <a:srgbClr val="6AADD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52" name="Shape 50"/>
          <p:cNvSpPr/>
          <p:nvPr/>
        </p:nvSpPr>
        <p:spPr>
          <a:xfrm>
            <a:off x="4892040" y="2770632"/>
            <a:ext cx="347472" cy="347472"/>
          </a:xfrm>
          <a:prstGeom prst="ellipse">
            <a:avLst/>
          </a:prstGeom>
          <a:solidFill>
            <a:srgbClr val="1D5FA8"/>
          </a:solidFill>
          <a:ln w="12700">
            <a:solidFill>
              <a:srgbClr val="1D5FA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53" name="Text 51"/>
          <p:cNvSpPr/>
          <p:nvPr/>
        </p:nvSpPr>
        <p:spPr>
          <a:xfrm>
            <a:off x="4892040" y="2770632"/>
            <a:ext cx="347472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b="1" dirty="0">
                <a:solidFill>
                  <a:srgbClr val="FFFFFF"/>
                </a:solidFill>
              </a:rPr>
              <a:t>8</a:t>
            </a:r>
            <a:endParaRPr lang="en-US" sz="1000" dirty="0"/>
          </a:p>
        </p:txBody>
      </p:sp>
      <p:sp>
        <p:nvSpPr>
          <p:cNvPr id="54" name="Text 52"/>
          <p:cNvSpPr/>
          <p:nvPr/>
        </p:nvSpPr>
        <p:spPr>
          <a:xfrm>
            <a:off x="5349240" y="2688336"/>
            <a:ext cx="35661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080F1C"/>
                </a:solidFill>
              </a:rPr>
              <a:t>Content Moderation API</a:t>
            </a:r>
            <a:endParaRPr lang="en-US" sz="1300" dirty="0"/>
          </a:p>
        </p:txBody>
      </p:sp>
      <p:sp>
        <p:nvSpPr>
          <p:cNvPr id="55" name="Text 53"/>
          <p:cNvSpPr/>
          <p:nvPr/>
        </p:nvSpPr>
        <p:spPr>
          <a:xfrm>
            <a:off x="5349240" y="2944368"/>
            <a:ext cx="35661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4A6A8A"/>
                </a:solidFill>
              </a:rPr>
              <a:t>Editorial workflows, moderation states</a:t>
            </a:r>
            <a:endParaRPr lang="en-US" sz="1000" dirty="0"/>
          </a:p>
        </p:txBody>
      </p:sp>
      <p:sp>
        <p:nvSpPr>
          <p:cNvPr id="56" name="Shape 54"/>
          <p:cNvSpPr/>
          <p:nvPr/>
        </p:nvSpPr>
        <p:spPr>
          <a:xfrm>
            <a:off x="4754880" y="3346704"/>
            <a:ext cx="4251960" cy="621792"/>
          </a:xfrm>
          <a:prstGeom prst="rect">
            <a:avLst/>
          </a:prstGeom>
          <a:solidFill>
            <a:srgbClr val="FFFFFF"/>
          </a:solidFill>
          <a:ln w="12700">
            <a:solidFill>
              <a:srgbClr val="C8DDED"/>
            </a:solidFill>
            <a:prstDash val="solid"/>
          </a:ln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57" name="Shape 55"/>
          <p:cNvSpPr/>
          <p:nvPr/>
        </p:nvSpPr>
        <p:spPr>
          <a:xfrm>
            <a:off x="4754880" y="3346704"/>
            <a:ext cx="64008" cy="621792"/>
          </a:xfrm>
          <a:prstGeom prst="rect">
            <a:avLst/>
          </a:prstGeom>
          <a:solidFill>
            <a:srgbClr val="6AADDF"/>
          </a:solidFill>
          <a:ln w="12700">
            <a:solidFill>
              <a:srgbClr val="6AADD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58" name="Shape 56"/>
          <p:cNvSpPr/>
          <p:nvPr/>
        </p:nvSpPr>
        <p:spPr>
          <a:xfrm>
            <a:off x="4892040" y="3483864"/>
            <a:ext cx="347472" cy="347472"/>
          </a:xfrm>
          <a:prstGeom prst="ellipse">
            <a:avLst/>
          </a:prstGeom>
          <a:solidFill>
            <a:srgbClr val="1D5FA8"/>
          </a:solidFill>
          <a:ln w="12700">
            <a:solidFill>
              <a:srgbClr val="1D5FA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59" name="Text 57"/>
          <p:cNvSpPr/>
          <p:nvPr/>
        </p:nvSpPr>
        <p:spPr>
          <a:xfrm>
            <a:off x="4892040" y="3483864"/>
            <a:ext cx="347472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b="1" dirty="0">
                <a:solidFill>
                  <a:srgbClr val="FFFFFF"/>
                </a:solidFill>
              </a:rPr>
              <a:t>9</a:t>
            </a:r>
            <a:endParaRPr lang="en-US" sz="1000" dirty="0"/>
          </a:p>
        </p:txBody>
      </p:sp>
      <p:sp>
        <p:nvSpPr>
          <p:cNvPr id="60" name="Text 58"/>
          <p:cNvSpPr/>
          <p:nvPr/>
        </p:nvSpPr>
        <p:spPr>
          <a:xfrm>
            <a:off x="5349240" y="3401568"/>
            <a:ext cx="35661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080F1C"/>
                </a:solidFill>
              </a:rPr>
              <a:t>Revision API</a:t>
            </a:r>
            <a:endParaRPr lang="en-US" sz="1300" dirty="0"/>
          </a:p>
        </p:txBody>
      </p:sp>
      <p:sp>
        <p:nvSpPr>
          <p:cNvPr id="61" name="Text 59"/>
          <p:cNvSpPr/>
          <p:nvPr/>
        </p:nvSpPr>
        <p:spPr>
          <a:xfrm>
            <a:off x="5349240" y="3657600"/>
            <a:ext cx="35661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4A6A8A"/>
                </a:solidFill>
              </a:rPr>
              <a:t>Entity revisions, revision log, diff</a:t>
            </a:r>
            <a:endParaRPr lang="en-US" sz="1000" dirty="0"/>
          </a:p>
        </p:txBody>
      </p:sp>
      <p:sp>
        <p:nvSpPr>
          <p:cNvPr id="62" name="Shape 60"/>
          <p:cNvSpPr/>
          <p:nvPr/>
        </p:nvSpPr>
        <p:spPr>
          <a:xfrm>
            <a:off x="4754880" y="4059936"/>
            <a:ext cx="4251960" cy="621792"/>
          </a:xfrm>
          <a:prstGeom prst="rect">
            <a:avLst/>
          </a:prstGeom>
          <a:solidFill>
            <a:srgbClr val="FFFFFF"/>
          </a:solidFill>
          <a:ln w="12700">
            <a:solidFill>
              <a:srgbClr val="C8DDED"/>
            </a:solidFill>
            <a:prstDash val="solid"/>
          </a:ln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63" name="Shape 61"/>
          <p:cNvSpPr/>
          <p:nvPr/>
        </p:nvSpPr>
        <p:spPr>
          <a:xfrm>
            <a:off x="4754880" y="4059936"/>
            <a:ext cx="64008" cy="621792"/>
          </a:xfrm>
          <a:prstGeom prst="rect">
            <a:avLst/>
          </a:prstGeom>
          <a:solidFill>
            <a:srgbClr val="6AADDF"/>
          </a:solidFill>
          <a:ln w="12700">
            <a:solidFill>
              <a:srgbClr val="6AADD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64" name="Shape 62"/>
          <p:cNvSpPr/>
          <p:nvPr/>
        </p:nvSpPr>
        <p:spPr>
          <a:xfrm>
            <a:off x="4892040" y="4197096"/>
            <a:ext cx="347472" cy="347472"/>
          </a:xfrm>
          <a:prstGeom prst="ellipse">
            <a:avLst/>
          </a:prstGeom>
          <a:solidFill>
            <a:srgbClr val="1D5FA8"/>
          </a:solidFill>
          <a:ln w="12700">
            <a:solidFill>
              <a:srgbClr val="1D5FA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65" name="Text 63"/>
          <p:cNvSpPr/>
          <p:nvPr/>
        </p:nvSpPr>
        <p:spPr>
          <a:xfrm>
            <a:off x="4892040" y="4197096"/>
            <a:ext cx="347472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b="1" dirty="0">
                <a:solidFill>
                  <a:srgbClr val="FFFFFF"/>
                </a:solidFill>
              </a:rPr>
              <a:t>10</a:t>
            </a:r>
            <a:endParaRPr lang="en-US" sz="1000" dirty="0"/>
          </a:p>
        </p:txBody>
      </p:sp>
      <p:sp>
        <p:nvSpPr>
          <p:cNvPr id="66" name="Text 64"/>
          <p:cNvSpPr/>
          <p:nvPr/>
        </p:nvSpPr>
        <p:spPr>
          <a:xfrm>
            <a:off x="5349240" y="4114800"/>
            <a:ext cx="35661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080F1C"/>
                </a:solidFill>
              </a:rPr>
              <a:t>Taxonomy API</a:t>
            </a:r>
            <a:endParaRPr lang="en-US" sz="1300" dirty="0"/>
          </a:p>
        </p:txBody>
      </p:sp>
      <p:sp>
        <p:nvSpPr>
          <p:cNvPr id="67" name="Text 65"/>
          <p:cNvSpPr/>
          <p:nvPr/>
        </p:nvSpPr>
        <p:spPr>
          <a:xfrm>
            <a:off x="5349240" y="4370832"/>
            <a:ext cx="35661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4A6A8A"/>
                </a:solidFill>
              </a:rPr>
              <a:t>Vocabularies, terms, hierarchy, fields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0F6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58368"/>
          </a:xfrm>
          <a:prstGeom prst="rect">
            <a:avLst/>
          </a:prstGeom>
          <a:solidFill>
            <a:srgbClr val="080F1C"/>
          </a:solidFill>
          <a:ln w="12700">
            <a:solidFill>
              <a:srgbClr val="080F1C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" name="Shape 1"/>
          <p:cNvSpPr/>
          <p:nvPr/>
        </p:nvSpPr>
        <p:spPr>
          <a:xfrm>
            <a:off x="0" y="658368"/>
            <a:ext cx="9144000" cy="50292"/>
          </a:xfrm>
          <a:prstGeom prst="rect">
            <a:avLst/>
          </a:prstGeom>
          <a:solidFill>
            <a:srgbClr val="6AADDF"/>
          </a:solidFill>
          <a:ln w="12700">
            <a:solidFill>
              <a:srgbClr val="6AADD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" name="Text 2"/>
          <p:cNvSpPr/>
          <p:nvPr/>
        </p:nvSpPr>
        <p:spPr>
          <a:xfrm>
            <a:off x="320040" y="0"/>
            <a:ext cx="850392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Content Journey — Migration → Search → Translation → Workflow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0" y="4846320"/>
            <a:ext cx="9144000" cy="297180"/>
          </a:xfrm>
          <a:prstGeom prst="rect">
            <a:avLst/>
          </a:prstGeom>
          <a:solidFill>
            <a:srgbClr val="080F1C"/>
          </a:solidFill>
          <a:ln w="12700">
            <a:solidFill>
              <a:srgbClr val="080F1C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6" name="Text 4"/>
          <p:cNvSpPr/>
          <p:nvPr/>
        </p:nvSpPr>
        <p:spPr>
          <a:xfrm>
            <a:off x="274320" y="4846320"/>
            <a:ext cx="8595360" cy="2971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800" dirty="0">
                <a:solidFill>
                  <a:srgbClr val="B8D9F5"/>
                </a:solidFill>
              </a:rPr>
              <a:t>drupal.org/docs  |  MIGRATION, SEARCH, TRANSLATION &amp; WORKFLOWS  |  COURSE 5 OF 7</a:t>
            </a:r>
            <a:endParaRPr lang="en-US" sz="800" dirty="0"/>
          </a:p>
        </p:txBody>
      </p:sp>
      <p:sp>
        <p:nvSpPr>
          <p:cNvPr id="7" name="Text 5"/>
          <p:cNvSpPr/>
          <p:nvPr/>
        </p:nvSpPr>
        <p:spPr>
          <a:xfrm>
            <a:off x="320040" y="777240"/>
            <a:ext cx="85039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4A6A8A"/>
                </a:solidFill>
              </a:rPr>
              <a:t>Every piece of content follows a journey from import through discovery, localisation, and editorial approval</a:t>
            </a:r>
            <a:endParaRPr lang="en-US" sz="1200" dirty="0"/>
          </a:p>
        </p:txBody>
      </p:sp>
      <p:sp>
        <p:nvSpPr>
          <p:cNvPr id="8" name="Shape 6"/>
          <p:cNvSpPr/>
          <p:nvPr/>
        </p:nvSpPr>
        <p:spPr>
          <a:xfrm>
            <a:off x="320040" y="1078992"/>
            <a:ext cx="8503920" cy="475488"/>
          </a:xfrm>
          <a:prstGeom prst="rect">
            <a:avLst/>
          </a:prstGeom>
          <a:solidFill>
            <a:srgbClr val="1D5FA8"/>
          </a:solidFill>
          <a:ln w="1270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9" name="Text 7"/>
          <p:cNvSpPr/>
          <p:nvPr/>
        </p:nvSpPr>
        <p:spPr>
          <a:xfrm>
            <a:off x="438912" y="1078992"/>
            <a:ext cx="141732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FFFFFF"/>
                </a:solidFill>
              </a:rPr>
              <a:t>① Import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1965960" y="1078992"/>
            <a:ext cx="672084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dirty="0">
                <a:solidFill>
                  <a:srgbClr val="B8D9F5"/>
                </a:solidFill>
              </a:rPr>
              <a:t>Migrate API brings content from CSV, XML, legacy DB, JSON, or any source into Drupal entities</a:t>
            </a:r>
            <a:endParaRPr lang="en-US" sz="1150" dirty="0"/>
          </a:p>
        </p:txBody>
      </p:sp>
      <p:sp>
        <p:nvSpPr>
          <p:cNvPr id="11" name="Shape 9"/>
          <p:cNvSpPr/>
          <p:nvPr/>
        </p:nvSpPr>
        <p:spPr>
          <a:xfrm>
            <a:off x="320040" y="1613916"/>
            <a:ext cx="8503920" cy="475488"/>
          </a:xfrm>
          <a:prstGeom prst="rect">
            <a:avLst/>
          </a:prstGeom>
          <a:solidFill>
            <a:srgbClr val="2E7FD4"/>
          </a:solidFill>
          <a:ln w="1270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2" name="Text 10"/>
          <p:cNvSpPr/>
          <p:nvPr/>
        </p:nvSpPr>
        <p:spPr>
          <a:xfrm>
            <a:off x="438912" y="1613916"/>
            <a:ext cx="141732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FFFFFF"/>
                </a:solidFill>
              </a:rPr>
              <a:t>② Store &amp; Revise</a:t>
            </a:r>
            <a:endParaRPr lang="en-US" sz="1200" dirty="0"/>
          </a:p>
        </p:txBody>
      </p:sp>
      <p:sp>
        <p:nvSpPr>
          <p:cNvPr id="13" name="Text 11"/>
          <p:cNvSpPr/>
          <p:nvPr/>
        </p:nvSpPr>
        <p:spPr>
          <a:xfrm>
            <a:off x="1965960" y="1613916"/>
            <a:ext cx="672084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dirty="0">
                <a:solidFill>
                  <a:srgbClr val="B8D9F5"/>
                </a:solidFill>
              </a:rPr>
              <a:t>Entity API stores it; Revision API tracks every change; Config tracks settings</a:t>
            </a:r>
            <a:endParaRPr lang="en-US" sz="1150" dirty="0"/>
          </a:p>
        </p:txBody>
      </p:sp>
      <p:sp>
        <p:nvSpPr>
          <p:cNvPr id="14" name="Shape 12"/>
          <p:cNvSpPr/>
          <p:nvPr/>
        </p:nvSpPr>
        <p:spPr>
          <a:xfrm>
            <a:off x="320040" y="2148840"/>
            <a:ext cx="8503920" cy="475488"/>
          </a:xfrm>
          <a:prstGeom prst="rect">
            <a:avLst/>
          </a:prstGeom>
          <a:solidFill>
            <a:srgbClr val="1A3A5C"/>
          </a:solidFill>
          <a:ln w="1270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5" name="Text 13"/>
          <p:cNvSpPr/>
          <p:nvPr/>
        </p:nvSpPr>
        <p:spPr>
          <a:xfrm>
            <a:off x="438912" y="2148840"/>
            <a:ext cx="141732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FFFFFF"/>
                </a:solidFill>
              </a:rPr>
              <a:t>③ Classify</a:t>
            </a:r>
            <a:endParaRPr lang="en-US" sz="1200" dirty="0"/>
          </a:p>
        </p:txBody>
      </p:sp>
      <p:sp>
        <p:nvSpPr>
          <p:cNvPr id="16" name="Text 14"/>
          <p:cNvSpPr/>
          <p:nvPr/>
        </p:nvSpPr>
        <p:spPr>
          <a:xfrm>
            <a:off x="1965960" y="2148840"/>
            <a:ext cx="672084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dirty="0">
                <a:solidFill>
                  <a:srgbClr val="B8D9F5"/>
                </a:solidFill>
              </a:rPr>
              <a:t>Taxonomy API tags content; Workflow API assigns it a state (Draft, Review, Published)</a:t>
            </a:r>
            <a:endParaRPr lang="en-US" sz="1150" dirty="0"/>
          </a:p>
        </p:txBody>
      </p:sp>
      <p:sp>
        <p:nvSpPr>
          <p:cNvPr id="17" name="Shape 15"/>
          <p:cNvSpPr/>
          <p:nvPr/>
        </p:nvSpPr>
        <p:spPr>
          <a:xfrm>
            <a:off x="320040" y="2683764"/>
            <a:ext cx="8503920" cy="475488"/>
          </a:xfrm>
          <a:prstGeom prst="rect">
            <a:avLst/>
          </a:prstGeom>
          <a:solidFill>
            <a:srgbClr val="00B4A6"/>
          </a:solidFill>
          <a:ln w="1270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8" name="Text 16"/>
          <p:cNvSpPr/>
          <p:nvPr/>
        </p:nvSpPr>
        <p:spPr>
          <a:xfrm>
            <a:off x="438912" y="2683764"/>
            <a:ext cx="141732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FFFFFF"/>
                </a:solidFill>
              </a:rPr>
              <a:t>④ Approve</a:t>
            </a:r>
            <a:endParaRPr lang="en-US" sz="1200" dirty="0"/>
          </a:p>
        </p:txBody>
      </p:sp>
      <p:sp>
        <p:nvSpPr>
          <p:cNvPr id="19" name="Text 17"/>
          <p:cNvSpPr/>
          <p:nvPr/>
        </p:nvSpPr>
        <p:spPr>
          <a:xfrm>
            <a:off x="1965960" y="2683764"/>
            <a:ext cx="672084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dirty="0">
                <a:solidFill>
                  <a:srgbClr val="B8D9F5"/>
                </a:solidFill>
              </a:rPr>
              <a:t>Content Moderation moves it through transitions with role-based access at each step</a:t>
            </a:r>
            <a:endParaRPr lang="en-US" sz="1150" dirty="0"/>
          </a:p>
        </p:txBody>
      </p:sp>
      <p:sp>
        <p:nvSpPr>
          <p:cNvPr id="20" name="Shape 18"/>
          <p:cNvSpPr/>
          <p:nvPr/>
        </p:nvSpPr>
        <p:spPr>
          <a:xfrm>
            <a:off x="320040" y="3218688"/>
            <a:ext cx="8503920" cy="475488"/>
          </a:xfrm>
          <a:prstGeom prst="rect">
            <a:avLst/>
          </a:prstGeom>
          <a:solidFill>
            <a:srgbClr val="2E9E7D"/>
          </a:solidFill>
          <a:ln w="1270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1" name="Text 19"/>
          <p:cNvSpPr/>
          <p:nvPr/>
        </p:nvSpPr>
        <p:spPr>
          <a:xfrm>
            <a:off x="438912" y="3218688"/>
            <a:ext cx="141732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FFFFFF"/>
                </a:solidFill>
              </a:rPr>
              <a:t>⑤ Translate</a:t>
            </a:r>
            <a:endParaRPr lang="en-US" sz="1200" dirty="0"/>
          </a:p>
        </p:txBody>
      </p:sp>
      <p:sp>
        <p:nvSpPr>
          <p:cNvPr id="22" name="Text 20"/>
          <p:cNvSpPr/>
          <p:nvPr/>
        </p:nvSpPr>
        <p:spPr>
          <a:xfrm>
            <a:off x="1965960" y="3218688"/>
            <a:ext cx="672084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dirty="0">
                <a:solidFill>
                  <a:srgbClr val="B8D9F5"/>
                </a:solidFill>
              </a:rPr>
              <a:t>Content &amp; Config Translation APIs produce per-language versions of entities and UI strings</a:t>
            </a:r>
            <a:endParaRPr lang="en-US" sz="1150" dirty="0"/>
          </a:p>
        </p:txBody>
      </p:sp>
      <p:sp>
        <p:nvSpPr>
          <p:cNvPr id="23" name="Shape 21"/>
          <p:cNvSpPr/>
          <p:nvPr/>
        </p:nvSpPr>
        <p:spPr>
          <a:xfrm>
            <a:off x="320040" y="3753612"/>
            <a:ext cx="8503920" cy="475488"/>
          </a:xfrm>
          <a:prstGeom prst="rect">
            <a:avLst/>
          </a:prstGeom>
          <a:solidFill>
            <a:srgbClr val="3DB87A"/>
          </a:solidFill>
          <a:ln w="1270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4" name="Text 22"/>
          <p:cNvSpPr/>
          <p:nvPr/>
        </p:nvSpPr>
        <p:spPr>
          <a:xfrm>
            <a:off x="438912" y="3753612"/>
            <a:ext cx="141732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FFFFFF"/>
                </a:solidFill>
              </a:rPr>
              <a:t>⑥ Publish &amp; Index</a:t>
            </a:r>
            <a:endParaRPr lang="en-US" sz="1200" dirty="0"/>
          </a:p>
        </p:txBody>
      </p:sp>
      <p:sp>
        <p:nvSpPr>
          <p:cNvPr id="25" name="Text 23"/>
          <p:cNvSpPr/>
          <p:nvPr/>
        </p:nvSpPr>
        <p:spPr>
          <a:xfrm>
            <a:off x="1965960" y="3753612"/>
            <a:ext cx="672084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dirty="0">
                <a:solidFill>
                  <a:srgbClr val="B8D9F5"/>
                </a:solidFill>
              </a:rPr>
              <a:t>Search API indexes the published, translated content so users can find it with full-text search</a:t>
            </a:r>
            <a:endParaRPr lang="en-US" sz="1150" dirty="0"/>
          </a:p>
        </p:txBody>
      </p:sp>
      <p:sp>
        <p:nvSpPr>
          <p:cNvPr id="26" name="Shape 24"/>
          <p:cNvSpPr/>
          <p:nvPr/>
        </p:nvSpPr>
        <p:spPr>
          <a:xfrm>
            <a:off x="320040" y="4288536"/>
            <a:ext cx="8503920" cy="475488"/>
          </a:xfrm>
          <a:prstGeom prst="rect">
            <a:avLst/>
          </a:prstGeom>
          <a:solidFill>
            <a:srgbClr val="4AA86A"/>
          </a:solidFill>
          <a:ln w="1270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7" name="Text 25"/>
          <p:cNvSpPr/>
          <p:nvPr/>
        </p:nvSpPr>
        <p:spPr>
          <a:xfrm>
            <a:off x="438912" y="4288536"/>
            <a:ext cx="141732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FFFFFF"/>
                </a:solidFill>
              </a:rPr>
              <a:t>⑦ Discover</a:t>
            </a:r>
            <a:endParaRPr lang="en-US" sz="1200" dirty="0"/>
          </a:p>
        </p:txBody>
      </p:sp>
      <p:sp>
        <p:nvSpPr>
          <p:cNvPr id="28" name="Text 26"/>
          <p:cNvSpPr/>
          <p:nvPr/>
        </p:nvSpPr>
        <p:spPr>
          <a:xfrm>
            <a:off x="1965960" y="4288536"/>
            <a:ext cx="672084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dirty="0">
                <a:solidFill>
                  <a:srgbClr val="B8D9F5"/>
                </a:solidFill>
              </a:rPr>
              <a:t>Search queries return ranked, faceted results; Language API serves the right locale to the right user</a:t>
            </a:r>
            <a:endParaRPr lang="en-US" sz="115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080F1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18872" cy="5143500"/>
          </a:xfrm>
          <a:prstGeom prst="rect">
            <a:avLst/>
          </a:prstGeom>
          <a:solidFill>
            <a:srgbClr val="6AADDF"/>
          </a:solidFill>
          <a:ln w="12700">
            <a:solidFill>
              <a:srgbClr val="6AADD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" name="Shape 1"/>
          <p:cNvSpPr/>
          <p:nvPr/>
        </p:nvSpPr>
        <p:spPr>
          <a:xfrm>
            <a:off x="411480" y="530352"/>
            <a:ext cx="1024128" cy="1024128"/>
          </a:xfrm>
          <a:prstGeom prst="ellipse">
            <a:avLst/>
          </a:prstGeom>
          <a:solidFill>
            <a:srgbClr val="1D5FA8"/>
          </a:solidFill>
          <a:ln w="25400">
            <a:solidFill>
              <a:srgbClr val="6AADD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" name="Text 2"/>
          <p:cNvSpPr/>
          <p:nvPr/>
        </p:nvSpPr>
        <p:spPr>
          <a:xfrm>
            <a:off x="411480" y="530352"/>
            <a:ext cx="1024128" cy="10241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4000" b="1" dirty="0">
                <a:solidFill>
                  <a:srgbClr val="FFFFFF"/>
                </a:solidFill>
              </a:rPr>
              <a:t>API 1</a:t>
            </a:r>
            <a:endParaRPr lang="en-US" sz="4000" dirty="0"/>
          </a:p>
        </p:txBody>
      </p:sp>
      <p:sp>
        <p:nvSpPr>
          <p:cNvPr id="5" name="Text 3"/>
          <p:cNvSpPr/>
          <p:nvPr/>
        </p:nvSpPr>
        <p:spPr>
          <a:xfrm>
            <a:off x="347472" y="1783080"/>
            <a:ext cx="84582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Migrate API</a:t>
            </a:r>
            <a:endParaRPr lang="en-US" sz="3800" dirty="0"/>
          </a:p>
        </p:txBody>
      </p:sp>
      <p:sp>
        <p:nvSpPr>
          <p:cNvPr id="6" name="Text 4"/>
          <p:cNvSpPr/>
          <p:nvPr/>
        </p:nvSpPr>
        <p:spPr>
          <a:xfrm>
            <a:off x="347472" y="2816352"/>
            <a:ext cx="845820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dirty="0">
                <a:solidFill>
                  <a:srgbClr val="B8D9F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ETL pipeline for Drupal — extract from any source, transform via plugins, load into entities</a:t>
            </a:r>
            <a:endParaRPr lang="en-US" sz="1500" dirty="0"/>
          </a:p>
        </p:txBody>
      </p:sp>
      <p:sp>
        <p:nvSpPr>
          <p:cNvPr id="7" name="Shape 5"/>
          <p:cNvSpPr/>
          <p:nvPr/>
        </p:nvSpPr>
        <p:spPr>
          <a:xfrm>
            <a:off x="0" y="4754880"/>
            <a:ext cx="9144000" cy="388620"/>
          </a:xfrm>
          <a:prstGeom prst="rect">
            <a:avLst/>
          </a:prstGeom>
          <a:solidFill>
            <a:srgbClr val="1D5FA8"/>
          </a:solidFill>
          <a:ln w="12700">
            <a:solidFill>
              <a:srgbClr val="1D5FA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8" name="Text 6"/>
          <p:cNvSpPr/>
          <p:nvPr/>
        </p:nvSpPr>
        <p:spPr>
          <a:xfrm>
            <a:off x="274320" y="4754880"/>
            <a:ext cx="8686800" cy="3886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900" dirty="0">
                <a:solidFill>
                  <a:srgbClr val="B8D9F5"/>
                </a:solidFill>
              </a:rPr>
              <a:t>DRUPAL CORE APIs  |  COURSE 5: MIGRATION, SEARCH, TRANSLATION &amp; WORKFLOWS</a:t>
            </a:r>
            <a:endParaRPr lang="en-US" sz="9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0F6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58368"/>
          </a:xfrm>
          <a:prstGeom prst="rect">
            <a:avLst/>
          </a:prstGeom>
          <a:solidFill>
            <a:srgbClr val="080F1C"/>
          </a:solidFill>
          <a:ln w="12700">
            <a:solidFill>
              <a:srgbClr val="080F1C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" name="Shape 1"/>
          <p:cNvSpPr/>
          <p:nvPr/>
        </p:nvSpPr>
        <p:spPr>
          <a:xfrm>
            <a:off x="0" y="658368"/>
            <a:ext cx="9144000" cy="50292"/>
          </a:xfrm>
          <a:prstGeom prst="rect">
            <a:avLst/>
          </a:prstGeom>
          <a:solidFill>
            <a:srgbClr val="6AADDF"/>
          </a:solidFill>
          <a:ln w="12700">
            <a:solidFill>
              <a:srgbClr val="6AADD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" name="Text 2"/>
          <p:cNvSpPr/>
          <p:nvPr/>
        </p:nvSpPr>
        <p:spPr>
          <a:xfrm>
            <a:off x="320040" y="0"/>
            <a:ext cx="438912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Migrate API</a:t>
            </a:r>
            <a:endParaRPr lang="en-US" sz="2200" dirty="0"/>
          </a:p>
        </p:txBody>
      </p:sp>
      <p:sp>
        <p:nvSpPr>
          <p:cNvPr id="5" name="Text 3"/>
          <p:cNvSpPr/>
          <p:nvPr/>
        </p:nvSpPr>
        <p:spPr>
          <a:xfrm>
            <a:off x="4709160" y="0"/>
            <a:ext cx="411480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B8D9F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|  Overview — ETL Pipeline Architecture</a:t>
            </a:r>
            <a:endParaRPr lang="en-US" sz="1300" dirty="0"/>
          </a:p>
        </p:txBody>
      </p:sp>
      <p:sp>
        <p:nvSpPr>
          <p:cNvPr id="6" name="Shape 4"/>
          <p:cNvSpPr/>
          <p:nvPr/>
        </p:nvSpPr>
        <p:spPr>
          <a:xfrm>
            <a:off x="0" y="4846320"/>
            <a:ext cx="9144000" cy="297180"/>
          </a:xfrm>
          <a:prstGeom prst="rect">
            <a:avLst/>
          </a:prstGeom>
          <a:solidFill>
            <a:srgbClr val="080F1C"/>
          </a:solidFill>
          <a:ln w="12700">
            <a:solidFill>
              <a:srgbClr val="080F1C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7" name="Text 5"/>
          <p:cNvSpPr/>
          <p:nvPr/>
        </p:nvSpPr>
        <p:spPr>
          <a:xfrm>
            <a:off x="274320" y="4846320"/>
            <a:ext cx="8595360" cy="2971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800" dirty="0">
                <a:solidFill>
                  <a:srgbClr val="B8D9F5"/>
                </a:solidFill>
              </a:rPr>
              <a:t>drupal.org/docs  |  MIGRATION, SEARCH, TRANSLATION &amp; WORKFLOWS  |  COURSE 5 OF 7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>
            <a:off x="320040" y="786384"/>
            <a:ext cx="85039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0D1B2E"/>
                </a:solidFill>
              </a:rPr>
              <a:t>Every migration is a pipeline: Source → Process → Destination. Each step is a plugin.</a:t>
            </a:r>
            <a:endParaRPr lang="en-US" sz="1300" dirty="0"/>
          </a:p>
        </p:txBody>
      </p:sp>
      <p:sp>
        <p:nvSpPr>
          <p:cNvPr id="9" name="Shape 7"/>
          <p:cNvSpPr/>
          <p:nvPr/>
        </p:nvSpPr>
        <p:spPr>
          <a:xfrm>
            <a:off x="320040" y="1170432"/>
            <a:ext cx="2633472" cy="1600200"/>
          </a:xfrm>
          <a:prstGeom prst="rect">
            <a:avLst/>
          </a:prstGeom>
          <a:solidFill>
            <a:srgbClr val="1D5FA8"/>
          </a:solidFill>
          <a:ln w="12700">
            <a:solidFill>
              <a:srgbClr val="FFFFFF"/>
            </a:solidFill>
            <a:prstDash val="solid"/>
          </a:ln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0" name="Text 8"/>
          <p:cNvSpPr/>
          <p:nvPr/>
        </p:nvSpPr>
        <p:spPr>
          <a:xfrm>
            <a:off x="411480" y="1261872"/>
            <a:ext cx="2450592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FFFFFF"/>
                </a:solidFill>
              </a:rPr>
              <a:t>SOURCE</a:t>
            </a:r>
            <a:endParaRPr lang="en-US" sz="1500" dirty="0"/>
          </a:p>
          <a:p>
            <a:pPr marL="0" indent="0" algn="ctr">
              <a:buNone/>
            </a:pPr>
            <a:r>
              <a:rPr lang="en-US" sz="1500" b="1" dirty="0">
                <a:solidFill>
                  <a:srgbClr val="FFFFFF"/>
                </a:solidFill>
              </a:rPr>
              <a:t>Plugin</a:t>
            </a:r>
            <a:endParaRPr lang="en-US" sz="1500" dirty="0"/>
          </a:p>
        </p:txBody>
      </p:sp>
      <p:sp>
        <p:nvSpPr>
          <p:cNvPr id="11" name="Text 9"/>
          <p:cNvSpPr/>
          <p:nvPr/>
        </p:nvSpPr>
        <p:spPr>
          <a:xfrm>
            <a:off x="411480" y="1965960"/>
            <a:ext cx="2450592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50" dirty="0">
                <a:solidFill>
                  <a:srgbClr val="B8D9F5"/>
                </a:solidFill>
              </a:rPr>
              <a:t>Reads raw rows from CSV, XML, database, JSON, API…</a:t>
            </a:r>
            <a:endParaRPr lang="en-US" sz="1050" dirty="0"/>
          </a:p>
        </p:txBody>
      </p:sp>
      <p:sp>
        <p:nvSpPr>
          <p:cNvPr id="12" name="Shape 10"/>
          <p:cNvSpPr/>
          <p:nvPr/>
        </p:nvSpPr>
        <p:spPr>
          <a:xfrm>
            <a:off x="2953512" y="1901952"/>
            <a:ext cx="521208" cy="109728"/>
          </a:xfrm>
          <a:prstGeom prst="rect">
            <a:avLst/>
          </a:prstGeom>
          <a:solidFill>
            <a:srgbClr val="6AADDF"/>
          </a:solidFill>
          <a:ln w="12700">
            <a:solidFill>
              <a:srgbClr val="6AADD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3" name="Text 11"/>
          <p:cNvSpPr/>
          <p:nvPr/>
        </p:nvSpPr>
        <p:spPr>
          <a:xfrm>
            <a:off x="2953512" y="1719072"/>
            <a:ext cx="521208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200" b="1" dirty="0">
                <a:solidFill>
                  <a:srgbClr val="6AADDF"/>
                </a:solidFill>
              </a:rPr>
              <a:t>→</a:t>
            </a:r>
            <a:endParaRPr lang="en-US" sz="2200" dirty="0"/>
          </a:p>
        </p:txBody>
      </p:sp>
      <p:sp>
        <p:nvSpPr>
          <p:cNvPr id="14" name="Shape 12"/>
          <p:cNvSpPr/>
          <p:nvPr/>
        </p:nvSpPr>
        <p:spPr>
          <a:xfrm>
            <a:off x="3154680" y="1170432"/>
            <a:ext cx="2633472" cy="1600200"/>
          </a:xfrm>
          <a:prstGeom prst="rect">
            <a:avLst/>
          </a:prstGeom>
          <a:solidFill>
            <a:srgbClr val="2E7FD4"/>
          </a:solidFill>
          <a:ln w="12700">
            <a:solidFill>
              <a:srgbClr val="FFFFFF"/>
            </a:solidFill>
            <a:prstDash val="solid"/>
          </a:ln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5" name="Text 13"/>
          <p:cNvSpPr/>
          <p:nvPr/>
        </p:nvSpPr>
        <p:spPr>
          <a:xfrm>
            <a:off x="3246120" y="1261872"/>
            <a:ext cx="2450592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FFFFFF"/>
                </a:solidFill>
              </a:rPr>
              <a:t>PROCESS</a:t>
            </a:r>
            <a:endParaRPr lang="en-US" sz="1500" dirty="0"/>
          </a:p>
          <a:p>
            <a:pPr marL="0" indent="0" algn="ctr">
              <a:buNone/>
            </a:pPr>
            <a:r>
              <a:rPr lang="en-US" sz="1500" b="1" dirty="0">
                <a:solidFill>
                  <a:srgbClr val="FFFFFF"/>
                </a:solidFill>
              </a:rPr>
              <a:t>Plugins</a:t>
            </a:r>
            <a:endParaRPr lang="en-US" sz="1500" dirty="0"/>
          </a:p>
        </p:txBody>
      </p:sp>
      <p:sp>
        <p:nvSpPr>
          <p:cNvPr id="16" name="Text 14"/>
          <p:cNvSpPr/>
          <p:nvPr/>
        </p:nvSpPr>
        <p:spPr>
          <a:xfrm>
            <a:off x="3246120" y="1965960"/>
            <a:ext cx="2450592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50" dirty="0">
                <a:solidFill>
                  <a:srgbClr val="B8D9F5"/>
                </a:solidFill>
              </a:rPr>
              <a:t>Transforms each field: skip_on_empty, static_map, concat, migration_lookup…</a:t>
            </a:r>
            <a:endParaRPr lang="en-US" sz="1050" dirty="0"/>
          </a:p>
        </p:txBody>
      </p:sp>
      <p:sp>
        <p:nvSpPr>
          <p:cNvPr id="17" name="Shape 15"/>
          <p:cNvSpPr/>
          <p:nvPr/>
        </p:nvSpPr>
        <p:spPr>
          <a:xfrm>
            <a:off x="5788152" y="1901952"/>
            <a:ext cx="521208" cy="109728"/>
          </a:xfrm>
          <a:prstGeom prst="rect">
            <a:avLst/>
          </a:prstGeom>
          <a:solidFill>
            <a:srgbClr val="6AADDF"/>
          </a:solidFill>
          <a:ln w="12700">
            <a:solidFill>
              <a:srgbClr val="6AADD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8" name="Text 16"/>
          <p:cNvSpPr/>
          <p:nvPr/>
        </p:nvSpPr>
        <p:spPr>
          <a:xfrm>
            <a:off x="5788152" y="1719072"/>
            <a:ext cx="521208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200" b="1" dirty="0">
                <a:solidFill>
                  <a:srgbClr val="6AADDF"/>
                </a:solidFill>
              </a:rPr>
              <a:t>→</a:t>
            </a:r>
            <a:endParaRPr lang="en-US" sz="2200" dirty="0"/>
          </a:p>
        </p:txBody>
      </p:sp>
      <p:sp>
        <p:nvSpPr>
          <p:cNvPr id="19" name="Shape 17"/>
          <p:cNvSpPr/>
          <p:nvPr/>
        </p:nvSpPr>
        <p:spPr>
          <a:xfrm>
            <a:off x="5989320" y="1170432"/>
            <a:ext cx="2633472" cy="1600200"/>
          </a:xfrm>
          <a:prstGeom prst="rect">
            <a:avLst/>
          </a:prstGeom>
          <a:solidFill>
            <a:srgbClr val="00B4A6"/>
          </a:solidFill>
          <a:ln w="12700">
            <a:solidFill>
              <a:srgbClr val="FFFFFF"/>
            </a:solidFill>
            <a:prstDash val="solid"/>
          </a:ln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20" name="Text 18"/>
          <p:cNvSpPr/>
          <p:nvPr/>
        </p:nvSpPr>
        <p:spPr>
          <a:xfrm>
            <a:off x="6080760" y="1261872"/>
            <a:ext cx="2450592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FFFFFF"/>
                </a:solidFill>
              </a:rPr>
              <a:t>DESTINATION</a:t>
            </a:r>
            <a:endParaRPr lang="en-US" sz="1500" dirty="0"/>
          </a:p>
          <a:p>
            <a:pPr marL="0" indent="0" algn="ctr">
              <a:buNone/>
            </a:pPr>
            <a:r>
              <a:rPr lang="en-US" sz="1500" b="1" dirty="0">
                <a:solidFill>
                  <a:srgbClr val="FFFFFF"/>
                </a:solidFill>
              </a:rPr>
              <a:t>Plugin</a:t>
            </a:r>
            <a:endParaRPr lang="en-US" sz="1500" dirty="0"/>
          </a:p>
        </p:txBody>
      </p:sp>
      <p:sp>
        <p:nvSpPr>
          <p:cNvPr id="21" name="Text 19"/>
          <p:cNvSpPr/>
          <p:nvPr/>
        </p:nvSpPr>
        <p:spPr>
          <a:xfrm>
            <a:off x="6080760" y="1965960"/>
            <a:ext cx="2450592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50" dirty="0">
                <a:solidFill>
                  <a:srgbClr val="B8D9F5"/>
                </a:solidFill>
              </a:rPr>
              <a:t>Writes to entity:node, entity:user, config… or custom storage</a:t>
            </a:r>
            <a:endParaRPr lang="en-US" sz="1050" dirty="0"/>
          </a:p>
        </p:txBody>
      </p:sp>
      <p:sp>
        <p:nvSpPr>
          <p:cNvPr id="22" name="Shape 20"/>
          <p:cNvSpPr/>
          <p:nvPr/>
        </p:nvSpPr>
        <p:spPr>
          <a:xfrm>
            <a:off x="320040" y="2944368"/>
            <a:ext cx="4160520" cy="914400"/>
          </a:xfrm>
          <a:prstGeom prst="rect">
            <a:avLst/>
          </a:prstGeom>
          <a:solidFill>
            <a:srgbClr val="FFFFFF"/>
          </a:solidFill>
          <a:ln w="12700">
            <a:solidFill>
              <a:srgbClr val="C8DDED"/>
            </a:solidFill>
            <a:prstDash val="solid"/>
          </a:ln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23" name="Shape 21"/>
          <p:cNvSpPr/>
          <p:nvPr/>
        </p:nvSpPr>
        <p:spPr>
          <a:xfrm>
            <a:off x="320040" y="2944368"/>
            <a:ext cx="64008" cy="914400"/>
          </a:xfrm>
          <a:prstGeom prst="rect">
            <a:avLst/>
          </a:prstGeom>
          <a:solidFill>
            <a:srgbClr val="1D5FA8"/>
          </a:solidFill>
          <a:ln w="12700">
            <a:solidFill>
              <a:srgbClr val="1D5FA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4" name="Text 22"/>
          <p:cNvSpPr/>
          <p:nvPr/>
        </p:nvSpPr>
        <p:spPr>
          <a:xfrm>
            <a:off x="484632" y="3035808"/>
            <a:ext cx="39319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b="1" dirty="0">
                <a:solidFill>
                  <a:srgbClr val="4A6A8A"/>
                </a:solidFill>
              </a:rPr>
              <a:t>MIGRATION DEFINITION</a:t>
            </a:r>
            <a:endParaRPr lang="en-US" sz="900" dirty="0"/>
          </a:p>
        </p:txBody>
      </p:sp>
      <p:sp>
        <p:nvSpPr>
          <p:cNvPr id="25" name="Text 23"/>
          <p:cNvSpPr/>
          <p:nvPr/>
        </p:nvSpPr>
        <p:spPr>
          <a:xfrm>
            <a:off x="484632" y="3273552"/>
            <a:ext cx="39319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150" dirty="0">
                <a:solidFill>
                  <a:srgbClr val="0D1B2E"/>
                </a:solidFill>
              </a:rPr>
              <a:t>A migration is a YAML config entity (migrate_plus module) or a MigrationPlugin class that declares source, process map, and destination. Multiple migrations can be grouped and run in order.</a:t>
            </a:r>
            <a:endParaRPr lang="en-US" sz="1150" dirty="0"/>
          </a:p>
        </p:txBody>
      </p:sp>
      <p:sp>
        <p:nvSpPr>
          <p:cNvPr id="26" name="Shape 24"/>
          <p:cNvSpPr/>
          <p:nvPr/>
        </p:nvSpPr>
        <p:spPr>
          <a:xfrm>
            <a:off x="4663440" y="2944368"/>
            <a:ext cx="4160520" cy="914400"/>
          </a:xfrm>
          <a:prstGeom prst="rect">
            <a:avLst/>
          </a:prstGeom>
          <a:solidFill>
            <a:srgbClr val="FFFFFF"/>
          </a:solidFill>
          <a:ln w="12700">
            <a:solidFill>
              <a:srgbClr val="C8DDED"/>
            </a:solidFill>
            <a:prstDash val="solid"/>
          </a:ln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27" name="Shape 25"/>
          <p:cNvSpPr/>
          <p:nvPr/>
        </p:nvSpPr>
        <p:spPr>
          <a:xfrm>
            <a:off x="4663440" y="2944368"/>
            <a:ext cx="64008" cy="914400"/>
          </a:xfrm>
          <a:prstGeom prst="rect">
            <a:avLst/>
          </a:prstGeom>
          <a:solidFill>
            <a:srgbClr val="2E7FD4"/>
          </a:solidFill>
          <a:ln w="12700">
            <a:solidFill>
              <a:srgbClr val="2E7FD4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8" name="Text 26"/>
          <p:cNvSpPr/>
          <p:nvPr/>
        </p:nvSpPr>
        <p:spPr>
          <a:xfrm>
            <a:off x="4828032" y="3035808"/>
            <a:ext cx="39319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b="1" dirty="0">
                <a:solidFill>
                  <a:srgbClr val="4A6A8A"/>
                </a:solidFill>
              </a:rPr>
              <a:t>IDMAP (tracking table)</a:t>
            </a:r>
            <a:endParaRPr lang="en-US" sz="900" dirty="0"/>
          </a:p>
        </p:txBody>
      </p:sp>
      <p:sp>
        <p:nvSpPr>
          <p:cNvPr id="29" name="Text 27"/>
          <p:cNvSpPr/>
          <p:nvPr/>
        </p:nvSpPr>
        <p:spPr>
          <a:xfrm>
            <a:off x="4828032" y="3273552"/>
            <a:ext cx="39319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150" dirty="0">
                <a:solidFill>
                  <a:srgbClr val="0D1B2E"/>
                </a:solidFill>
              </a:rPr>
              <a:t>Every migration maintains an ID map table mapping source IDs to destination IDs. Allows incremental runs (only new/changed rows), rollback, and re-imports without duplicates.</a:t>
            </a:r>
            <a:endParaRPr lang="en-US" sz="1150" dirty="0"/>
          </a:p>
        </p:txBody>
      </p:sp>
      <p:sp>
        <p:nvSpPr>
          <p:cNvPr id="30" name="Shape 28"/>
          <p:cNvSpPr/>
          <p:nvPr/>
        </p:nvSpPr>
        <p:spPr>
          <a:xfrm>
            <a:off x="320040" y="4005072"/>
            <a:ext cx="8503920" cy="658368"/>
          </a:xfrm>
          <a:prstGeom prst="rect">
            <a:avLst/>
          </a:prstGeom>
          <a:solidFill>
            <a:srgbClr val="B8D9F5"/>
          </a:solidFill>
          <a:ln w="12700">
            <a:solidFill>
              <a:srgbClr val="1D5FA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1" name="Text 29"/>
          <p:cNvSpPr/>
          <p:nvPr/>
        </p:nvSpPr>
        <p:spPr>
          <a:xfrm>
            <a:off x="502920" y="4005072"/>
            <a:ext cx="822960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dirty="0">
                <a:solidFill>
                  <a:srgbClr val="0D1B2E"/>
                </a:solidFill>
              </a:rPr>
              <a:t>Core only provides the framework. Install migrate_plus for YAML-defined migrations and migration groups, and migrate_tools for drush commands (migrate:import, migrate:rollback, migrate:status).</a:t>
            </a:r>
            <a:endParaRPr lang="en-US" sz="115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0F6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58368"/>
          </a:xfrm>
          <a:prstGeom prst="rect">
            <a:avLst/>
          </a:prstGeom>
          <a:solidFill>
            <a:srgbClr val="080F1C"/>
          </a:solidFill>
          <a:ln w="12700">
            <a:solidFill>
              <a:srgbClr val="080F1C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" name="Shape 1"/>
          <p:cNvSpPr/>
          <p:nvPr/>
        </p:nvSpPr>
        <p:spPr>
          <a:xfrm>
            <a:off x="0" y="658368"/>
            <a:ext cx="9144000" cy="50292"/>
          </a:xfrm>
          <a:prstGeom prst="rect">
            <a:avLst/>
          </a:prstGeom>
          <a:solidFill>
            <a:srgbClr val="6AADDF"/>
          </a:solidFill>
          <a:ln w="12700">
            <a:solidFill>
              <a:srgbClr val="6AADD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" name="Text 2"/>
          <p:cNvSpPr/>
          <p:nvPr/>
        </p:nvSpPr>
        <p:spPr>
          <a:xfrm>
            <a:off x="320040" y="0"/>
            <a:ext cx="438912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Migrate API</a:t>
            </a:r>
            <a:endParaRPr lang="en-US" sz="2200" dirty="0"/>
          </a:p>
        </p:txBody>
      </p:sp>
      <p:sp>
        <p:nvSpPr>
          <p:cNvPr id="5" name="Text 3"/>
          <p:cNvSpPr/>
          <p:nvPr/>
        </p:nvSpPr>
        <p:spPr>
          <a:xfrm>
            <a:off x="4709160" y="0"/>
            <a:ext cx="411480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B8D9F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|  Migration YAML Definition</a:t>
            </a:r>
            <a:endParaRPr lang="en-US" sz="1300" dirty="0"/>
          </a:p>
        </p:txBody>
      </p:sp>
      <p:sp>
        <p:nvSpPr>
          <p:cNvPr id="6" name="Shape 4"/>
          <p:cNvSpPr/>
          <p:nvPr/>
        </p:nvSpPr>
        <p:spPr>
          <a:xfrm>
            <a:off x="0" y="4846320"/>
            <a:ext cx="9144000" cy="297180"/>
          </a:xfrm>
          <a:prstGeom prst="rect">
            <a:avLst/>
          </a:prstGeom>
          <a:solidFill>
            <a:srgbClr val="080F1C"/>
          </a:solidFill>
          <a:ln w="12700">
            <a:solidFill>
              <a:srgbClr val="080F1C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7" name="Text 5"/>
          <p:cNvSpPr/>
          <p:nvPr/>
        </p:nvSpPr>
        <p:spPr>
          <a:xfrm>
            <a:off x="274320" y="4846320"/>
            <a:ext cx="8595360" cy="2971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800" dirty="0">
                <a:solidFill>
                  <a:srgbClr val="B8D9F5"/>
                </a:solidFill>
              </a:rPr>
              <a:t>drupal.org/docs  |  MIGRATION, SEARCH, TRANSLATION &amp; WORKFLOWS  |  COURSE 5 OF 7</a:t>
            </a:r>
            <a:endParaRPr lang="en-US" sz="800" dirty="0"/>
          </a:p>
        </p:txBody>
      </p:sp>
      <p:sp>
        <p:nvSpPr>
          <p:cNvPr id="8" name="Shape 6"/>
          <p:cNvSpPr/>
          <p:nvPr/>
        </p:nvSpPr>
        <p:spPr>
          <a:xfrm>
            <a:off x="320040" y="804672"/>
            <a:ext cx="8503920" cy="3977640"/>
          </a:xfrm>
          <a:prstGeom prst="rect">
            <a:avLst/>
          </a:prstGeom>
          <a:solidFill>
            <a:srgbClr val="070D1A"/>
          </a:solidFill>
          <a:ln w="12700">
            <a:solidFill>
              <a:srgbClr val="1D5FA8"/>
            </a:solidFill>
            <a:prstDash val="solid"/>
          </a:ln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9" name="Text 7"/>
          <p:cNvSpPr/>
          <p:nvPr/>
        </p:nvSpPr>
        <p:spPr>
          <a:xfrm>
            <a:off x="457200" y="896112"/>
            <a:ext cx="8229600" cy="3794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400" dirty="0">
                <a:solidFill>
                  <a:srgbClr val="73C99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# config/install/migrate_plus.migration.import_products.yml</a:t>
            </a:r>
            <a:endParaRPr lang="en-US" sz="400" dirty="0"/>
          </a:p>
          <a:p>
            <a:pPr marL="0" indent="0">
              <a:buNone/>
            </a:pPr>
            <a:r>
              <a:rPr lang="en-US" sz="400" dirty="0">
                <a:solidFill>
                  <a:srgbClr val="9EC8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id: import_products</a:t>
            </a:r>
            <a:endParaRPr lang="en-US" sz="400" dirty="0"/>
          </a:p>
          <a:p>
            <a:pPr marL="0" indent="0">
              <a:buNone/>
            </a:pPr>
            <a:r>
              <a:rPr lang="en-US" sz="400" dirty="0">
                <a:solidFill>
                  <a:srgbClr val="9EC8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label: 'Import Products from CSV'</a:t>
            </a:r>
            <a:endParaRPr lang="en-US" sz="400" dirty="0"/>
          </a:p>
          <a:p>
            <a:pPr marL="0" indent="0">
              <a:buNone/>
            </a:pPr>
            <a:r>
              <a:rPr lang="en-US" sz="400" dirty="0">
                <a:solidFill>
                  <a:srgbClr val="9EC8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migration_group: my_module_imports</a:t>
            </a:r>
            <a:endParaRPr lang="en-US" sz="400" dirty="0"/>
          </a:p>
          <a:p>
            <a:pPr marL="0" indent="0">
              <a:buNone/>
            </a:pPr>
            <a:endParaRPr lang="en-US" sz="400" dirty="0"/>
          </a:p>
          <a:p>
            <a:pPr marL="0" indent="0">
              <a:buNone/>
            </a:pPr>
            <a:r>
              <a:rPr lang="en-US" sz="400" dirty="0">
                <a:solidFill>
                  <a:srgbClr val="73C99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# ── SOURCE ────────────────────────────────────────────────────────────</a:t>
            </a:r>
            <a:endParaRPr lang="en-US" sz="400" dirty="0"/>
          </a:p>
          <a:p>
            <a:pPr marL="0" indent="0">
              <a:buNone/>
            </a:pPr>
            <a:r>
              <a:rPr lang="en-US" sz="400" dirty="0">
                <a:solidFill>
                  <a:srgbClr val="9EC8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source:</a:t>
            </a:r>
            <a:endParaRPr lang="en-US" sz="400" dirty="0"/>
          </a:p>
          <a:p>
            <a:pPr marL="0" indent="0">
              <a:buNone/>
            </a:pPr>
            <a:r>
              <a:rPr lang="en-US" sz="400" dirty="0">
                <a:solidFill>
                  <a:srgbClr val="9EC8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plugin: csv</a:t>
            </a:r>
            <a:endParaRPr lang="en-US" sz="400" dirty="0"/>
          </a:p>
          <a:p>
            <a:pPr marL="0" indent="0">
              <a:buNone/>
            </a:pPr>
            <a:r>
              <a:rPr lang="en-US" sz="400" dirty="0">
                <a:solidFill>
                  <a:srgbClr val="9EC8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path: 'public://imports/products.csv'</a:t>
            </a:r>
            <a:endParaRPr lang="en-US" sz="400" dirty="0"/>
          </a:p>
          <a:p>
            <a:pPr marL="0" indent="0">
              <a:buNone/>
            </a:pPr>
            <a:r>
              <a:rPr lang="en-US" sz="400" dirty="0">
                <a:solidFill>
                  <a:srgbClr val="9EC8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ids: [sku]                   # Unique identifier column(s)</a:t>
            </a:r>
            <a:endParaRPr lang="en-US" sz="400" dirty="0"/>
          </a:p>
          <a:p>
            <a:pPr marL="0" indent="0">
              <a:buNone/>
            </a:pPr>
            <a:r>
              <a:rPr lang="en-US" sz="400" dirty="0">
                <a:solidFill>
                  <a:srgbClr val="9EC8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delimiter: ','</a:t>
            </a:r>
            <a:endParaRPr lang="en-US" sz="400" dirty="0"/>
          </a:p>
          <a:p>
            <a:pPr marL="0" indent="0">
              <a:buNone/>
            </a:pPr>
            <a:r>
              <a:rPr lang="en-US" sz="400" dirty="0">
                <a:solidFill>
                  <a:srgbClr val="9EC8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header_row_count: 1</a:t>
            </a:r>
            <a:endParaRPr lang="en-US" sz="400" dirty="0"/>
          </a:p>
          <a:p>
            <a:pPr marL="0" indent="0">
              <a:buNone/>
            </a:pPr>
            <a:r>
              <a:rPr lang="en-US" sz="400" dirty="0">
                <a:solidFill>
                  <a:srgbClr val="9EC8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column_names:</a:t>
            </a:r>
            <a:endParaRPr lang="en-US" sz="400" dirty="0"/>
          </a:p>
          <a:p>
            <a:pPr marL="0" indent="0">
              <a:buNone/>
            </a:pPr>
            <a:r>
              <a:rPr lang="en-US" sz="400" dirty="0">
                <a:solidFill>
                  <a:srgbClr val="9EC8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- [sku,          'SKU']</a:t>
            </a:r>
            <a:endParaRPr lang="en-US" sz="400" dirty="0"/>
          </a:p>
          <a:p>
            <a:pPr marL="0" indent="0">
              <a:buNone/>
            </a:pPr>
            <a:r>
              <a:rPr lang="en-US" sz="400" dirty="0">
                <a:solidFill>
                  <a:srgbClr val="9EC8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- [name,         'Product Name']</a:t>
            </a:r>
            <a:endParaRPr lang="en-US" sz="400" dirty="0"/>
          </a:p>
          <a:p>
            <a:pPr marL="0" indent="0">
              <a:buNone/>
            </a:pPr>
            <a:r>
              <a:rPr lang="en-US" sz="400" dirty="0">
                <a:solidFill>
                  <a:srgbClr val="9EC8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- [price,        'Price USD']</a:t>
            </a:r>
            <a:endParaRPr lang="en-US" sz="400" dirty="0"/>
          </a:p>
          <a:p>
            <a:pPr marL="0" indent="0">
              <a:buNone/>
            </a:pPr>
            <a:r>
              <a:rPr lang="en-US" sz="400" dirty="0">
                <a:solidFill>
                  <a:srgbClr val="9EC8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- [category,     'Category']</a:t>
            </a:r>
            <a:endParaRPr lang="en-US" sz="400" dirty="0"/>
          </a:p>
          <a:p>
            <a:pPr marL="0" indent="0">
              <a:buNone/>
            </a:pPr>
            <a:r>
              <a:rPr lang="en-US" sz="400" dirty="0">
                <a:solidFill>
                  <a:srgbClr val="9EC8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- [description,  'Description']</a:t>
            </a:r>
            <a:endParaRPr lang="en-US" sz="400" dirty="0"/>
          </a:p>
          <a:p>
            <a:pPr marL="0" indent="0">
              <a:buNone/>
            </a:pPr>
            <a:r>
              <a:rPr lang="en-US" sz="400" dirty="0">
                <a:solidFill>
                  <a:srgbClr val="9EC8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- [image_url,    'Image URL']</a:t>
            </a:r>
            <a:endParaRPr lang="en-US" sz="400" dirty="0"/>
          </a:p>
          <a:p>
            <a:pPr marL="0" indent="0">
              <a:buNone/>
            </a:pPr>
            <a:endParaRPr lang="en-US" sz="400" dirty="0"/>
          </a:p>
          <a:p>
            <a:pPr marL="0" indent="0">
              <a:buNone/>
            </a:pPr>
            <a:r>
              <a:rPr lang="en-US" sz="400" dirty="0">
                <a:solidFill>
                  <a:srgbClr val="73C99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# ── PROCESS (field mapping + transforms) ──────────────────────────────</a:t>
            </a:r>
            <a:endParaRPr lang="en-US" sz="400" dirty="0"/>
          </a:p>
          <a:p>
            <a:pPr marL="0" indent="0">
              <a:buNone/>
            </a:pPr>
            <a:r>
              <a:rPr lang="en-US" sz="400" dirty="0">
                <a:solidFill>
                  <a:srgbClr val="9EC8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process:</a:t>
            </a:r>
            <a:endParaRPr lang="en-US" sz="400" dirty="0"/>
          </a:p>
          <a:p>
            <a:pPr marL="0" indent="0">
              <a:buNone/>
            </a:pPr>
            <a:r>
              <a:rPr lang="en-US" sz="400" dirty="0">
                <a:solidFill>
                  <a:srgbClr val="73C99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# Simple rename: destination_field: source_field</a:t>
            </a:r>
            <a:endParaRPr lang="en-US" sz="400" dirty="0"/>
          </a:p>
          <a:p>
            <a:pPr marL="0" indent="0">
              <a:buNone/>
            </a:pPr>
            <a:r>
              <a:rPr lang="en-US" sz="400" dirty="0">
                <a:solidFill>
                  <a:srgbClr val="9EC8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title: name</a:t>
            </a:r>
            <a:endParaRPr lang="en-US" sz="400" dirty="0"/>
          </a:p>
          <a:p>
            <a:pPr marL="0" indent="0">
              <a:buNone/>
            </a:pPr>
            <a:r>
              <a:rPr lang="en-US" sz="400" dirty="0">
                <a:solidFill>
                  <a:srgbClr val="9EC8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field_sku: sku</a:t>
            </a:r>
            <a:endParaRPr lang="en-US" sz="400" dirty="0"/>
          </a:p>
          <a:p>
            <a:pPr marL="0" indent="0">
              <a:buNone/>
            </a:pPr>
            <a:endParaRPr lang="en-US" sz="400" dirty="0"/>
          </a:p>
          <a:p>
            <a:pPr marL="0" indent="0">
              <a:buNone/>
            </a:pPr>
            <a:r>
              <a:rPr lang="en-US" sz="400" dirty="0">
                <a:solidFill>
                  <a:srgbClr val="73C99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# Transform: convert dollars string to integer cents</a:t>
            </a:r>
            <a:endParaRPr lang="en-US" sz="400" dirty="0"/>
          </a:p>
          <a:p>
            <a:pPr marL="0" indent="0">
              <a:buNone/>
            </a:pPr>
            <a:r>
              <a:rPr lang="en-US" sz="400" dirty="0">
                <a:solidFill>
                  <a:srgbClr val="9EC8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field_price:</a:t>
            </a:r>
            <a:endParaRPr lang="en-US" sz="400" dirty="0"/>
          </a:p>
          <a:p>
            <a:pPr marL="0" indent="0">
              <a:buNone/>
            </a:pPr>
            <a:r>
              <a:rPr lang="en-US" sz="400" dirty="0">
                <a:solidFill>
                  <a:srgbClr val="9EC8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plugin: callback</a:t>
            </a:r>
            <a:endParaRPr lang="en-US" sz="400" dirty="0"/>
          </a:p>
          <a:p>
            <a:pPr marL="0" indent="0">
              <a:buNone/>
            </a:pPr>
            <a:r>
              <a:rPr lang="en-US" sz="400" dirty="0">
                <a:solidFill>
                  <a:srgbClr val="9EC8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callable: floatval</a:t>
            </a:r>
            <a:endParaRPr lang="en-US" sz="400" dirty="0"/>
          </a:p>
          <a:p>
            <a:pPr marL="0" indent="0">
              <a:buNone/>
            </a:pPr>
            <a:r>
              <a:rPr lang="en-US" sz="400" dirty="0">
                <a:solidFill>
                  <a:srgbClr val="9EC8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source: price</a:t>
            </a:r>
            <a:endParaRPr lang="en-US" sz="400" dirty="0"/>
          </a:p>
          <a:p>
            <a:pPr marL="0" indent="0">
              <a:buNone/>
            </a:pPr>
            <a:endParaRPr lang="en-US" sz="400" dirty="0"/>
          </a:p>
          <a:p>
            <a:pPr marL="0" indent="0">
              <a:buNone/>
            </a:pPr>
            <a:r>
              <a:rPr lang="en-US" sz="400" dirty="0">
                <a:solidFill>
                  <a:srgbClr val="73C99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# Lookup: map category string → taxonomy term ID</a:t>
            </a:r>
            <a:endParaRPr lang="en-US" sz="400" dirty="0"/>
          </a:p>
          <a:p>
            <a:pPr marL="0" indent="0">
              <a:buNone/>
            </a:pPr>
            <a:r>
              <a:rPr lang="en-US" sz="400" dirty="0">
                <a:solidFill>
                  <a:srgbClr val="9EC8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field_category:</a:t>
            </a:r>
            <a:endParaRPr lang="en-US" sz="400" dirty="0"/>
          </a:p>
          <a:p>
            <a:pPr marL="0" indent="0">
              <a:buNone/>
            </a:pPr>
            <a:r>
              <a:rPr lang="en-US" sz="400" dirty="0">
                <a:solidFill>
                  <a:srgbClr val="9EC8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plugin: migration_lookup</a:t>
            </a:r>
            <a:endParaRPr lang="en-US" sz="400" dirty="0"/>
          </a:p>
          <a:p>
            <a:pPr marL="0" indent="0">
              <a:buNone/>
            </a:pPr>
            <a:r>
              <a:rPr lang="en-US" sz="400" dirty="0">
                <a:solidFill>
                  <a:srgbClr val="9EC8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migration: import_product_categories</a:t>
            </a:r>
            <a:endParaRPr lang="en-US" sz="400" dirty="0"/>
          </a:p>
          <a:p>
            <a:pPr marL="0" indent="0">
              <a:buNone/>
            </a:pPr>
            <a:r>
              <a:rPr lang="en-US" sz="400" dirty="0">
                <a:solidFill>
                  <a:srgbClr val="9EC8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source: category</a:t>
            </a:r>
            <a:endParaRPr lang="en-US" sz="400" dirty="0"/>
          </a:p>
          <a:p>
            <a:pPr marL="0" indent="0">
              <a:buNone/>
            </a:pPr>
            <a:endParaRPr lang="en-US" sz="400" dirty="0"/>
          </a:p>
          <a:p>
            <a:pPr marL="0" indent="0">
              <a:buNone/>
            </a:pPr>
            <a:r>
              <a:rPr lang="en-US" sz="400" dirty="0">
                <a:solidFill>
                  <a:srgbClr val="73C99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# Status: always publish imported products</a:t>
            </a:r>
            <a:endParaRPr lang="en-US" sz="400" dirty="0"/>
          </a:p>
          <a:p>
            <a:pPr marL="0" indent="0">
              <a:buNone/>
            </a:pPr>
            <a:r>
              <a:rPr lang="en-US" sz="400" dirty="0">
                <a:solidFill>
                  <a:srgbClr val="9EC8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status:</a:t>
            </a:r>
            <a:endParaRPr lang="en-US" sz="400" dirty="0"/>
          </a:p>
          <a:p>
            <a:pPr marL="0" indent="0">
              <a:buNone/>
            </a:pPr>
            <a:r>
              <a:rPr lang="en-US" sz="400" dirty="0">
                <a:solidFill>
                  <a:srgbClr val="9EC8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plugin: default_value</a:t>
            </a:r>
            <a:endParaRPr lang="en-US" sz="400" dirty="0"/>
          </a:p>
          <a:p>
            <a:pPr marL="0" indent="0">
              <a:buNone/>
            </a:pPr>
            <a:r>
              <a:rPr lang="en-US" sz="400" dirty="0">
                <a:solidFill>
                  <a:srgbClr val="9EC8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default_value: 1</a:t>
            </a:r>
            <a:endParaRPr lang="en-US" sz="400" dirty="0"/>
          </a:p>
          <a:p>
            <a:pPr marL="0" indent="0">
              <a:buNone/>
            </a:pPr>
            <a:endParaRPr lang="en-US" sz="400" dirty="0"/>
          </a:p>
          <a:p>
            <a:pPr marL="0" indent="0">
              <a:buNone/>
            </a:pPr>
            <a:r>
              <a:rPr lang="en-US" sz="400" dirty="0">
                <a:solidFill>
                  <a:srgbClr val="73C99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# Body field with format</a:t>
            </a:r>
            <a:endParaRPr lang="en-US" sz="400" dirty="0"/>
          </a:p>
          <a:p>
            <a:pPr marL="0" indent="0">
              <a:buNone/>
            </a:pPr>
            <a:r>
              <a:rPr lang="en-US" sz="400" dirty="0">
                <a:solidFill>
                  <a:srgbClr val="9EC8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body/value: description</a:t>
            </a:r>
            <a:endParaRPr lang="en-US" sz="400" dirty="0"/>
          </a:p>
          <a:p>
            <a:pPr marL="0" indent="0">
              <a:buNone/>
            </a:pPr>
            <a:r>
              <a:rPr lang="en-US" sz="400" dirty="0">
                <a:solidFill>
                  <a:srgbClr val="9EC8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body/format:</a:t>
            </a:r>
            <a:endParaRPr lang="en-US" sz="400" dirty="0"/>
          </a:p>
          <a:p>
            <a:pPr marL="0" indent="0">
              <a:buNone/>
            </a:pPr>
            <a:r>
              <a:rPr lang="en-US" sz="400" dirty="0">
                <a:solidFill>
                  <a:srgbClr val="9EC8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plugin: default_value</a:t>
            </a:r>
            <a:endParaRPr lang="en-US" sz="400" dirty="0"/>
          </a:p>
          <a:p>
            <a:pPr marL="0" indent="0">
              <a:buNone/>
            </a:pPr>
            <a:r>
              <a:rPr lang="en-US" sz="400" dirty="0">
                <a:solidFill>
                  <a:srgbClr val="9EC8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default_value: basic_html</a:t>
            </a:r>
            <a:endParaRPr lang="en-US" sz="400" dirty="0"/>
          </a:p>
          <a:p>
            <a:pPr marL="0" indent="0">
              <a:buNone/>
            </a:pPr>
            <a:endParaRPr lang="en-US" sz="400" dirty="0"/>
          </a:p>
          <a:p>
            <a:pPr marL="0" indent="0">
              <a:buNone/>
            </a:pPr>
            <a:r>
              <a:rPr lang="en-US" sz="400" dirty="0">
                <a:solidFill>
                  <a:srgbClr val="73C99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# ── DESTINATION ────────────────────────────────────────────────────────</a:t>
            </a:r>
            <a:endParaRPr lang="en-US" sz="400" dirty="0"/>
          </a:p>
          <a:p>
            <a:pPr marL="0" indent="0">
              <a:buNone/>
            </a:pPr>
            <a:r>
              <a:rPr lang="en-US" sz="400" dirty="0">
                <a:solidFill>
                  <a:srgbClr val="9EC8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destination:</a:t>
            </a:r>
            <a:endParaRPr lang="en-US" sz="400" dirty="0"/>
          </a:p>
          <a:p>
            <a:pPr marL="0" indent="0">
              <a:buNone/>
            </a:pPr>
            <a:r>
              <a:rPr lang="en-US" sz="400" dirty="0">
                <a:solidFill>
                  <a:srgbClr val="9EC8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plugin: entity:node</a:t>
            </a:r>
            <a:endParaRPr lang="en-US" sz="400" dirty="0"/>
          </a:p>
          <a:p>
            <a:pPr marL="0" indent="0">
              <a:buNone/>
            </a:pPr>
            <a:r>
              <a:rPr lang="en-US" sz="400" dirty="0">
                <a:solidFill>
                  <a:srgbClr val="9EC8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default_bundle: product</a:t>
            </a:r>
            <a:endParaRPr lang="en-US" sz="400" dirty="0"/>
          </a:p>
          <a:p>
            <a:pPr marL="0" indent="0">
              <a:buNone/>
            </a:pPr>
            <a:endParaRPr lang="en-US" sz="400" dirty="0"/>
          </a:p>
          <a:p>
            <a:pPr marL="0" indent="0">
              <a:buNone/>
            </a:pPr>
            <a:r>
              <a:rPr lang="en-US" sz="400" dirty="0">
                <a:solidFill>
                  <a:srgbClr val="73C99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# ── RUN AFTER THESE (taxonomy terms must exist first) ─────────────────</a:t>
            </a:r>
            <a:endParaRPr lang="en-US" sz="400" dirty="0"/>
          </a:p>
          <a:p>
            <a:pPr marL="0" indent="0">
              <a:buNone/>
            </a:pPr>
            <a:r>
              <a:rPr lang="en-US" sz="400" dirty="0">
                <a:solidFill>
                  <a:srgbClr val="9EC8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migration_dependencies:</a:t>
            </a:r>
            <a:endParaRPr lang="en-US" sz="400" dirty="0"/>
          </a:p>
          <a:p>
            <a:pPr marL="0" indent="0">
              <a:buNone/>
            </a:pPr>
            <a:r>
              <a:rPr lang="en-US" sz="400" dirty="0">
                <a:solidFill>
                  <a:srgbClr val="9EC8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required:</a:t>
            </a:r>
            <a:endParaRPr lang="en-US" sz="400" dirty="0"/>
          </a:p>
          <a:p>
            <a:pPr marL="0" indent="0">
              <a:buNone/>
            </a:pPr>
            <a:r>
              <a:rPr lang="en-US" sz="400" dirty="0">
                <a:solidFill>
                  <a:srgbClr val="9EC8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- import_product_categories</a:t>
            </a:r>
            <a:endParaRPr lang="en-US" sz="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0F6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58368"/>
          </a:xfrm>
          <a:prstGeom prst="rect">
            <a:avLst/>
          </a:prstGeom>
          <a:solidFill>
            <a:srgbClr val="080F1C"/>
          </a:solidFill>
          <a:ln w="12700">
            <a:solidFill>
              <a:srgbClr val="080F1C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" name="Shape 1"/>
          <p:cNvSpPr/>
          <p:nvPr/>
        </p:nvSpPr>
        <p:spPr>
          <a:xfrm>
            <a:off x="0" y="658368"/>
            <a:ext cx="9144000" cy="50292"/>
          </a:xfrm>
          <a:prstGeom prst="rect">
            <a:avLst/>
          </a:prstGeom>
          <a:solidFill>
            <a:srgbClr val="6AADDF"/>
          </a:solidFill>
          <a:ln w="12700">
            <a:solidFill>
              <a:srgbClr val="6AADD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" name="Text 2"/>
          <p:cNvSpPr/>
          <p:nvPr/>
        </p:nvSpPr>
        <p:spPr>
          <a:xfrm>
            <a:off x="320040" y="0"/>
            <a:ext cx="438912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Migrate API</a:t>
            </a:r>
            <a:endParaRPr lang="en-US" sz="2200" dirty="0"/>
          </a:p>
        </p:txBody>
      </p:sp>
      <p:sp>
        <p:nvSpPr>
          <p:cNvPr id="5" name="Text 3"/>
          <p:cNvSpPr/>
          <p:nvPr/>
        </p:nvSpPr>
        <p:spPr>
          <a:xfrm>
            <a:off x="4709160" y="0"/>
            <a:ext cx="411480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B8D9F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|  Source Plugins &amp; Custom Sources</a:t>
            </a:r>
            <a:endParaRPr lang="en-US" sz="1300" dirty="0"/>
          </a:p>
        </p:txBody>
      </p:sp>
      <p:sp>
        <p:nvSpPr>
          <p:cNvPr id="6" name="Shape 4"/>
          <p:cNvSpPr/>
          <p:nvPr/>
        </p:nvSpPr>
        <p:spPr>
          <a:xfrm>
            <a:off x="0" y="4846320"/>
            <a:ext cx="9144000" cy="297180"/>
          </a:xfrm>
          <a:prstGeom prst="rect">
            <a:avLst/>
          </a:prstGeom>
          <a:solidFill>
            <a:srgbClr val="080F1C"/>
          </a:solidFill>
          <a:ln w="12700">
            <a:solidFill>
              <a:srgbClr val="080F1C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7" name="Text 5"/>
          <p:cNvSpPr/>
          <p:nvPr/>
        </p:nvSpPr>
        <p:spPr>
          <a:xfrm>
            <a:off x="274320" y="4846320"/>
            <a:ext cx="8595360" cy="2971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800" dirty="0">
                <a:solidFill>
                  <a:srgbClr val="B8D9F5"/>
                </a:solidFill>
              </a:rPr>
              <a:t>drupal.org/docs  |  MIGRATION, SEARCH, TRANSLATION &amp; WORKFLOWS  |  COURSE 5 OF 7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>
            <a:off x="320040" y="804672"/>
            <a:ext cx="41605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1D5FA8"/>
                </a:solidFill>
              </a:rPr>
              <a:t>Built-in source plugins</a:t>
            </a:r>
            <a:endParaRPr lang="en-US" sz="1300" dirty="0"/>
          </a:p>
        </p:txBody>
      </p:sp>
      <p:grpSp>
        <p:nvGrpSpPr>
          <p:cNvPr id="44" name="Group 43">
            <a:extLst>
              <a:ext uri="{FF2B5EF4-FFF2-40B4-BE49-F238E27FC236}">
                <a16:creationId xmlns:a16="http://schemas.microsoft.com/office/drawing/2014/main" id="{3DA3B817-CA8F-75EE-4D00-134444354EDF}"/>
              </a:ext>
            </a:extLst>
          </p:cNvPr>
          <p:cNvGrpSpPr/>
          <p:nvPr/>
        </p:nvGrpSpPr>
        <p:grpSpPr>
          <a:xfrm>
            <a:off x="320040" y="1055965"/>
            <a:ext cx="4251960" cy="457200"/>
            <a:chOff x="320040" y="1115568"/>
            <a:chExt cx="4251960" cy="566928"/>
          </a:xfrm>
        </p:grpSpPr>
        <p:sp>
          <p:nvSpPr>
            <p:cNvPr id="9" name="Shape 7"/>
            <p:cNvSpPr/>
            <p:nvPr/>
          </p:nvSpPr>
          <p:spPr>
            <a:xfrm>
              <a:off x="320040" y="1115568"/>
              <a:ext cx="4251960" cy="566928"/>
            </a:xfrm>
            <a:prstGeom prst="rect">
              <a:avLst/>
            </a:prstGeom>
            <a:solidFill>
              <a:srgbClr val="FFFFFF"/>
            </a:solidFill>
            <a:ln w="12700">
              <a:solidFill>
                <a:srgbClr val="C8DDED"/>
              </a:solidFill>
              <a:prstDash val="solid"/>
            </a:ln>
            <a:effectLst>
              <a:outerShdw blurRad="101600" dist="38100" dir="8100000" algn="bl" rotWithShape="0">
                <a:srgbClr val="000000">
                  <a:alpha val="12000"/>
                </a:srgbClr>
              </a:outerShdw>
            </a:effectLst>
          </p:spPr>
          <p:txBody>
            <a:bodyPr/>
            <a:lstStyle/>
            <a:p>
              <a:endParaRPr lang="en-US"/>
            </a:p>
          </p:txBody>
        </p:sp>
        <p:sp>
          <p:nvSpPr>
            <p:cNvPr id="10" name="Shape 8"/>
            <p:cNvSpPr/>
            <p:nvPr/>
          </p:nvSpPr>
          <p:spPr>
            <a:xfrm>
              <a:off x="320040" y="1115568"/>
              <a:ext cx="64008" cy="566928"/>
            </a:xfrm>
            <a:prstGeom prst="rect">
              <a:avLst/>
            </a:prstGeom>
            <a:solidFill>
              <a:srgbClr val="1D5FA8"/>
            </a:solidFill>
            <a:ln w="12700">
              <a:solidFill>
                <a:srgbClr val="1D5FA8"/>
              </a:solidFill>
              <a:prstDash val="soli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1" name="Text 9"/>
            <p:cNvSpPr/>
            <p:nvPr/>
          </p:nvSpPr>
          <p:spPr>
            <a:xfrm>
              <a:off x="502920" y="1152144"/>
              <a:ext cx="3977640" cy="27432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>
                <a:buNone/>
              </a:pPr>
              <a:r>
                <a:rPr lang="en-US" sz="1150" b="1" dirty="0">
                  <a:solidFill>
                    <a:srgbClr val="080F1C"/>
                  </a:solidFill>
                  <a:latin typeface="Consolas" pitchFamily="34" charset="0"/>
                  <a:ea typeface="Consolas" pitchFamily="34" charset="-122"/>
                  <a:cs typeface="Consolas" pitchFamily="34" charset="-120"/>
                </a:rPr>
                <a:t>csv</a:t>
              </a:r>
              <a:endParaRPr lang="en-US" sz="1150" dirty="0"/>
            </a:p>
          </p:txBody>
        </p:sp>
        <p:sp>
          <p:nvSpPr>
            <p:cNvPr id="12" name="Text 10"/>
            <p:cNvSpPr/>
            <p:nvPr/>
          </p:nvSpPr>
          <p:spPr>
            <a:xfrm>
              <a:off x="502920" y="1426464"/>
              <a:ext cx="3977640" cy="22860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>
                <a:buNone/>
              </a:pPr>
              <a:r>
                <a:rPr lang="en-US" sz="1050" dirty="0">
                  <a:solidFill>
                    <a:srgbClr val="4A6A8A"/>
                  </a:solidFill>
                </a:rPr>
                <a:t>CSV / TSV files (migrate_source_csv)</a:t>
              </a:r>
              <a:endParaRPr lang="en-US" sz="1050" dirty="0"/>
            </a:p>
          </p:txBody>
        </p:sp>
      </p:grpSp>
      <p:grpSp>
        <p:nvGrpSpPr>
          <p:cNvPr id="51" name="Group 50">
            <a:extLst>
              <a:ext uri="{FF2B5EF4-FFF2-40B4-BE49-F238E27FC236}">
                <a16:creationId xmlns:a16="http://schemas.microsoft.com/office/drawing/2014/main" id="{30515458-CD0F-E228-F3CE-5880E6898FB6}"/>
              </a:ext>
            </a:extLst>
          </p:cNvPr>
          <p:cNvGrpSpPr/>
          <p:nvPr/>
        </p:nvGrpSpPr>
        <p:grpSpPr>
          <a:xfrm>
            <a:off x="320040" y="1529807"/>
            <a:ext cx="4251960" cy="457200"/>
            <a:chOff x="320040" y="1536192"/>
            <a:chExt cx="4251960" cy="566928"/>
          </a:xfrm>
        </p:grpSpPr>
        <p:sp>
          <p:nvSpPr>
            <p:cNvPr id="13" name="Shape 11"/>
            <p:cNvSpPr/>
            <p:nvPr/>
          </p:nvSpPr>
          <p:spPr>
            <a:xfrm>
              <a:off x="320040" y="1536192"/>
              <a:ext cx="4251960" cy="566928"/>
            </a:xfrm>
            <a:prstGeom prst="rect">
              <a:avLst/>
            </a:prstGeom>
            <a:solidFill>
              <a:srgbClr val="FFFFFF"/>
            </a:solidFill>
            <a:ln w="12700">
              <a:solidFill>
                <a:srgbClr val="C8DDED"/>
              </a:solidFill>
              <a:prstDash val="solid"/>
            </a:ln>
            <a:effectLst>
              <a:outerShdw blurRad="101600" dist="38100" dir="8100000" algn="bl" rotWithShape="0">
                <a:srgbClr val="000000">
                  <a:alpha val="12000"/>
                </a:srgbClr>
              </a:outerShdw>
            </a:effectLst>
          </p:spPr>
          <p:txBody>
            <a:bodyPr/>
            <a:lstStyle/>
            <a:p>
              <a:endParaRPr lang="en-US"/>
            </a:p>
          </p:txBody>
        </p:sp>
        <p:sp>
          <p:nvSpPr>
            <p:cNvPr id="14" name="Shape 12"/>
            <p:cNvSpPr/>
            <p:nvPr/>
          </p:nvSpPr>
          <p:spPr>
            <a:xfrm>
              <a:off x="320040" y="1536192"/>
              <a:ext cx="64008" cy="566928"/>
            </a:xfrm>
            <a:prstGeom prst="rect">
              <a:avLst/>
            </a:prstGeom>
            <a:solidFill>
              <a:srgbClr val="1D5FA8"/>
            </a:solidFill>
            <a:ln w="12700">
              <a:solidFill>
                <a:srgbClr val="1D5FA8"/>
              </a:solidFill>
              <a:prstDash val="soli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5" name="Text 13"/>
            <p:cNvSpPr/>
            <p:nvPr/>
          </p:nvSpPr>
          <p:spPr>
            <a:xfrm>
              <a:off x="502920" y="1572768"/>
              <a:ext cx="3977640" cy="27432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>
                <a:buNone/>
              </a:pPr>
              <a:r>
                <a:rPr lang="en-US" sz="1150" b="1" dirty="0">
                  <a:solidFill>
                    <a:srgbClr val="080F1C"/>
                  </a:solidFill>
                  <a:latin typeface="Consolas" pitchFamily="34" charset="0"/>
                  <a:ea typeface="Consolas" pitchFamily="34" charset="-122"/>
                  <a:cs typeface="Consolas" pitchFamily="34" charset="-120"/>
                </a:rPr>
                <a:t>xml</a:t>
              </a:r>
              <a:endParaRPr lang="en-US" sz="1150" dirty="0"/>
            </a:p>
          </p:txBody>
        </p:sp>
        <p:sp>
          <p:nvSpPr>
            <p:cNvPr id="16" name="Text 14"/>
            <p:cNvSpPr/>
            <p:nvPr/>
          </p:nvSpPr>
          <p:spPr>
            <a:xfrm>
              <a:off x="502920" y="1847088"/>
              <a:ext cx="3977640" cy="22860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>
                <a:buNone/>
              </a:pPr>
              <a:r>
                <a:rPr lang="en-US" sz="1050" dirty="0">
                  <a:solidFill>
                    <a:srgbClr val="4A6A8A"/>
                  </a:solidFill>
                </a:rPr>
                <a:t>XML files with XPath row selector</a:t>
              </a:r>
              <a:endParaRPr lang="en-US" sz="1050" dirty="0"/>
            </a:p>
          </p:txBody>
        </p:sp>
      </p:grpSp>
      <p:grpSp>
        <p:nvGrpSpPr>
          <p:cNvPr id="45" name="Group 44">
            <a:extLst>
              <a:ext uri="{FF2B5EF4-FFF2-40B4-BE49-F238E27FC236}">
                <a16:creationId xmlns:a16="http://schemas.microsoft.com/office/drawing/2014/main" id="{ECFFA3D5-CDD4-2031-8782-08822A465DFE}"/>
              </a:ext>
            </a:extLst>
          </p:cNvPr>
          <p:cNvGrpSpPr/>
          <p:nvPr/>
        </p:nvGrpSpPr>
        <p:grpSpPr>
          <a:xfrm>
            <a:off x="320040" y="2003649"/>
            <a:ext cx="4251960" cy="457200"/>
            <a:chOff x="320040" y="1956816"/>
            <a:chExt cx="4251960" cy="566928"/>
          </a:xfrm>
        </p:grpSpPr>
        <p:sp>
          <p:nvSpPr>
            <p:cNvPr id="17" name="Shape 15"/>
            <p:cNvSpPr/>
            <p:nvPr/>
          </p:nvSpPr>
          <p:spPr>
            <a:xfrm>
              <a:off x="320040" y="1956816"/>
              <a:ext cx="4251960" cy="566928"/>
            </a:xfrm>
            <a:prstGeom prst="rect">
              <a:avLst/>
            </a:prstGeom>
            <a:solidFill>
              <a:srgbClr val="FFFFFF"/>
            </a:solidFill>
            <a:ln w="12700">
              <a:solidFill>
                <a:srgbClr val="C8DDED"/>
              </a:solidFill>
              <a:prstDash val="solid"/>
            </a:ln>
            <a:effectLst>
              <a:outerShdw blurRad="101600" dist="38100" dir="8100000" algn="bl" rotWithShape="0">
                <a:srgbClr val="000000">
                  <a:alpha val="12000"/>
                </a:srgbClr>
              </a:outerShdw>
            </a:effectLst>
          </p:spPr>
          <p:txBody>
            <a:bodyPr/>
            <a:lstStyle/>
            <a:p>
              <a:endParaRPr lang="en-US"/>
            </a:p>
          </p:txBody>
        </p:sp>
        <p:sp>
          <p:nvSpPr>
            <p:cNvPr id="18" name="Shape 16"/>
            <p:cNvSpPr/>
            <p:nvPr/>
          </p:nvSpPr>
          <p:spPr>
            <a:xfrm>
              <a:off x="320040" y="1956816"/>
              <a:ext cx="64008" cy="566928"/>
            </a:xfrm>
            <a:prstGeom prst="rect">
              <a:avLst/>
            </a:prstGeom>
            <a:solidFill>
              <a:srgbClr val="1D5FA8"/>
            </a:solidFill>
            <a:ln w="12700">
              <a:solidFill>
                <a:srgbClr val="1D5FA8"/>
              </a:solidFill>
              <a:prstDash val="soli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9" name="Text 17"/>
            <p:cNvSpPr/>
            <p:nvPr/>
          </p:nvSpPr>
          <p:spPr>
            <a:xfrm>
              <a:off x="502920" y="1993392"/>
              <a:ext cx="3977640" cy="27432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>
                <a:buNone/>
              </a:pPr>
              <a:r>
                <a:rPr lang="en-US" sz="1150" b="1" dirty="0">
                  <a:solidFill>
                    <a:srgbClr val="080F1C"/>
                  </a:solidFill>
                  <a:latin typeface="Consolas" pitchFamily="34" charset="0"/>
                  <a:ea typeface="Consolas" pitchFamily="34" charset="-122"/>
                  <a:cs typeface="Consolas" pitchFamily="34" charset="-120"/>
                </a:rPr>
                <a:t>json</a:t>
              </a:r>
              <a:endParaRPr lang="en-US" sz="1150" dirty="0"/>
            </a:p>
          </p:txBody>
        </p:sp>
        <p:sp>
          <p:nvSpPr>
            <p:cNvPr id="20" name="Text 18"/>
            <p:cNvSpPr/>
            <p:nvPr/>
          </p:nvSpPr>
          <p:spPr>
            <a:xfrm>
              <a:off x="502920" y="2267712"/>
              <a:ext cx="3977640" cy="22860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>
                <a:buNone/>
              </a:pPr>
              <a:r>
                <a:rPr lang="en-US" sz="1050" dirty="0">
                  <a:solidFill>
                    <a:srgbClr val="4A6A8A"/>
                  </a:solidFill>
                </a:rPr>
                <a:t>JSON files / REST API responses</a:t>
              </a:r>
              <a:endParaRPr lang="en-US" sz="1050" dirty="0"/>
            </a:p>
          </p:txBody>
        </p:sp>
      </p:grpSp>
      <p:grpSp>
        <p:nvGrpSpPr>
          <p:cNvPr id="50" name="Group 49">
            <a:extLst>
              <a:ext uri="{FF2B5EF4-FFF2-40B4-BE49-F238E27FC236}">
                <a16:creationId xmlns:a16="http://schemas.microsoft.com/office/drawing/2014/main" id="{3F93EE25-2A92-902E-2D55-444581C6B4C8}"/>
              </a:ext>
            </a:extLst>
          </p:cNvPr>
          <p:cNvGrpSpPr/>
          <p:nvPr/>
        </p:nvGrpSpPr>
        <p:grpSpPr>
          <a:xfrm>
            <a:off x="320040" y="2477491"/>
            <a:ext cx="4251960" cy="457200"/>
            <a:chOff x="320040" y="2377440"/>
            <a:chExt cx="4251960" cy="566928"/>
          </a:xfrm>
        </p:grpSpPr>
        <p:sp>
          <p:nvSpPr>
            <p:cNvPr id="21" name="Shape 19"/>
            <p:cNvSpPr/>
            <p:nvPr/>
          </p:nvSpPr>
          <p:spPr>
            <a:xfrm>
              <a:off x="320040" y="2377440"/>
              <a:ext cx="4251960" cy="566928"/>
            </a:xfrm>
            <a:prstGeom prst="rect">
              <a:avLst/>
            </a:prstGeom>
            <a:solidFill>
              <a:srgbClr val="FFFFFF"/>
            </a:solidFill>
            <a:ln w="12700">
              <a:solidFill>
                <a:srgbClr val="C8DDED"/>
              </a:solidFill>
              <a:prstDash val="solid"/>
            </a:ln>
            <a:effectLst>
              <a:outerShdw blurRad="101600" dist="38100" dir="8100000" algn="bl" rotWithShape="0">
                <a:srgbClr val="000000">
                  <a:alpha val="12000"/>
                </a:srgbClr>
              </a:outerShdw>
            </a:effectLst>
          </p:spPr>
          <p:txBody>
            <a:bodyPr/>
            <a:lstStyle/>
            <a:p>
              <a:endParaRPr lang="en-US"/>
            </a:p>
          </p:txBody>
        </p:sp>
        <p:sp>
          <p:nvSpPr>
            <p:cNvPr id="22" name="Shape 20"/>
            <p:cNvSpPr/>
            <p:nvPr/>
          </p:nvSpPr>
          <p:spPr>
            <a:xfrm>
              <a:off x="320040" y="2377440"/>
              <a:ext cx="64008" cy="566928"/>
            </a:xfrm>
            <a:prstGeom prst="rect">
              <a:avLst/>
            </a:prstGeom>
            <a:solidFill>
              <a:srgbClr val="1D5FA8"/>
            </a:solidFill>
            <a:ln w="12700">
              <a:solidFill>
                <a:srgbClr val="1D5FA8"/>
              </a:solidFill>
              <a:prstDash val="soli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3" name="Text 21"/>
            <p:cNvSpPr/>
            <p:nvPr/>
          </p:nvSpPr>
          <p:spPr>
            <a:xfrm>
              <a:off x="502920" y="2414016"/>
              <a:ext cx="3977640" cy="27432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>
                <a:buNone/>
              </a:pPr>
              <a:r>
                <a:rPr lang="en-US" sz="1150" b="1" dirty="0">
                  <a:solidFill>
                    <a:srgbClr val="080F1C"/>
                  </a:solidFill>
                  <a:latin typeface="Consolas" pitchFamily="34" charset="0"/>
                  <a:ea typeface="Consolas" pitchFamily="34" charset="-122"/>
                  <a:cs typeface="Consolas" pitchFamily="34" charset="-120"/>
                </a:rPr>
                <a:t>sql</a:t>
              </a:r>
              <a:endParaRPr lang="en-US" sz="1150" dirty="0"/>
            </a:p>
          </p:txBody>
        </p:sp>
        <p:sp>
          <p:nvSpPr>
            <p:cNvPr id="24" name="Text 22"/>
            <p:cNvSpPr/>
            <p:nvPr/>
          </p:nvSpPr>
          <p:spPr>
            <a:xfrm>
              <a:off x="502920" y="2688336"/>
              <a:ext cx="3977640" cy="22860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>
                <a:buNone/>
              </a:pPr>
              <a:r>
                <a:rPr lang="en-US" sz="1050" dirty="0">
                  <a:solidFill>
                    <a:srgbClr val="4A6A8A"/>
                  </a:solidFill>
                </a:rPr>
                <a:t>Any PDO-compatible database table</a:t>
              </a:r>
              <a:endParaRPr lang="en-US" sz="1050" dirty="0"/>
            </a:p>
          </p:txBody>
        </p:sp>
      </p:grpSp>
      <p:grpSp>
        <p:nvGrpSpPr>
          <p:cNvPr id="46" name="Group 45">
            <a:extLst>
              <a:ext uri="{FF2B5EF4-FFF2-40B4-BE49-F238E27FC236}">
                <a16:creationId xmlns:a16="http://schemas.microsoft.com/office/drawing/2014/main" id="{3DBB29E5-6348-31A3-1DB5-4435E0B2B2EE}"/>
              </a:ext>
            </a:extLst>
          </p:cNvPr>
          <p:cNvGrpSpPr/>
          <p:nvPr/>
        </p:nvGrpSpPr>
        <p:grpSpPr>
          <a:xfrm>
            <a:off x="320040" y="2951333"/>
            <a:ext cx="4251960" cy="457200"/>
            <a:chOff x="320040" y="2798064"/>
            <a:chExt cx="4251960" cy="566928"/>
          </a:xfrm>
        </p:grpSpPr>
        <p:sp>
          <p:nvSpPr>
            <p:cNvPr id="25" name="Shape 23"/>
            <p:cNvSpPr/>
            <p:nvPr/>
          </p:nvSpPr>
          <p:spPr>
            <a:xfrm>
              <a:off x="320040" y="2798064"/>
              <a:ext cx="4251960" cy="566928"/>
            </a:xfrm>
            <a:prstGeom prst="rect">
              <a:avLst/>
            </a:prstGeom>
            <a:solidFill>
              <a:srgbClr val="FFFFFF"/>
            </a:solidFill>
            <a:ln w="12700">
              <a:solidFill>
                <a:srgbClr val="C8DDED"/>
              </a:solidFill>
              <a:prstDash val="solid"/>
            </a:ln>
            <a:effectLst>
              <a:outerShdw blurRad="101600" dist="38100" dir="8100000" algn="bl" rotWithShape="0">
                <a:srgbClr val="000000">
                  <a:alpha val="12000"/>
                </a:srgbClr>
              </a:outerShdw>
            </a:effectLst>
          </p:spPr>
          <p:txBody>
            <a:bodyPr/>
            <a:lstStyle/>
            <a:p>
              <a:endParaRPr lang="en-US"/>
            </a:p>
          </p:txBody>
        </p:sp>
        <p:sp>
          <p:nvSpPr>
            <p:cNvPr id="26" name="Shape 24"/>
            <p:cNvSpPr/>
            <p:nvPr/>
          </p:nvSpPr>
          <p:spPr>
            <a:xfrm>
              <a:off x="320040" y="2798064"/>
              <a:ext cx="64008" cy="566928"/>
            </a:xfrm>
            <a:prstGeom prst="rect">
              <a:avLst/>
            </a:prstGeom>
            <a:solidFill>
              <a:srgbClr val="1D5FA8"/>
            </a:solidFill>
            <a:ln w="12700">
              <a:solidFill>
                <a:srgbClr val="1D5FA8"/>
              </a:solidFill>
              <a:prstDash val="soli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7" name="Text 25"/>
            <p:cNvSpPr/>
            <p:nvPr/>
          </p:nvSpPr>
          <p:spPr>
            <a:xfrm>
              <a:off x="502920" y="2834640"/>
              <a:ext cx="3977640" cy="27432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>
                <a:buNone/>
              </a:pPr>
              <a:r>
                <a:rPr lang="en-US" sz="1150" b="1" dirty="0">
                  <a:solidFill>
                    <a:srgbClr val="080F1C"/>
                  </a:solidFill>
                  <a:latin typeface="Consolas" pitchFamily="34" charset="0"/>
                  <a:ea typeface="Consolas" pitchFamily="34" charset="-122"/>
                  <a:cs typeface="Consolas" pitchFamily="34" charset="-120"/>
                </a:rPr>
                <a:t>embedded_data</a:t>
              </a:r>
              <a:endParaRPr lang="en-US" sz="1150" dirty="0"/>
            </a:p>
          </p:txBody>
        </p:sp>
        <p:sp>
          <p:nvSpPr>
            <p:cNvPr id="28" name="Text 26"/>
            <p:cNvSpPr/>
            <p:nvPr/>
          </p:nvSpPr>
          <p:spPr>
            <a:xfrm>
              <a:off x="502920" y="3108960"/>
              <a:ext cx="3977640" cy="22860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>
                <a:buNone/>
              </a:pPr>
              <a:r>
                <a:rPr lang="en-US" sz="1050" dirty="0">
                  <a:solidFill>
                    <a:srgbClr val="4A6A8A"/>
                  </a:solidFill>
                </a:rPr>
                <a:t>Hardcoded rows in YAML (testing)</a:t>
              </a:r>
              <a:endParaRPr lang="en-US" sz="1050" dirty="0"/>
            </a:p>
          </p:txBody>
        </p:sp>
      </p:grpSp>
      <p:grpSp>
        <p:nvGrpSpPr>
          <p:cNvPr id="49" name="Group 48">
            <a:extLst>
              <a:ext uri="{FF2B5EF4-FFF2-40B4-BE49-F238E27FC236}">
                <a16:creationId xmlns:a16="http://schemas.microsoft.com/office/drawing/2014/main" id="{DF7C3D1A-58BB-6A97-A562-0AD26FA3AF62}"/>
              </a:ext>
            </a:extLst>
          </p:cNvPr>
          <p:cNvGrpSpPr/>
          <p:nvPr/>
        </p:nvGrpSpPr>
        <p:grpSpPr>
          <a:xfrm>
            <a:off x="320040" y="3425175"/>
            <a:ext cx="4251960" cy="457200"/>
            <a:chOff x="320040" y="3218688"/>
            <a:chExt cx="4251960" cy="566928"/>
          </a:xfrm>
        </p:grpSpPr>
        <p:sp>
          <p:nvSpPr>
            <p:cNvPr id="29" name="Shape 27"/>
            <p:cNvSpPr/>
            <p:nvPr/>
          </p:nvSpPr>
          <p:spPr>
            <a:xfrm>
              <a:off x="320040" y="3218688"/>
              <a:ext cx="4251960" cy="566928"/>
            </a:xfrm>
            <a:prstGeom prst="rect">
              <a:avLst/>
            </a:prstGeom>
            <a:solidFill>
              <a:srgbClr val="FFFFFF"/>
            </a:solidFill>
            <a:ln w="12700">
              <a:solidFill>
                <a:srgbClr val="C8DDED"/>
              </a:solidFill>
              <a:prstDash val="solid"/>
            </a:ln>
            <a:effectLst>
              <a:outerShdw blurRad="101600" dist="38100" dir="8100000" algn="bl" rotWithShape="0">
                <a:srgbClr val="000000">
                  <a:alpha val="12000"/>
                </a:srgbClr>
              </a:outerShdw>
            </a:effectLst>
          </p:spPr>
          <p:txBody>
            <a:bodyPr/>
            <a:lstStyle/>
            <a:p>
              <a:endParaRPr lang="en-US"/>
            </a:p>
          </p:txBody>
        </p:sp>
        <p:sp>
          <p:nvSpPr>
            <p:cNvPr id="30" name="Shape 28"/>
            <p:cNvSpPr/>
            <p:nvPr/>
          </p:nvSpPr>
          <p:spPr>
            <a:xfrm>
              <a:off x="320040" y="3218688"/>
              <a:ext cx="64008" cy="566928"/>
            </a:xfrm>
            <a:prstGeom prst="rect">
              <a:avLst/>
            </a:prstGeom>
            <a:solidFill>
              <a:srgbClr val="1D5FA8"/>
            </a:solidFill>
            <a:ln w="12700">
              <a:solidFill>
                <a:srgbClr val="1D5FA8"/>
              </a:solidFill>
              <a:prstDash val="soli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1" name="Text 29"/>
            <p:cNvSpPr/>
            <p:nvPr/>
          </p:nvSpPr>
          <p:spPr>
            <a:xfrm>
              <a:off x="502920" y="3255264"/>
              <a:ext cx="3977640" cy="27432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>
                <a:buNone/>
              </a:pPr>
              <a:r>
                <a:rPr lang="en-US" sz="1150" b="1" dirty="0">
                  <a:solidFill>
                    <a:srgbClr val="080F1C"/>
                  </a:solidFill>
                  <a:latin typeface="Consolas" pitchFamily="34" charset="0"/>
                  <a:ea typeface="Consolas" pitchFamily="34" charset="-122"/>
                  <a:cs typeface="Consolas" pitchFamily="34" charset="-120"/>
                </a:rPr>
                <a:t>d7_node</a:t>
              </a:r>
              <a:endParaRPr lang="en-US" sz="1150" dirty="0"/>
            </a:p>
          </p:txBody>
        </p:sp>
        <p:sp>
          <p:nvSpPr>
            <p:cNvPr id="32" name="Text 30"/>
            <p:cNvSpPr/>
            <p:nvPr/>
          </p:nvSpPr>
          <p:spPr>
            <a:xfrm>
              <a:off x="502920" y="3529584"/>
              <a:ext cx="3977640" cy="22860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>
                <a:buNone/>
              </a:pPr>
              <a:r>
                <a:rPr lang="en-US" sz="1050" dirty="0">
                  <a:solidFill>
                    <a:srgbClr val="4A6A8A"/>
                  </a:solidFill>
                </a:rPr>
                <a:t>Drupal 7 node table (core upgrade path)</a:t>
              </a:r>
              <a:endParaRPr lang="en-US" sz="1050" dirty="0"/>
            </a:p>
          </p:txBody>
        </p:sp>
      </p:grpSp>
      <p:grpSp>
        <p:nvGrpSpPr>
          <p:cNvPr id="47" name="Group 46">
            <a:extLst>
              <a:ext uri="{FF2B5EF4-FFF2-40B4-BE49-F238E27FC236}">
                <a16:creationId xmlns:a16="http://schemas.microsoft.com/office/drawing/2014/main" id="{8E6FE5EF-FA92-0C49-AE28-7C63DD08498E}"/>
              </a:ext>
            </a:extLst>
          </p:cNvPr>
          <p:cNvGrpSpPr/>
          <p:nvPr/>
        </p:nvGrpSpPr>
        <p:grpSpPr>
          <a:xfrm>
            <a:off x="320040" y="3899017"/>
            <a:ext cx="4251960" cy="457200"/>
            <a:chOff x="320040" y="3639312"/>
            <a:chExt cx="4251960" cy="566928"/>
          </a:xfrm>
        </p:grpSpPr>
        <p:sp>
          <p:nvSpPr>
            <p:cNvPr id="33" name="Shape 31"/>
            <p:cNvSpPr/>
            <p:nvPr/>
          </p:nvSpPr>
          <p:spPr>
            <a:xfrm>
              <a:off x="320040" y="3639312"/>
              <a:ext cx="4251960" cy="566928"/>
            </a:xfrm>
            <a:prstGeom prst="rect">
              <a:avLst/>
            </a:prstGeom>
            <a:solidFill>
              <a:srgbClr val="FFFFFF"/>
            </a:solidFill>
            <a:ln w="12700">
              <a:solidFill>
                <a:srgbClr val="C8DDED"/>
              </a:solidFill>
              <a:prstDash val="solid"/>
            </a:ln>
            <a:effectLst>
              <a:outerShdw blurRad="101600" dist="38100" dir="8100000" algn="bl" rotWithShape="0">
                <a:srgbClr val="000000">
                  <a:alpha val="12000"/>
                </a:srgbClr>
              </a:outerShdw>
            </a:effectLst>
          </p:spPr>
          <p:txBody>
            <a:bodyPr/>
            <a:lstStyle/>
            <a:p>
              <a:endParaRPr lang="en-US"/>
            </a:p>
          </p:txBody>
        </p:sp>
        <p:sp>
          <p:nvSpPr>
            <p:cNvPr id="34" name="Shape 32"/>
            <p:cNvSpPr/>
            <p:nvPr/>
          </p:nvSpPr>
          <p:spPr>
            <a:xfrm>
              <a:off x="320040" y="3639312"/>
              <a:ext cx="64008" cy="566928"/>
            </a:xfrm>
            <a:prstGeom prst="rect">
              <a:avLst/>
            </a:prstGeom>
            <a:solidFill>
              <a:srgbClr val="1D5FA8"/>
            </a:solidFill>
            <a:ln w="12700">
              <a:solidFill>
                <a:srgbClr val="1D5FA8"/>
              </a:solidFill>
              <a:prstDash val="soli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5" name="Text 33"/>
            <p:cNvSpPr/>
            <p:nvPr/>
          </p:nvSpPr>
          <p:spPr>
            <a:xfrm>
              <a:off x="502920" y="3675888"/>
              <a:ext cx="3977640" cy="27432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>
                <a:buNone/>
              </a:pPr>
              <a:r>
                <a:rPr lang="en-US" sz="1150" b="1" dirty="0">
                  <a:solidFill>
                    <a:srgbClr val="080F1C"/>
                  </a:solidFill>
                  <a:latin typeface="Consolas" pitchFamily="34" charset="0"/>
                  <a:ea typeface="Consolas" pitchFamily="34" charset="-122"/>
                  <a:cs typeface="Consolas" pitchFamily="34" charset="-120"/>
                </a:rPr>
                <a:t>d7_user</a:t>
              </a:r>
              <a:endParaRPr lang="en-US" sz="1150" dirty="0"/>
            </a:p>
          </p:txBody>
        </p:sp>
        <p:sp>
          <p:nvSpPr>
            <p:cNvPr id="36" name="Text 34"/>
            <p:cNvSpPr/>
            <p:nvPr/>
          </p:nvSpPr>
          <p:spPr>
            <a:xfrm>
              <a:off x="502920" y="3950208"/>
              <a:ext cx="3977640" cy="22860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>
                <a:buNone/>
              </a:pPr>
              <a:r>
                <a:rPr lang="en-US" sz="1050" dirty="0">
                  <a:solidFill>
                    <a:srgbClr val="4A6A8A"/>
                  </a:solidFill>
                </a:rPr>
                <a:t>Drupal 7 user accounts</a:t>
              </a:r>
              <a:endParaRPr lang="en-US" sz="1050" dirty="0"/>
            </a:p>
          </p:txBody>
        </p:sp>
      </p:grpSp>
      <p:grpSp>
        <p:nvGrpSpPr>
          <p:cNvPr id="48" name="Group 47">
            <a:extLst>
              <a:ext uri="{FF2B5EF4-FFF2-40B4-BE49-F238E27FC236}">
                <a16:creationId xmlns:a16="http://schemas.microsoft.com/office/drawing/2014/main" id="{C6771079-C082-B8B9-0D82-5D49AD449B88}"/>
              </a:ext>
            </a:extLst>
          </p:cNvPr>
          <p:cNvGrpSpPr/>
          <p:nvPr/>
        </p:nvGrpSpPr>
        <p:grpSpPr>
          <a:xfrm>
            <a:off x="320040" y="4372856"/>
            <a:ext cx="4251960" cy="457200"/>
            <a:chOff x="320040" y="4263128"/>
            <a:chExt cx="4251960" cy="566928"/>
          </a:xfrm>
        </p:grpSpPr>
        <p:sp>
          <p:nvSpPr>
            <p:cNvPr id="37" name="Shape 35"/>
            <p:cNvSpPr/>
            <p:nvPr/>
          </p:nvSpPr>
          <p:spPr>
            <a:xfrm>
              <a:off x="320040" y="4263128"/>
              <a:ext cx="4251960" cy="566928"/>
            </a:xfrm>
            <a:prstGeom prst="rect">
              <a:avLst/>
            </a:prstGeom>
            <a:solidFill>
              <a:srgbClr val="FFFFFF"/>
            </a:solidFill>
            <a:ln w="12700">
              <a:solidFill>
                <a:srgbClr val="C8DDED"/>
              </a:solidFill>
              <a:prstDash val="solid"/>
            </a:ln>
            <a:effectLst>
              <a:outerShdw blurRad="101600" dist="38100" dir="8100000" algn="bl" rotWithShape="0">
                <a:srgbClr val="000000">
                  <a:alpha val="12000"/>
                </a:srgbClr>
              </a:outerShdw>
            </a:effectLst>
          </p:spPr>
          <p:txBody>
            <a:bodyPr/>
            <a:lstStyle/>
            <a:p>
              <a:endParaRPr lang="en-US"/>
            </a:p>
          </p:txBody>
        </p:sp>
        <p:sp>
          <p:nvSpPr>
            <p:cNvPr id="38" name="Shape 36"/>
            <p:cNvSpPr/>
            <p:nvPr/>
          </p:nvSpPr>
          <p:spPr>
            <a:xfrm>
              <a:off x="320040" y="4263128"/>
              <a:ext cx="64008" cy="566928"/>
            </a:xfrm>
            <a:prstGeom prst="rect">
              <a:avLst/>
            </a:prstGeom>
            <a:solidFill>
              <a:srgbClr val="1D5FA8"/>
            </a:solidFill>
            <a:ln w="12700">
              <a:solidFill>
                <a:srgbClr val="1D5FA8"/>
              </a:solidFill>
              <a:prstDash val="soli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9" name="Text 37"/>
            <p:cNvSpPr/>
            <p:nvPr/>
          </p:nvSpPr>
          <p:spPr>
            <a:xfrm>
              <a:off x="502920" y="4299704"/>
              <a:ext cx="3977640" cy="27432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>
                <a:buNone/>
              </a:pPr>
              <a:r>
                <a:rPr lang="en-US" sz="1150" b="1" dirty="0">
                  <a:solidFill>
                    <a:srgbClr val="080F1C"/>
                  </a:solidFill>
                  <a:latin typeface="Consolas" pitchFamily="34" charset="0"/>
                  <a:ea typeface="Consolas" pitchFamily="34" charset="-122"/>
                  <a:cs typeface="Consolas" pitchFamily="34" charset="-120"/>
                </a:rPr>
                <a:t>d7_file</a:t>
              </a:r>
              <a:endParaRPr lang="en-US" sz="1150" dirty="0"/>
            </a:p>
          </p:txBody>
        </p:sp>
        <p:sp>
          <p:nvSpPr>
            <p:cNvPr id="40" name="Text 38"/>
            <p:cNvSpPr/>
            <p:nvPr/>
          </p:nvSpPr>
          <p:spPr>
            <a:xfrm>
              <a:off x="502920" y="4574024"/>
              <a:ext cx="3977640" cy="22860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>
                <a:buNone/>
              </a:pPr>
              <a:r>
                <a:rPr lang="en-US" sz="1050" dirty="0">
                  <a:solidFill>
                    <a:srgbClr val="4A6A8A"/>
                  </a:solidFill>
                </a:rPr>
                <a:t>Drupal 7 managed files</a:t>
              </a:r>
              <a:endParaRPr lang="en-US" sz="1050" dirty="0"/>
            </a:p>
          </p:txBody>
        </p:sp>
      </p:grpSp>
      <p:sp>
        <p:nvSpPr>
          <p:cNvPr id="41" name="Text 39"/>
          <p:cNvSpPr/>
          <p:nvPr/>
        </p:nvSpPr>
        <p:spPr>
          <a:xfrm>
            <a:off x="4663440" y="804672"/>
            <a:ext cx="41605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2E7FD4"/>
                </a:solidFill>
              </a:rPr>
              <a:t>Custom source plugin</a:t>
            </a:r>
            <a:endParaRPr lang="en-US" sz="1300" dirty="0"/>
          </a:p>
        </p:txBody>
      </p:sp>
      <p:sp>
        <p:nvSpPr>
          <p:cNvPr id="42" name="Shape 40"/>
          <p:cNvSpPr/>
          <p:nvPr/>
        </p:nvSpPr>
        <p:spPr>
          <a:xfrm>
            <a:off x="4663440" y="1097280"/>
            <a:ext cx="4160520" cy="3182112"/>
          </a:xfrm>
          <a:prstGeom prst="rect">
            <a:avLst/>
          </a:prstGeom>
          <a:solidFill>
            <a:srgbClr val="070D1A"/>
          </a:solidFill>
          <a:ln w="12700">
            <a:solidFill>
              <a:srgbClr val="1D5FA8"/>
            </a:solidFill>
            <a:prstDash val="solid"/>
          </a:ln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43" name="Text 41"/>
          <p:cNvSpPr/>
          <p:nvPr/>
        </p:nvSpPr>
        <p:spPr>
          <a:xfrm>
            <a:off x="4800600" y="1188720"/>
            <a:ext cx="3886200" cy="29992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500" dirty="0">
                <a:solidFill>
                  <a:srgbClr val="9EC8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&lt;?php</a:t>
            </a:r>
            <a:endParaRPr lang="en-US" sz="500" dirty="0"/>
          </a:p>
          <a:p>
            <a:pPr marL="0" indent="0">
              <a:buNone/>
            </a:pPr>
            <a:r>
              <a:rPr lang="en-US" sz="500" dirty="0">
                <a:solidFill>
                  <a:srgbClr val="73C99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// src/Plugin/migrate/source/ApiSource.php</a:t>
            </a:r>
            <a:endParaRPr lang="en-US" sz="500" dirty="0"/>
          </a:p>
          <a:p>
            <a:pPr marL="0" indent="0">
              <a:buNone/>
            </a:pPr>
            <a:r>
              <a:rPr lang="en-US" sz="500" dirty="0">
                <a:solidFill>
                  <a:srgbClr val="61AFE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namespace Drupal\my_module\Plugin\migrate\source;</a:t>
            </a:r>
            <a:endParaRPr lang="en-US" sz="500" dirty="0"/>
          </a:p>
          <a:p>
            <a:pPr marL="0" indent="0">
              <a:buNone/>
            </a:pPr>
            <a:endParaRPr lang="en-US" sz="500" dirty="0"/>
          </a:p>
          <a:p>
            <a:pPr marL="0" indent="0">
              <a:buNone/>
            </a:pPr>
            <a:r>
              <a:rPr lang="en-US" sz="500" dirty="0">
                <a:solidFill>
                  <a:srgbClr val="61AFE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use Drupal\migrate\Plugin\migrate\source\SourcePluginBase;</a:t>
            </a:r>
            <a:endParaRPr lang="en-US" sz="500" dirty="0"/>
          </a:p>
          <a:p>
            <a:pPr marL="0" indent="0">
              <a:buNone/>
            </a:pPr>
            <a:endParaRPr lang="en-US" sz="500" dirty="0"/>
          </a:p>
          <a:p>
            <a:pPr marL="0" indent="0">
              <a:buNone/>
            </a:pPr>
            <a:r>
              <a:rPr lang="en-US" sz="500" dirty="0">
                <a:solidFill>
                  <a:srgbClr val="73C99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/**</a:t>
            </a:r>
            <a:endParaRPr lang="en-US" sz="500" dirty="0"/>
          </a:p>
          <a:p>
            <a:pPr marL="0" indent="0">
              <a:buNone/>
            </a:pPr>
            <a:r>
              <a:rPr lang="en-US" sz="500" dirty="0">
                <a:solidFill>
                  <a:srgbClr val="73C99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* @MigrateSource(id = "my_api_source")</a:t>
            </a:r>
            <a:endParaRPr lang="en-US" sz="500" dirty="0"/>
          </a:p>
          <a:p>
            <a:pPr marL="0" indent="0">
              <a:buNone/>
            </a:pPr>
            <a:r>
              <a:rPr lang="en-US" sz="500" dirty="0">
                <a:solidFill>
                  <a:srgbClr val="73C99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*/</a:t>
            </a:r>
            <a:endParaRPr lang="en-US" sz="500" dirty="0"/>
          </a:p>
          <a:p>
            <a:pPr marL="0" indent="0">
              <a:buNone/>
            </a:pPr>
            <a:r>
              <a:rPr lang="en-US" sz="500" dirty="0">
                <a:solidFill>
                  <a:srgbClr val="61AFE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class ApiSource extends SourcePluginBase {</a:t>
            </a:r>
            <a:endParaRPr lang="en-US" sz="500" dirty="0"/>
          </a:p>
          <a:p>
            <a:pPr marL="0" indent="0">
              <a:buNone/>
            </a:pPr>
            <a:endParaRPr lang="en-US" sz="500" dirty="0"/>
          </a:p>
          <a:p>
            <a:pPr marL="0" indent="0">
              <a:buNone/>
            </a:pPr>
            <a:r>
              <a:rPr lang="en-US" sz="500" dirty="0">
                <a:solidFill>
                  <a:srgbClr val="61AFE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public function fields(): array {</a:t>
            </a:r>
            <a:endParaRPr lang="en-US" sz="500" dirty="0"/>
          </a:p>
          <a:p>
            <a:pPr marL="0" indent="0">
              <a:buNone/>
            </a:pPr>
            <a:r>
              <a:rPr lang="en-US" sz="500" dirty="0">
                <a:solidFill>
                  <a:srgbClr val="61AFE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return [</a:t>
            </a:r>
            <a:endParaRPr lang="en-US" sz="500" dirty="0"/>
          </a:p>
          <a:p>
            <a:pPr marL="0" indent="0">
              <a:buNone/>
            </a:pPr>
            <a:r>
              <a:rPr lang="en-US" sz="500" dirty="0">
                <a:solidFill>
                  <a:srgbClr val="E5C07B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    'id'    =&gt; 'Product ID',</a:t>
            </a:r>
            <a:endParaRPr lang="en-US" sz="500" dirty="0"/>
          </a:p>
          <a:p>
            <a:pPr marL="0" indent="0">
              <a:buNone/>
            </a:pPr>
            <a:r>
              <a:rPr lang="en-US" sz="500" dirty="0">
                <a:solidFill>
                  <a:srgbClr val="E5C07B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    'name'  =&gt; 'Product Name',</a:t>
            </a:r>
            <a:endParaRPr lang="en-US" sz="500" dirty="0"/>
          </a:p>
          <a:p>
            <a:pPr marL="0" indent="0">
              <a:buNone/>
            </a:pPr>
            <a:r>
              <a:rPr lang="en-US" sz="500" dirty="0">
                <a:solidFill>
                  <a:srgbClr val="E5C07B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    'price' =&gt; 'Price in cents',</a:t>
            </a:r>
            <a:endParaRPr lang="en-US" sz="500" dirty="0"/>
          </a:p>
          <a:p>
            <a:pPr marL="0" indent="0">
              <a:buNone/>
            </a:pPr>
            <a:r>
              <a:rPr lang="en-US" sz="500" dirty="0">
                <a:solidFill>
                  <a:srgbClr val="9EC8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];</a:t>
            </a:r>
            <a:endParaRPr lang="en-US" sz="500" dirty="0"/>
          </a:p>
          <a:p>
            <a:pPr marL="0" indent="0">
              <a:buNone/>
            </a:pPr>
            <a:r>
              <a:rPr lang="en-US" sz="500" dirty="0">
                <a:solidFill>
                  <a:srgbClr val="9EC8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}</a:t>
            </a:r>
            <a:endParaRPr lang="en-US" sz="500" dirty="0"/>
          </a:p>
          <a:p>
            <a:pPr marL="0" indent="0">
              <a:buNone/>
            </a:pPr>
            <a:endParaRPr lang="en-US" sz="500" dirty="0"/>
          </a:p>
          <a:p>
            <a:pPr marL="0" indent="0">
              <a:buNone/>
            </a:pPr>
            <a:r>
              <a:rPr lang="en-US" sz="500" dirty="0">
                <a:solidFill>
                  <a:srgbClr val="61AFE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public function getIds(): array {</a:t>
            </a:r>
            <a:endParaRPr lang="en-US" sz="500" dirty="0"/>
          </a:p>
          <a:p>
            <a:pPr marL="0" indent="0">
              <a:buNone/>
            </a:pPr>
            <a:r>
              <a:rPr lang="en-US" sz="500" dirty="0">
                <a:solidFill>
                  <a:srgbClr val="61AFE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return ['id' =&gt; ['type' =&gt; 'integer']];</a:t>
            </a:r>
            <a:endParaRPr lang="en-US" sz="500" dirty="0"/>
          </a:p>
          <a:p>
            <a:pPr marL="0" indent="0">
              <a:buNone/>
            </a:pPr>
            <a:r>
              <a:rPr lang="en-US" sz="500" dirty="0">
                <a:solidFill>
                  <a:srgbClr val="9EC8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}</a:t>
            </a:r>
            <a:endParaRPr lang="en-US" sz="500" dirty="0"/>
          </a:p>
          <a:p>
            <a:pPr marL="0" indent="0">
              <a:buNone/>
            </a:pPr>
            <a:endParaRPr lang="en-US" sz="500" dirty="0"/>
          </a:p>
          <a:p>
            <a:pPr marL="0" indent="0">
              <a:buNone/>
            </a:pPr>
            <a:r>
              <a:rPr lang="en-US" sz="500" dirty="0">
                <a:solidFill>
                  <a:srgbClr val="61AFE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public function __toString(): string {</a:t>
            </a:r>
            <a:endParaRPr lang="en-US" sz="500" dirty="0"/>
          </a:p>
          <a:p>
            <a:pPr marL="0" indent="0">
              <a:buNone/>
            </a:pPr>
            <a:r>
              <a:rPr lang="en-US" sz="500" dirty="0">
                <a:solidFill>
                  <a:srgbClr val="61AFE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return 'Product API Source';</a:t>
            </a:r>
            <a:endParaRPr lang="en-US" sz="500" dirty="0"/>
          </a:p>
          <a:p>
            <a:pPr marL="0" indent="0">
              <a:buNone/>
            </a:pPr>
            <a:r>
              <a:rPr lang="en-US" sz="500" dirty="0">
                <a:solidFill>
                  <a:srgbClr val="9EC8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}</a:t>
            </a:r>
            <a:endParaRPr lang="en-US" sz="500" dirty="0"/>
          </a:p>
          <a:p>
            <a:pPr marL="0" indent="0">
              <a:buNone/>
            </a:pPr>
            <a:endParaRPr lang="en-US" sz="500" dirty="0"/>
          </a:p>
          <a:p>
            <a:pPr marL="0" indent="0">
              <a:buNone/>
            </a:pPr>
            <a:r>
              <a:rPr lang="en-US" sz="500" dirty="0">
                <a:solidFill>
                  <a:srgbClr val="61AFE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protected function initializeIterator(): \Iterator {</a:t>
            </a:r>
            <a:endParaRPr lang="en-US" sz="500" dirty="0"/>
          </a:p>
          <a:p>
            <a:pPr marL="0" indent="0">
              <a:buNone/>
            </a:pPr>
            <a:r>
              <a:rPr lang="en-US" sz="500" dirty="0">
                <a:solidFill>
                  <a:srgbClr val="E5C07B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$client = \Drupal::httpClient();</a:t>
            </a:r>
            <a:endParaRPr lang="en-US" sz="500" dirty="0"/>
          </a:p>
          <a:p>
            <a:pPr marL="0" indent="0">
              <a:buNone/>
            </a:pPr>
            <a:r>
              <a:rPr lang="en-US" sz="500" dirty="0">
                <a:solidFill>
                  <a:srgbClr val="E5C07B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$data = $client-&gt;get('https://api.example.com/products')</a:t>
            </a:r>
            <a:endParaRPr lang="en-US" sz="500" dirty="0"/>
          </a:p>
          <a:p>
            <a:pPr marL="0" indent="0">
              <a:buNone/>
            </a:pPr>
            <a:r>
              <a:rPr lang="en-US" sz="500" dirty="0">
                <a:solidFill>
                  <a:srgbClr val="9CDCF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    -&gt;getBody()-&gt;getContents();</a:t>
            </a:r>
            <a:endParaRPr lang="en-US" sz="500" dirty="0"/>
          </a:p>
          <a:p>
            <a:pPr marL="0" indent="0">
              <a:buNone/>
            </a:pPr>
            <a:r>
              <a:rPr lang="en-US" sz="500" dirty="0">
                <a:solidFill>
                  <a:srgbClr val="E5C07B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$products = json_decode($data, TRUE);</a:t>
            </a:r>
            <a:endParaRPr lang="en-US" sz="500" dirty="0"/>
          </a:p>
          <a:p>
            <a:pPr marL="0" indent="0">
              <a:buNone/>
            </a:pPr>
            <a:endParaRPr lang="en-US" sz="500" dirty="0"/>
          </a:p>
          <a:p>
            <a:pPr marL="0" indent="0">
              <a:buNone/>
            </a:pPr>
            <a:r>
              <a:rPr lang="en-US" sz="500" dirty="0">
                <a:solidFill>
                  <a:srgbClr val="61AFE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foreach ($products as $product) {</a:t>
            </a:r>
            <a:endParaRPr lang="en-US" sz="500" dirty="0"/>
          </a:p>
          <a:p>
            <a:pPr marL="0" indent="0">
              <a:buNone/>
            </a:pPr>
            <a:r>
              <a:rPr lang="en-US" sz="500" dirty="0">
                <a:solidFill>
                  <a:srgbClr val="61AFE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    yield $product;  // Yield one row at a time</a:t>
            </a:r>
            <a:endParaRPr lang="en-US" sz="500" dirty="0"/>
          </a:p>
          <a:p>
            <a:pPr marL="0" indent="0">
              <a:buNone/>
            </a:pPr>
            <a:r>
              <a:rPr lang="en-US" sz="500" dirty="0">
                <a:solidFill>
                  <a:srgbClr val="9EC8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}</a:t>
            </a:r>
            <a:endParaRPr lang="en-US" sz="500" dirty="0"/>
          </a:p>
          <a:p>
            <a:pPr marL="0" indent="0">
              <a:buNone/>
            </a:pPr>
            <a:r>
              <a:rPr lang="en-US" sz="500" dirty="0">
                <a:solidFill>
                  <a:srgbClr val="9EC8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}</a:t>
            </a:r>
            <a:endParaRPr lang="en-US" sz="500" dirty="0"/>
          </a:p>
          <a:p>
            <a:pPr marL="0" indent="0">
              <a:buNone/>
            </a:pPr>
            <a:r>
              <a:rPr lang="en-US" sz="500" dirty="0">
                <a:solidFill>
                  <a:srgbClr val="9EC8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}</a:t>
            </a:r>
            <a:endParaRPr lang="en-US" sz="5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0F6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58368"/>
          </a:xfrm>
          <a:prstGeom prst="rect">
            <a:avLst/>
          </a:prstGeom>
          <a:solidFill>
            <a:srgbClr val="080F1C"/>
          </a:solidFill>
          <a:ln w="12700">
            <a:solidFill>
              <a:srgbClr val="080F1C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" name="Shape 1"/>
          <p:cNvSpPr/>
          <p:nvPr/>
        </p:nvSpPr>
        <p:spPr>
          <a:xfrm>
            <a:off x="0" y="658368"/>
            <a:ext cx="9144000" cy="50292"/>
          </a:xfrm>
          <a:prstGeom prst="rect">
            <a:avLst/>
          </a:prstGeom>
          <a:solidFill>
            <a:srgbClr val="6AADDF"/>
          </a:solidFill>
          <a:ln w="12700">
            <a:solidFill>
              <a:srgbClr val="6AADD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" name="Text 2"/>
          <p:cNvSpPr/>
          <p:nvPr/>
        </p:nvSpPr>
        <p:spPr>
          <a:xfrm>
            <a:off x="320040" y="0"/>
            <a:ext cx="438912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Migrate API</a:t>
            </a:r>
            <a:endParaRPr lang="en-US" sz="2200" dirty="0"/>
          </a:p>
        </p:txBody>
      </p:sp>
      <p:sp>
        <p:nvSpPr>
          <p:cNvPr id="5" name="Text 3"/>
          <p:cNvSpPr/>
          <p:nvPr/>
        </p:nvSpPr>
        <p:spPr>
          <a:xfrm>
            <a:off x="4709160" y="0"/>
            <a:ext cx="411480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B8D9F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|  Running &amp; Managing Migrations</a:t>
            </a:r>
            <a:endParaRPr lang="en-US" sz="1300" dirty="0"/>
          </a:p>
        </p:txBody>
      </p:sp>
      <p:sp>
        <p:nvSpPr>
          <p:cNvPr id="6" name="Shape 4"/>
          <p:cNvSpPr/>
          <p:nvPr/>
        </p:nvSpPr>
        <p:spPr>
          <a:xfrm>
            <a:off x="0" y="4846320"/>
            <a:ext cx="9144000" cy="297180"/>
          </a:xfrm>
          <a:prstGeom prst="rect">
            <a:avLst/>
          </a:prstGeom>
          <a:solidFill>
            <a:srgbClr val="080F1C"/>
          </a:solidFill>
          <a:ln w="12700">
            <a:solidFill>
              <a:srgbClr val="080F1C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7" name="Text 5"/>
          <p:cNvSpPr/>
          <p:nvPr/>
        </p:nvSpPr>
        <p:spPr>
          <a:xfrm>
            <a:off x="274320" y="4846320"/>
            <a:ext cx="8595360" cy="2971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800" dirty="0">
                <a:solidFill>
                  <a:srgbClr val="B8D9F5"/>
                </a:solidFill>
              </a:rPr>
              <a:t>drupal.org/docs  |  MIGRATION, SEARCH, TRANSLATION &amp; WORKFLOWS  |  COURSE 5 OF 7</a:t>
            </a:r>
            <a:endParaRPr lang="en-US" sz="800" dirty="0"/>
          </a:p>
        </p:txBody>
      </p:sp>
      <p:sp>
        <p:nvSpPr>
          <p:cNvPr id="8" name="Shape 6"/>
          <p:cNvSpPr/>
          <p:nvPr/>
        </p:nvSpPr>
        <p:spPr>
          <a:xfrm>
            <a:off x="320040" y="804672"/>
            <a:ext cx="8503920" cy="1719072"/>
          </a:xfrm>
          <a:prstGeom prst="rect">
            <a:avLst/>
          </a:prstGeom>
          <a:solidFill>
            <a:srgbClr val="070D1A"/>
          </a:solidFill>
          <a:ln w="12700">
            <a:solidFill>
              <a:srgbClr val="1D5FA8"/>
            </a:solidFill>
            <a:prstDash val="solid"/>
          </a:ln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9" name="Text 7"/>
          <p:cNvSpPr/>
          <p:nvPr/>
        </p:nvSpPr>
        <p:spPr>
          <a:xfrm>
            <a:off x="457200" y="896112"/>
            <a:ext cx="8229600" cy="153619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050" dirty="0">
                <a:solidFill>
                  <a:srgbClr val="73C99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# ── DRUSH COMMANDS (migrate_tools module required) ────────────────────</a:t>
            </a:r>
            <a:endParaRPr lang="en-US" sz="1050" dirty="0"/>
          </a:p>
          <a:p>
            <a:pPr marL="0" indent="0">
              <a:buNone/>
            </a:pPr>
            <a:r>
              <a:rPr lang="en-US" sz="1050" dirty="0">
                <a:solidFill>
                  <a:srgbClr val="9EC8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drush migrate:status                     # List all migrations + row counts</a:t>
            </a:r>
            <a:endParaRPr lang="en-US" sz="1050" dirty="0"/>
          </a:p>
          <a:p>
            <a:pPr marL="0" indent="0">
              <a:buNone/>
            </a:pPr>
            <a:r>
              <a:rPr lang="en-US" sz="1050" dirty="0">
                <a:solidFill>
                  <a:srgbClr val="9EC8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drush migrate:status import_products     # Status of one migration</a:t>
            </a:r>
            <a:endParaRPr lang="en-US" sz="1050" dirty="0"/>
          </a:p>
          <a:p>
            <a:pPr marL="0" indent="0">
              <a:buNone/>
            </a:pPr>
            <a:r>
              <a:rPr lang="en-US" sz="1050" dirty="0">
                <a:solidFill>
                  <a:srgbClr val="9EC8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drush migrate:import import_products     # Run the import</a:t>
            </a:r>
            <a:endParaRPr lang="en-US" sz="1050" dirty="0"/>
          </a:p>
          <a:p>
            <a:pPr marL="0" indent="0">
              <a:buNone/>
            </a:pPr>
            <a:r>
              <a:rPr lang="en-US" sz="1050" dirty="0">
                <a:solidFill>
                  <a:srgbClr val="9EC8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drush migrate:import --group=my_imports  # Run a whole group</a:t>
            </a:r>
            <a:endParaRPr lang="en-US" sz="1050" dirty="0"/>
          </a:p>
          <a:p>
            <a:pPr marL="0" indent="0">
              <a:buNone/>
            </a:pPr>
            <a:r>
              <a:rPr lang="en-US" sz="1050" dirty="0">
                <a:solidFill>
                  <a:srgbClr val="9EC8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drush migrate:import --update            # Re-import already-imported rows</a:t>
            </a:r>
            <a:endParaRPr lang="en-US" sz="1050" dirty="0"/>
          </a:p>
          <a:p>
            <a:pPr marL="0" indent="0">
              <a:buNone/>
            </a:pPr>
            <a:r>
              <a:rPr lang="en-US" sz="1050" dirty="0">
                <a:solidFill>
                  <a:srgbClr val="9EC8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drush migrate:import --limit=100         # Import only 100 rows (testing)</a:t>
            </a:r>
            <a:endParaRPr lang="en-US" sz="1050" dirty="0"/>
          </a:p>
          <a:p>
            <a:pPr marL="0" indent="0">
              <a:buNone/>
            </a:pPr>
            <a:r>
              <a:rPr lang="en-US" sz="1050" dirty="0">
                <a:solidFill>
                  <a:srgbClr val="9EC8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drush migrate:rollback import_products   # Delete all imported content</a:t>
            </a:r>
            <a:endParaRPr lang="en-US" sz="1050" dirty="0"/>
          </a:p>
          <a:p>
            <a:pPr marL="0" indent="0">
              <a:buNone/>
            </a:pPr>
            <a:r>
              <a:rPr lang="en-US" sz="1050" dirty="0">
                <a:solidFill>
                  <a:srgbClr val="9EC8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drush migrate:reset-status import_products  # Clear "Importing" stuck status</a:t>
            </a:r>
            <a:endParaRPr lang="en-US" sz="1050" dirty="0"/>
          </a:p>
          <a:p>
            <a:pPr marL="0" indent="0">
              <a:buNone/>
            </a:pPr>
            <a:r>
              <a:rPr lang="en-US" sz="1050" dirty="0">
                <a:solidFill>
                  <a:srgbClr val="9EC8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drush migrate:messages import_products   # Show error messages from last run</a:t>
            </a:r>
            <a:endParaRPr lang="en-US" sz="1050" dirty="0"/>
          </a:p>
          <a:p>
            <a:pPr marL="0" indent="0">
              <a:buNone/>
            </a:pPr>
            <a:endParaRPr lang="en-US" sz="1050" dirty="0"/>
          </a:p>
          <a:p>
            <a:pPr marL="0" indent="0">
              <a:buNone/>
            </a:pPr>
            <a:r>
              <a:rPr lang="en-US" sz="1050" dirty="0">
                <a:solidFill>
                  <a:srgbClr val="73C99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# ── PROGRAMMATIC EXECUTION ────────────────────────────────────────────</a:t>
            </a:r>
            <a:endParaRPr lang="en-US" sz="1050" dirty="0"/>
          </a:p>
        </p:txBody>
      </p:sp>
      <p:sp>
        <p:nvSpPr>
          <p:cNvPr id="10" name="Shape 8"/>
          <p:cNvSpPr/>
          <p:nvPr/>
        </p:nvSpPr>
        <p:spPr>
          <a:xfrm>
            <a:off x="320040" y="2578608"/>
            <a:ext cx="8503920" cy="2212848"/>
          </a:xfrm>
          <a:prstGeom prst="rect">
            <a:avLst/>
          </a:prstGeom>
          <a:solidFill>
            <a:srgbClr val="070D1A"/>
          </a:solidFill>
          <a:ln w="12700">
            <a:solidFill>
              <a:srgbClr val="1D5FA8"/>
            </a:solidFill>
            <a:prstDash val="solid"/>
          </a:ln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1" name="Text 9"/>
          <p:cNvSpPr/>
          <p:nvPr/>
        </p:nvSpPr>
        <p:spPr>
          <a:xfrm>
            <a:off x="457200" y="2670048"/>
            <a:ext cx="8229600" cy="20299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500" dirty="0">
                <a:solidFill>
                  <a:srgbClr val="73C99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// Run a migration programmatically</a:t>
            </a:r>
            <a:endParaRPr lang="en-US" sz="500" dirty="0"/>
          </a:p>
          <a:p>
            <a:pPr marL="0" indent="0">
              <a:buNone/>
            </a:pPr>
            <a:r>
              <a:rPr lang="en-US" sz="500" dirty="0">
                <a:solidFill>
                  <a:srgbClr val="61AFE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use Drupal\migrate\MigrateExecutable;</a:t>
            </a:r>
            <a:endParaRPr lang="en-US" sz="500" dirty="0"/>
          </a:p>
          <a:p>
            <a:pPr marL="0" indent="0">
              <a:buNone/>
            </a:pPr>
            <a:r>
              <a:rPr lang="en-US" sz="500" dirty="0">
                <a:solidFill>
                  <a:srgbClr val="61AFE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use Drupal\migrate\MigrateMessage;</a:t>
            </a:r>
            <a:endParaRPr lang="en-US" sz="500" dirty="0"/>
          </a:p>
          <a:p>
            <a:pPr marL="0" indent="0">
              <a:buNone/>
            </a:pPr>
            <a:r>
              <a:rPr lang="en-US" sz="500" dirty="0">
                <a:solidFill>
                  <a:srgbClr val="61AFE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use Drupal\migrate\Plugin\MigrationInterface;</a:t>
            </a:r>
            <a:endParaRPr lang="en-US" sz="500" dirty="0"/>
          </a:p>
          <a:p>
            <a:pPr marL="0" indent="0">
              <a:buNone/>
            </a:pPr>
            <a:endParaRPr lang="en-US" sz="500" dirty="0"/>
          </a:p>
          <a:p>
            <a:pPr marL="0" indent="0">
              <a:buNone/>
            </a:pPr>
            <a:r>
              <a:rPr lang="en-US" sz="500" dirty="0">
                <a:solidFill>
                  <a:srgbClr val="E5C07B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$migration = \Drupal::service('plugin.manager.migration')</a:t>
            </a:r>
            <a:endParaRPr lang="en-US" sz="500" dirty="0"/>
          </a:p>
          <a:p>
            <a:pPr marL="0" indent="0">
              <a:buNone/>
            </a:pPr>
            <a:r>
              <a:rPr lang="en-US" sz="500" dirty="0">
                <a:solidFill>
                  <a:srgbClr val="9CDCF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-&gt;createInstance('import_products');</a:t>
            </a:r>
            <a:endParaRPr lang="en-US" sz="500" dirty="0"/>
          </a:p>
          <a:p>
            <a:pPr marL="0" indent="0">
              <a:buNone/>
            </a:pPr>
            <a:endParaRPr lang="en-US" sz="500" dirty="0"/>
          </a:p>
          <a:p>
            <a:pPr marL="0" indent="0">
              <a:buNone/>
            </a:pPr>
            <a:r>
              <a:rPr lang="en-US" sz="500" dirty="0">
                <a:solidFill>
                  <a:srgbClr val="73C99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// Set to update mode (re-import changed rows)</a:t>
            </a:r>
            <a:endParaRPr lang="en-US" sz="500" dirty="0"/>
          </a:p>
          <a:p>
            <a:pPr marL="0" indent="0">
              <a:buNone/>
            </a:pPr>
            <a:r>
              <a:rPr lang="en-US" sz="500" dirty="0">
                <a:solidFill>
                  <a:srgbClr val="9CDCF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$migration-&gt;getIdMap()-&gt;prepareUpdate();</a:t>
            </a:r>
            <a:endParaRPr lang="en-US" sz="500" dirty="0"/>
          </a:p>
          <a:p>
            <a:pPr marL="0" indent="0">
              <a:buNone/>
            </a:pPr>
            <a:endParaRPr lang="en-US" sz="500" dirty="0"/>
          </a:p>
          <a:p>
            <a:pPr marL="0" indent="0">
              <a:buNone/>
            </a:pPr>
            <a:r>
              <a:rPr lang="en-US" sz="500" dirty="0">
                <a:solidFill>
                  <a:srgbClr val="E5C07B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$executable = new MigrateExecutable($migration, new MigrateMessage());</a:t>
            </a:r>
            <a:endParaRPr lang="en-US" sz="500" dirty="0"/>
          </a:p>
          <a:p>
            <a:pPr marL="0" indent="0">
              <a:buNone/>
            </a:pPr>
            <a:r>
              <a:rPr lang="en-US" sz="500" dirty="0">
                <a:solidFill>
                  <a:srgbClr val="E5C07B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$status = $executable-&gt;import();</a:t>
            </a:r>
            <a:endParaRPr lang="en-US" sz="500" dirty="0"/>
          </a:p>
          <a:p>
            <a:pPr marL="0" indent="0">
              <a:buNone/>
            </a:pPr>
            <a:endParaRPr lang="en-US" sz="500" dirty="0"/>
          </a:p>
          <a:p>
            <a:pPr marL="0" indent="0">
              <a:buNone/>
            </a:pPr>
            <a:r>
              <a:rPr lang="en-US" sz="500" dirty="0">
                <a:solidFill>
                  <a:srgbClr val="61AFE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if ($status === MigrationInterface::RESULT_COMPLETED) {</a:t>
            </a:r>
            <a:endParaRPr lang="en-US" sz="500" dirty="0"/>
          </a:p>
          <a:p>
            <a:pPr marL="0" indent="0">
              <a:buNone/>
            </a:pPr>
            <a:r>
              <a:rPr lang="en-US" sz="500" dirty="0">
                <a:solidFill>
                  <a:srgbClr val="9CDCF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\Drupal::logger('my_module')-&gt;info('Import completed.');</a:t>
            </a:r>
            <a:endParaRPr lang="en-US" sz="500" dirty="0"/>
          </a:p>
          <a:p>
            <a:pPr marL="0" indent="0">
              <a:buNone/>
            </a:pPr>
            <a:r>
              <a:rPr lang="en-US" sz="500" dirty="0">
                <a:solidFill>
                  <a:srgbClr val="9EC8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} else {</a:t>
            </a:r>
            <a:endParaRPr lang="en-US" sz="500" dirty="0"/>
          </a:p>
          <a:p>
            <a:pPr marL="0" indent="0">
              <a:buNone/>
            </a:pPr>
            <a:r>
              <a:rPr lang="en-US" sz="500" dirty="0">
                <a:solidFill>
                  <a:srgbClr val="9CDCF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\Drupal::logger('my_module')-&gt;error('Import failed with status @s.', ['@s' =&gt; $status]);</a:t>
            </a:r>
            <a:endParaRPr lang="en-US" sz="500" dirty="0"/>
          </a:p>
          <a:p>
            <a:pPr marL="0" indent="0">
              <a:buNone/>
            </a:pPr>
            <a:r>
              <a:rPr lang="en-US" sz="500" dirty="0">
                <a:solidFill>
                  <a:srgbClr val="9EC8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}</a:t>
            </a:r>
            <a:endParaRPr lang="en-US" sz="500" dirty="0"/>
          </a:p>
          <a:p>
            <a:pPr marL="0" indent="0">
              <a:buNone/>
            </a:pPr>
            <a:endParaRPr lang="en-US" sz="500" dirty="0"/>
          </a:p>
          <a:p>
            <a:pPr marL="0" indent="0">
              <a:buNone/>
            </a:pPr>
            <a:r>
              <a:rPr lang="en-US" sz="500" dirty="0">
                <a:solidFill>
                  <a:srgbClr val="73C99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// ── MIGRATION EVENTS ──────────────────────────────────────────────────</a:t>
            </a:r>
            <a:endParaRPr lang="en-US" sz="500" dirty="0"/>
          </a:p>
          <a:p>
            <a:pPr marL="0" indent="0">
              <a:buNone/>
            </a:pPr>
            <a:r>
              <a:rPr lang="en-US" sz="500" dirty="0">
                <a:solidFill>
                  <a:srgbClr val="73C99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// Subscribe to MigrateEvents to react to import lifecycle:</a:t>
            </a:r>
            <a:endParaRPr lang="en-US" sz="500" dirty="0"/>
          </a:p>
          <a:p>
            <a:pPr marL="0" indent="0">
              <a:buNone/>
            </a:pPr>
            <a:r>
              <a:rPr lang="en-US" sz="500" dirty="0">
                <a:solidFill>
                  <a:srgbClr val="73C99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// MigrateEvents::PRE_IMPORT  — before migration starts</a:t>
            </a:r>
            <a:endParaRPr lang="en-US" sz="500" dirty="0"/>
          </a:p>
          <a:p>
            <a:pPr marL="0" indent="0">
              <a:buNone/>
            </a:pPr>
            <a:r>
              <a:rPr lang="en-US" sz="500" dirty="0">
                <a:solidFill>
                  <a:srgbClr val="73C99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// MigrateEvents::POST_IMPORT — after all rows processed</a:t>
            </a:r>
            <a:endParaRPr lang="en-US" sz="500" dirty="0"/>
          </a:p>
          <a:p>
            <a:pPr marL="0" indent="0">
              <a:buNone/>
            </a:pPr>
            <a:r>
              <a:rPr lang="en-US" sz="500" dirty="0">
                <a:solidFill>
                  <a:srgbClr val="73C99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// MigrateEvents::PRE_ROW_SAVE — before each row is saved</a:t>
            </a:r>
            <a:endParaRPr lang="en-US" sz="500" dirty="0"/>
          </a:p>
          <a:p>
            <a:pPr marL="0" indent="0">
              <a:buNone/>
            </a:pPr>
            <a:r>
              <a:rPr lang="en-US" sz="500" dirty="0">
                <a:solidFill>
                  <a:srgbClr val="73C99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// MigrateEvents::POST_ROW_SAVE — after each row is saved (get dest ID)</a:t>
            </a:r>
            <a:endParaRPr lang="en-US" sz="500" dirty="0"/>
          </a:p>
          <a:p>
            <a:pPr marL="0" indent="0">
              <a:buNone/>
            </a:pPr>
            <a:r>
              <a:rPr lang="en-US" sz="500" dirty="0">
                <a:solidFill>
                  <a:srgbClr val="73C99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// MigrateEvents::IDMAP_MESSAGE — when a row produces a message/error</a:t>
            </a:r>
            <a:endParaRPr lang="en-US" sz="5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0F6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58368"/>
          </a:xfrm>
          <a:prstGeom prst="rect">
            <a:avLst/>
          </a:prstGeom>
          <a:solidFill>
            <a:srgbClr val="080F1C"/>
          </a:solidFill>
          <a:ln w="12700">
            <a:solidFill>
              <a:srgbClr val="080F1C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" name="Shape 1"/>
          <p:cNvSpPr/>
          <p:nvPr/>
        </p:nvSpPr>
        <p:spPr>
          <a:xfrm>
            <a:off x="0" y="658368"/>
            <a:ext cx="9144000" cy="50292"/>
          </a:xfrm>
          <a:prstGeom prst="rect">
            <a:avLst/>
          </a:prstGeom>
          <a:solidFill>
            <a:srgbClr val="6AADDF"/>
          </a:solidFill>
          <a:ln w="12700">
            <a:solidFill>
              <a:srgbClr val="6AADD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" name="Text 2"/>
          <p:cNvSpPr/>
          <p:nvPr/>
        </p:nvSpPr>
        <p:spPr>
          <a:xfrm>
            <a:off x="320040" y="0"/>
            <a:ext cx="438912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Migrate API</a:t>
            </a:r>
            <a:endParaRPr lang="en-US" sz="2200" dirty="0"/>
          </a:p>
        </p:txBody>
      </p:sp>
      <p:sp>
        <p:nvSpPr>
          <p:cNvPr id="5" name="Text 3"/>
          <p:cNvSpPr/>
          <p:nvPr/>
        </p:nvSpPr>
        <p:spPr>
          <a:xfrm>
            <a:off x="4709160" y="0"/>
            <a:ext cx="411480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B8D9F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|  Best Practices &amp; Rollback Safety</a:t>
            </a:r>
            <a:endParaRPr lang="en-US" sz="1300" dirty="0"/>
          </a:p>
        </p:txBody>
      </p:sp>
      <p:sp>
        <p:nvSpPr>
          <p:cNvPr id="6" name="Shape 4"/>
          <p:cNvSpPr/>
          <p:nvPr/>
        </p:nvSpPr>
        <p:spPr>
          <a:xfrm>
            <a:off x="0" y="4846320"/>
            <a:ext cx="9144000" cy="297180"/>
          </a:xfrm>
          <a:prstGeom prst="rect">
            <a:avLst/>
          </a:prstGeom>
          <a:solidFill>
            <a:srgbClr val="080F1C"/>
          </a:solidFill>
          <a:ln w="12700">
            <a:solidFill>
              <a:srgbClr val="080F1C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7" name="Text 5"/>
          <p:cNvSpPr/>
          <p:nvPr/>
        </p:nvSpPr>
        <p:spPr>
          <a:xfrm>
            <a:off x="274320" y="4846320"/>
            <a:ext cx="8595360" cy="2971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800" dirty="0">
                <a:solidFill>
                  <a:srgbClr val="B8D9F5"/>
                </a:solidFill>
              </a:rPr>
              <a:t>drupal.org/docs  |  MIGRATION, SEARCH, TRANSLATION &amp; WORKFLOWS  |  COURSE 5 OF 7</a:t>
            </a:r>
            <a:endParaRPr lang="en-US" sz="800" dirty="0"/>
          </a:p>
        </p:txBody>
      </p:sp>
      <p:sp>
        <p:nvSpPr>
          <p:cNvPr id="8" name="Shape 6"/>
          <p:cNvSpPr/>
          <p:nvPr/>
        </p:nvSpPr>
        <p:spPr>
          <a:xfrm>
            <a:off x="320040" y="804672"/>
            <a:ext cx="4160520" cy="877824"/>
          </a:xfrm>
          <a:prstGeom prst="rect">
            <a:avLst/>
          </a:prstGeom>
          <a:solidFill>
            <a:srgbClr val="FFFFFF"/>
          </a:solidFill>
          <a:ln w="12700">
            <a:solidFill>
              <a:srgbClr val="C8DDED"/>
            </a:solidFill>
            <a:prstDash val="solid"/>
          </a:ln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9" name="Shape 7"/>
          <p:cNvSpPr/>
          <p:nvPr/>
        </p:nvSpPr>
        <p:spPr>
          <a:xfrm>
            <a:off x="411480" y="1051560"/>
            <a:ext cx="411480" cy="411480"/>
          </a:xfrm>
          <a:prstGeom prst="ellipse">
            <a:avLst/>
          </a:prstGeom>
          <a:solidFill>
            <a:srgbClr val="6AADDF"/>
          </a:solidFill>
          <a:ln w="12700">
            <a:solidFill>
              <a:srgbClr val="6AADD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0" name="Text 8"/>
          <p:cNvSpPr/>
          <p:nvPr/>
        </p:nvSpPr>
        <p:spPr>
          <a:xfrm>
            <a:off x="411480" y="1051560"/>
            <a:ext cx="4114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FFFFFF"/>
                </a:solidFill>
              </a:rPr>
              <a:t>✓</a:t>
            </a:r>
            <a:endParaRPr lang="en-US" sz="1300" dirty="0"/>
          </a:p>
        </p:txBody>
      </p:sp>
      <p:sp>
        <p:nvSpPr>
          <p:cNvPr id="11" name="Text 9"/>
          <p:cNvSpPr/>
          <p:nvPr/>
        </p:nvSpPr>
        <p:spPr>
          <a:xfrm>
            <a:off x="914400" y="877824"/>
            <a:ext cx="3474720" cy="7498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0D1B2E"/>
                </a:solidFill>
              </a:rPr>
              <a:t>Always define migration_dependencies for migrations that reference terms, users, or other entities — running them in the wrong order produces lookup failures</a:t>
            </a:r>
            <a:endParaRPr lang="en-US" sz="1100" dirty="0"/>
          </a:p>
        </p:txBody>
      </p:sp>
      <p:sp>
        <p:nvSpPr>
          <p:cNvPr id="12" name="Shape 10"/>
          <p:cNvSpPr/>
          <p:nvPr/>
        </p:nvSpPr>
        <p:spPr>
          <a:xfrm>
            <a:off x="320040" y="1810512"/>
            <a:ext cx="4160520" cy="877824"/>
          </a:xfrm>
          <a:prstGeom prst="rect">
            <a:avLst/>
          </a:prstGeom>
          <a:solidFill>
            <a:srgbClr val="FFFFFF"/>
          </a:solidFill>
          <a:ln w="12700">
            <a:solidFill>
              <a:srgbClr val="C8DDED"/>
            </a:solidFill>
            <a:prstDash val="solid"/>
          </a:ln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3" name="Shape 11"/>
          <p:cNvSpPr/>
          <p:nvPr/>
        </p:nvSpPr>
        <p:spPr>
          <a:xfrm>
            <a:off x="411480" y="2057400"/>
            <a:ext cx="411480" cy="411480"/>
          </a:xfrm>
          <a:prstGeom prst="ellipse">
            <a:avLst/>
          </a:prstGeom>
          <a:solidFill>
            <a:srgbClr val="6AADDF"/>
          </a:solidFill>
          <a:ln w="12700">
            <a:solidFill>
              <a:srgbClr val="6AADD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4" name="Text 12"/>
          <p:cNvSpPr/>
          <p:nvPr/>
        </p:nvSpPr>
        <p:spPr>
          <a:xfrm>
            <a:off x="411480" y="2057400"/>
            <a:ext cx="4114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FFFFFF"/>
                </a:solidFill>
              </a:rPr>
              <a:t>✓</a:t>
            </a:r>
            <a:endParaRPr lang="en-US" sz="1300" dirty="0"/>
          </a:p>
        </p:txBody>
      </p:sp>
      <p:sp>
        <p:nvSpPr>
          <p:cNvPr id="15" name="Text 13"/>
          <p:cNvSpPr/>
          <p:nvPr/>
        </p:nvSpPr>
        <p:spPr>
          <a:xfrm>
            <a:off x="914400" y="1883664"/>
            <a:ext cx="3474720" cy="7498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0D1B2E"/>
                </a:solidFill>
              </a:rPr>
              <a:t>Use --limit and --update during development. --limit=10 lets you inspect a few rows; --update re-imports changed rows without rollback</a:t>
            </a:r>
            <a:endParaRPr lang="en-US" sz="1100" dirty="0"/>
          </a:p>
        </p:txBody>
      </p:sp>
      <p:sp>
        <p:nvSpPr>
          <p:cNvPr id="16" name="Shape 14"/>
          <p:cNvSpPr/>
          <p:nvPr/>
        </p:nvSpPr>
        <p:spPr>
          <a:xfrm>
            <a:off x="320040" y="2816352"/>
            <a:ext cx="4160520" cy="877824"/>
          </a:xfrm>
          <a:prstGeom prst="rect">
            <a:avLst/>
          </a:prstGeom>
          <a:solidFill>
            <a:srgbClr val="FFFFFF"/>
          </a:solidFill>
          <a:ln w="12700">
            <a:solidFill>
              <a:srgbClr val="C8DDED"/>
            </a:solidFill>
            <a:prstDash val="solid"/>
          </a:ln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7" name="Shape 15"/>
          <p:cNvSpPr/>
          <p:nvPr/>
        </p:nvSpPr>
        <p:spPr>
          <a:xfrm>
            <a:off x="411480" y="3063240"/>
            <a:ext cx="411480" cy="411480"/>
          </a:xfrm>
          <a:prstGeom prst="ellipse">
            <a:avLst/>
          </a:prstGeom>
          <a:solidFill>
            <a:srgbClr val="6AADDF"/>
          </a:solidFill>
          <a:ln w="12700">
            <a:solidFill>
              <a:srgbClr val="6AADD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8" name="Text 16"/>
          <p:cNvSpPr/>
          <p:nvPr/>
        </p:nvSpPr>
        <p:spPr>
          <a:xfrm>
            <a:off x="411480" y="3063240"/>
            <a:ext cx="4114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FFFFFF"/>
                </a:solidFill>
              </a:rPr>
              <a:t>✓</a:t>
            </a:r>
            <a:endParaRPr lang="en-US" sz="1300" dirty="0"/>
          </a:p>
        </p:txBody>
      </p:sp>
      <p:sp>
        <p:nvSpPr>
          <p:cNvPr id="19" name="Text 17"/>
          <p:cNvSpPr/>
          <p:nvPr/>
        </p:nvSpPr>
        <p:spPr>
          <a:xfrm>
            <a:off x="914400" y="2889504"/>
            <a:ext cx="3474720" cy="7498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0D1B2E"/>
                </a:solidFill>
              </a:rPr>
              <a:t>Keep source IDs stable across runs. The ID map table maps source ID → destination ID — if source IDs change, Drupal can't detect updates and will create duplicates</a:t>
            </a:r>
            <a:endParaRPr lang="en-US" sz="1100" dirty="0"/>
          </a:p>
        </p:txBody>
      </p:sp>
      <p:sp>
        <p:nvSpPr>
          <p:cNvPr id="20" name="Shape 18"/>
          <p:cNvSpPr/>
          <p:nvPr/>
        </p:nvSpPr>
        <p:spPr>
          <a:xfrm>
            <a:off x="320040" y="3822192"/>
            <a:ext cx="4160520" cy="877824"/>
          </a:xfrm>
          <a:prstGeom prst="rect">
            <a:avLst/>
          </a:prstGeom>
          <a:solidFill>
            <a:srgbClr val="FFFFFF"/>
          </a:solidFill>
          <a:ln w="12700">
            <a:solidFill>
              <a:srgbClr val="C8DDED"/>
            </a:solidFill>
            <a:prstDash val="solid"/>
          </a:ln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21" name="Shape 19"/>
          <p:cNvSpPr/>
          <p:nvPr/>
        </p:nvSpPr>
        <p:spPr>
          <a:xfrm>
            <a:off x="411480" y="4069080"/>
            <a:ext cx="411480" cy="411480"/>
          </a:xfrm>
          <a:prstGeom prst="ellipse">
            <a:avLst/>
          </a:prstGeom>
          <a:solidFill>
            <a:srgbClr val="6AADDF"/>
          </a:solidFill>
          <a:ln w="12700">
            <a:solidFill>
              <a:srgbClr val="6AADD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2" name="Text 20"/>
          <p:cNvSpPr/>
          <p:nvPr/>
        </p:nvSpPr>
        <p:spPr>
          <a:xfrm>
            <a:off x="411480" y="4069080"/>
            <a:ext cx="4114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FFFFFF"/>
                </a:solidFill>
              </a:rPr>
              <a:t>✓</a:t>
            </a:r>
            <a:endParaRPr lang="en-US" sz="1300" dirty="0"/>
          </a:p>
        </p:txBody>
      </p:sp>
      <p:sp>
        <p:nvSpPr>
          <p:cNvPr id="23" name="Text 21"/>
          <p:cNvSpPr/>
          <p:nvPr/>
        </p:nvSpPr>
        <p:spPr>
          <a:xfrm>
            <a:off x="914400" y="3895344"/>
            <a:ext cx="3474720" cy="7498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0D1B2E"/>
                </a:solidFill>
              </a:rPr>
              <a:t>Use migration groups for related migrations. Groups allow drush migrate:import --group=NAME and ensure shared config (like DB credentials) is declared once</a:t>
            </a:r>
            <a:endParaRPr lang="en-US" sz="1100" dirty="0"/>
          </a:p>
        </p:txBody>
      </p:sp>
      <p:sp>
        <p:nvSpPr>
          <p:cNvPr id="24" name="Shape 22"/>
          <p:cNvSpPr/>
          <p:nvPr/>
        </p:nvSpPr>
        <p:spPr>
          <a:xfrm>
            <a:off x="4663440" y="804672"/>
            <a:ext cx="4160520" cy="877824"/>
          </a:xfrm>
          <a:prstGeom prst="rect">
            <a:avLst/>
          </a:prstGeom>
          <a:solidFill>
            <a:srgbClr val="FFFFFF"/>
          </a:solidFill>
          <a:ln w="12700">
            <a:solidFill>
              <a:srgbClr val="C8DDED"/>
            </a:solidFill>
            <a:prstDash val="solid"/>
          </a:ln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25" name="Shape 23"/>
          <p:cNvSpPr/>
          <p:nvPr/>
        </p:nvSpPr>
        <p:spPr>
          <a:xfrm>
            <a:off x="4754880" y="1051560"/>
            <a:ext cx="411480" cy="411480"/>
          </a:xfrm>
          <a:prstGeom prst="ellipse">
            <a:avLst/>
          </a:prstGeom>
          <a:solidFill>
            <a:srgbClr val="F4A261"/>
          </a:solidFill>
          <a:ln w="12700">
            <a:solidFill>
              <a:srgbClr val="F4A261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6" name="Text 24"/>
          <p:cNvSpPr/>
          <p:nvPr/>
        </p:nvSpPr>
        <p:spPr>
          <a:xfrm>
            <a:off x="4754880" y="1051560"/>
            <a:ext cx="4114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FFFFFF"/>
                </a:solidFill>
              </a:rPr>
              <a:t>⚠</a:t>
            </a:r>
            <a:endParaRPr lang="en-US" sz="1300" dirty="0"/>
          </a:p>
        </p:txBody>
      </p:sp>
      <p:sp>
        <p:nvSpPr>
          <p:cNvPr id="27" name="Text 25"/>
          <p:cNvSpPr/>
          <p:nvPr/>
        </p:nvSpPr>
        <p:spPr>
          <a:xfrm>
            <a:off x="5257800" y="877824"/>
            <a:ext cx="3474720" cy="7498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0D1B2E"/>
                </a:solidFill>
              </a:rPr>
              <a:t>Test rollback before production. migrate:rollback deletes ALL content created by the migration — make sure the id_map table is intact before rolling back</a:t>
            </a:r>
            <a:endParaRPr lang="en-US" sz="1100" dirty="0"/>
          </a:p>
        </p:txBody>
      </p:sp>
      <p:sp>
        <p:nvSpPr>
          <p:cNvPr id="28" name="Shape 26"/>
          <p:cNvSpPr/>
          <p:nvPr/>
        </p:nvSpPr>
        <p:spPr>
          <a:xfrm>
            <a:off x="4663440" y="1810512"/>
            <a:ext cx="4160520" cy="877824"/>
          </a:xfrm>
          <a:prstGeom prst="rect">
            <a:avLst/>
          </a:prstGeom>
          <a:solidFill>
            <a:srgbClr val="FFFFFF"/>
          </a:solidFill>
          <a:ln w="12700">
            <a:solidFill>
              <a:srgbClr val="C8DDED"/>
            </a:solidFill>
            <a:prstDash val="solid"/>
          </a:ln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29" name="Shape 27"/>
          <p:cNvSpPr/>
          <p:nvPr/>
        </p:nvSpPr>
        <p:spPr>
          <a:xfrm>
            <a:off x="4754880" y="2057400"/>
            <a:ext cx="411480" cy="411480"/>
          </a:xfrm>
          <a:prstGeom prst="ellipse">
            <a:avLst/>
          </a:prstGeom>
          <a:solidFill>
            <a:srgbClr val="F4A261"/>
          </a:solidFill>
          <a:ln w="12700">
            <a:solidFill>
              <a:srgbClr val="F4A261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0" name="Text 28"/>
          <p:cNvSpPr/>
          <p:nvPr/>
        </p:nvSpPr>
        <p:spPr>
          <a:xfrm>
            <a:off x="4754880" y="2057400"/>
            <a:ext cx="4114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FFFFFF"/>
                </a:solidFill>
              </a:rPr>
              <a:t>⚠</a:t>
            </a:r>
            <a:endParaRPr lang="en-US" sz="1300" dirty="0"/>
          </a:p>
        </p:txBody>
      </p:sp>
      <p:sp>
        <p:nvSpPr>
          <p:cNvPr id="31" name="Text 29"/>
          <p:cNvSpPr/>
          <p:nvPr/>
        </p:nvSpPr>
        <p:spPr>
          <a:xfrm>
            <a:off x="5257800" y="1883664"/>
            <a:ext cx="3474720" cy="7498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0D1B2E"/>
                </a:solidFill>
              </a:rPr>
              <a:t>Large imports (100k+ rows) should use Batch API or Queue API. By default migrate:import runs in one process and may time out on very large datasets</a:t>
            </a:r>
            <a:endParaRPr lang="en-US" sz="1100" dirty="0"/>
          </a:p>
        </p:txBody>
      </p:sp>
      <p:sp>
        <p:nvSpPr>
          <p:cNvPr id="32" name="Shape 30"/>
          <p:cNvSpPr/>
          <p:nvPr/>
        </p:nvSpPr>
        <p:spPr>
          <a:xfrm>
            <a:off x="4663440" y="2816352"/>
            <a:ext cx="4160520" cy="877824"/>
          </a:xfrm>
          <a:prstGeom prst="rect">
            <a:avLst/>
          </a:prstGeom>
          <a:solidFill>
            <a:srgbClr val="FFFFFF"/>
          </a:solidFill>
          <a:ln w="12700">
            <a:solidFill>
              <a:srgbClr val="C8DDED"/>
            </a:solidFill>
            <a:prstDash val="solid"/>
          </a:ln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33" name="Shape 31"/>
          <p:cNvSpPr/>
          <p:nvPr/>
        </p:nvSpPr>
        <p:spPr>
          <a:xfrm>
            <a:off x="4754880" y="3063240"/>
            <a:ext cx="411480" cy="411480"/>
          </a:xfrm>
          <a:prstGeom prst="ellipse">
            <a:avLst/>
          </a:prstGeom>
          <a:solidFill>
            <a:srgbClr val="E63946"/>
          </a:solidFill>
          <a:ln w="12700">
            <a:solidFill>
              <a:srgbClr val="E63946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4" name="Text 32"/>
          <p:cNvSpPr/>
          <p:nvPr/>
        </p:nvSpPr>
        <p:spPr>
          <a:xfrm>
            <a:off x="4754880" y="3063240"/>
            <a:ext cx="4114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FFFFFF"/>
                </a:solidFill>
              </a:rPr>
              <a:t>✗</a:t>
            </a:r>
            <a:endParaRPr lang="en-US" sz="1300" dirty="0"/>
          </a:p>
        </p:txBody>
      </p:sp>
      <p:sp>
        <p:nvSpPr>
          <p:cNvPr id="35" name="Text 33"/>
          <p:cNvSpPr/>
          <p:nvPr/>
        </p:nvSpPr>
        <p:spPr>
          <a:xfrm>
            <a:off x="5257800" y="2889504"/>
            <a:ext cx="3474720" cy="7498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0D1B2E"/>
                </a:solidFill>
              </a:rPr>
              <a:t>Never use embedded_data source in production migrations — it's for test fixtures only. Use csv/sql/json for real data sources</a:t>
            </a:r>
            <a:endParaRPr lang="en-US" sz="1100" dirty="0"/>
          </a:p>
        </p:txBody>
      </p:sp>
      <p:sp>
        <p:nvSpPr>
          <p:cNvPr id="36" name="Shape 34"/>
          <p:cNvSpPr/>
          <p:nvPr/>
        </p:nvSpPr>
        <p:spPr>
          <a:xfrm>
            <a:off x="4663440" y="3822192"/>
            <a:ext cx="4160520" cy="877824"/>
          </a:xfrm>
          <a:prstGeom prst="rect">
            <a:avLst/>
          </a:prstGeom>
          <a:solidFill>
            <a:srgbClr val="FFFFFF"/>
          </a:solidFill>
          <a:ln w="12700">
            <a:solidFill>
              <a:srgbClr val="C8DDED"/>
            </a:solidFill>
            <a:prstDash val="solid"/>
          </a:ln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37" name="Shape 35"/>
          <p:cNvSpPr/>
          <p:nvPr/>
        </p:nvSpPr>
        <p:spPr>
          <a:xfrm>
            <a:off x="4754880" y="4069080"/>
            <a:ext cx="411480" cy="411480"/>
          </a:xfrm>
          <a:prstGeom prst="ellipse">
            <a:avLst/>
          </a:prstGeom>
          <a:solidFill>
            <a:srgbClr val="E63946"/>
          </a:solidFill>
          <a:ln w="12700">
            <a:solidFill>
              <a:srgbClr val="E63946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8" name="Text 36"/>
          <p:cNvSpPr/>
          <p:nvPr/>
        </p:nvSpPr>
        <p:spPr>
          <a:xfrm>
            <a:off x="4754880" y="4069080"/>
            <a:ext cx="4114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FFFFFF"/>
                </a:solidFill>
              </a:rPr>
              <a:t>✗</a:t>
            </a:r>
            <a:endParaRPr lang="en-US" sz="1300" dirty="0"/>
          </a:p>
        </p:txBody>
      </p:sp>
      <p:sp>
        <p:nvSpPr>
          <p:cNvPr id="39" name="Text 37"/>
          <p:cNvSpPr/>
          <p:nvPr/>
        </p:nvSpPr>
        <p:spPr>
          <a:xfrm>
            <a:off x="5257800" y="3895344"/>
            <a:ext cx="3474720" cy="7498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0D1B2E"/>
                </a:solidFill>
              </a:rPr>
              <a:t>Don't skip migration_lookup for taxonomy and entity reference fields — raw integers from the source won't match destination node IDs which are reassigned on import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080F1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18872" cy="5143500"/>
          </a:xfrm>
          <a:prstGeom prst="rect">
            <a:avLst/>
          </a:prstGeom>
          <a:solidFill>
            <a:srgbClr val="6AADDF"/>
          </a:solidFill>
          <a:ln w="12700">
            <a:solidFill>
              <a:srgbClr val="6AADD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" name="Shape 1"/>
          <p:cNvSpPr/>
          <p:nvPr/>
        </p:nvSpPr>
        <p:spPr>
          <a:xfrm>
            <a:off x="411480" y="530352"/>
            <a:ext cx="1024128" cy="1024128"/>
          </a:xfrm>
          <a:prstGeom prst="ellipse">
            <a:avLst/>
          </a:prstGeom>
          <a:solidFill>
            <a:srgbClr val="1D5FA8"/>
          </a:solidFill>
          <a:ln w="25400">
            <a:solidFill>
              <a:srgbClr val="6AADD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" name="Text 2"/>
          <p:cNvSpPr/>
          <p:nvPr/>
        </p:nvSpPr>
        <p:spPr>
          <a:xfrm>
            <a:off x="411480" y="530352"/>
            <a:ext cx="1024128" cy="10241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4000" b="1" dirty="0">
                <a:solidFill>
                  <a:srgbClr val="FFFFFF"/>
                </a:solidFill>
              </a:rPr>
              <a:t>API 2</a:t>
            </a:r>
            <a:endParaRPr lang="en-US" sz="4000" dirty="0"/>
          </a:p>
        </p:txBody>
      </p:sp>
      <p:sp>
        <p:nvSpPr>
          <p:cNvPr id="5" name="Text 3"/>
          <p:cNvSpPr/>
          <p:nvPr/>
        </p:nvSpPr>
        <p:spPr>
          <a:xfrm>
            <a:off x="347472" y="1783080"/>
            <a:ext cx="84582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Migrate Process API</a:t>
            </a:r>
            <a:endParaRPr lang="en-US" sz="3800" dirty="0"/>
          </a:p>
        </p:txBody>
      </p:sp>
      <p:sp>
        <p:nvSpPr>
          <p:cNvPr id="6" name="Text 4"/>
          <p:cNvSpPr/>
          <p:nvPr/>
        </p:nvSpPr>
        <p:spPr>
          <a:xfrm>
            <a:off x="347472" y="2816352"/>
            <a:ext cx="845820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dirty="0">
                <a:solidFill>
                  <a:srgbClr val="B8D9F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Field-level transformation pipeline — chaining process plugins to clean, convert, and map source values</a:t>
            </a:r>
            <a:endParaRPr lang="en-US" sz="1500" dirty="0"/>
          </a:p>
        </p:txBody>
      </p:sp>
      <p:sp>
        <p:nvSpPr>
          <p:cNvPr id="7" name="Shape 5"/>
          <p:cNvSpPr/>
          <p:nvPr/>
        </p:nvSpPr>
        <p:spPr>
          <a:xfrm>
            <a:off x="0" y="4754880"/>
            <a:ext cx="9144000" cy="388620"/>
          </a:xfrm>
          <a:prstGeom prst="rect">
            <a:avLst/>
          </a:prstGeom>
          <a:solidFill>
            <a:srgbClr val="1D5FA8"/>
          </a:solidFill>
          <a:ln w="12700">
            <a:solidFill>
              <a:srgbClr val="1D5FA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8" name="Text 6"/>
          <p:cNvSpPr/>
          <p:nvPr/>
        </p:nvSpPr>
        <p:spPr>
          <a:xfrm>
            <a:off x="274320" y="4754880"/>
            <a:ext cx="8686800" cy="3886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900" dirty="0">
                <a:solidFill>
                  <a:srgbClr val="B8D9F5"/>
                </a:solidFill>
              </a:rPr>
              <a:t>DRUPAL CORE APIs  |  COURSE 5: MIGRATION, SEARCH, TRANSLATION &amp; WORKFLOWS</a:t>
            </a:r>
            <a:endParaRPr lang="en-US" sz="9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0F6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58368"/>
          </a:xfrm>
          <a:prstGeom prst="rect">
            <a:avLst/>
          </a:prstGeom>
          <a:solidFill>
            <a:srgbClr val="080F1C"/>
          </a:solidFill>
          <a:ln w="12700">
            <a:solidFill>
              <a:srgbClr val="080F1C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" name="Shape 1"/>
          <p:cNvSpPr/>
          <p:nvPr/>
        </p:nvSpPr>
        <p:spPr>
          <a:xfrm>
            <a:off x="0" y="658368"/>
            <a:ext cx="9144000" cy="50292"/>
          </a:xfrm>
          <a:prstGeom prst="rect">
            <a:avLst/>
          </a:prstGeom>
          <a:solidFill>
            <a:srgbClr val="6AADDF"/>
          </a:solidFill>
          <a:ln w="12700">
            <a:solidFill>
              <a:srgbClr val="6AADD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" name="Text 2"/>
          <p:cNvSpPr/>
          <p:nvPr/>
        </p:nvSpPr>
        <p:spPr>
          <a:xfrm>
            <a:off x="320040" y="0"/>
            <a:ext cx="438912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Migrate Process API</a:t>
            </a:r>
            <a:endParaRPr lang="en-US" sz="2200" dirty="0"/>
          </a:p>
        </p:txBody>
      </p:sp>
      <p:sp>
        <p:nvSpPr>
          <p:cNvPr id="5" name="Text 3"/>
          <p:cNvSpPr/>
          <p:nvPr/>
        </p:nvSpPr>
        <p:spPr>
          <a:xfrm>
            <a:off x="4709160" y="0"/>
            <a:ext cx="411480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B8D9F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|  How Process Plugins Chain Together</a:t>
            </a:r>
            <a:endParaRPr lang="en-US" sz="1300" dirty="0"/>
          </a:p>
        </p:txBody>
      </p:sp>
      <p:sp>
        <p:nvSpPr>
          <p:cNvPr id="6" name="Shape 4"/>
          <p:cNvSpPr/>
          <p:nvPr/>
        </p:nvSpPr>
        <p:spPr>
          <a:xfrm>
            <a:off x="0" y="4846320"/>
            <a:ext cx="9144000" cy="297180"/>
          </a:xfrm>
          <a:prstGeom prst="rect">
            <a:avLst/>
          </a:prstGeom>
          <a:solidFill>
            <a:srgbClr val="080F1C"/>
          </a:solidFill>
          <a:ln w="12700">
            <a:solidFill>
              <a:srgbClr val="080F1C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7" name="Text 5"/>
          <p:cNvSpPr/>
          <p:nvPr/>
        </p:nvSpPr>
        <p:spPr>
          <a:xfrm>
            <a:off x="274320" y="4846320"/>
            <a:ext cx="8595360" cy="2971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800" dirty="0">
                <a:solidFill>
                  <a:srgbClr val="B8D9F5"/>
                </a:solidFill>
              </a:rPr>
              <a:t>drupal.org/docs  |  MIGRATION, SEARCH, TRANSLATION &amp; WORKFLOWS  |  COURSE 5 OF 7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>
            <a:off x="320040" y="786384"/>
            <a:ext cx="85039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0D1B2E"/>
                </a:solidFill>
              </a:rPr>
              <a:t>Each destination field runs a pipeline of process plugins. Output of one becomes input of the next.</a:t>
            </a:r>
            <a:endParaRPr lang="en-US" sz="1300" dirty="0"/>
          </a:p>
        </p:txBody>
      </p:sp>
      <p:sp>
        <p:nvSpPr>
          <p:cNvPr id="9" name="Shape 7"/>
          <p:cNvSpPr/>
          <p:nvPr/>
        </p:nvSpPr>
        <p:spPr>
          <a:xfrm>
            <a:off x="320040" y="1115568"/>
            <a:ext cx="8503920" cy="3378708"/>
          </a:xfrm>
          <a:prstGeom prst="rect">
            <a:avLst/>
          </a:prstGeom>
          <a:solidFill>
            <a:srgbClr val="070D1A"/>
          </a:solidFill>
          <a:ln w="12700">
            <a:solidFill>
              <a:srgbClr val="1D5FA8"/>
            </a:solidFill>
            <a:prstDash val="solid"/>
          </a:ln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0" name="Text 8"/>
          <p:cNvSpPr/>
          <p:nvPr/>
        </p:nvSpPr>
        <p:spPr>
          <a:xfrm>
            <a:off x="457200" y="1207008"/>
            <a:ext cx="8229600" cy="320977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400" dirty="0">
                <a:solidFill>
                  <a:srgbClr val="73C99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# ── SINGLE PLUGIN (shorthand) ─────────────────────────────────────────</a:t>
            </a:r>
            <a:endParaRPr lang="en-US" sz="400" dirty="0"/>
          </a:p>
          <a:p>
            <a:pPr marL="0" indent="0">
              <a:buNone/>
            </a:pPr>
            <a:r>
              <a:rPr lang="en-US" sz="400" dirty="0">
                <a:solidFill>
                  <a:srgbClr val="9EC8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process:</a:t>
            </a:r>
            <a:endParaRPr lang="en-US" sz="400" dirty="0"/>
          </a:p>
          <a:p>
            <a:pPr marL="0" indent="0">
              <a:buNone/>
            </a:pPr>
            <a:r>
              <a:rPr lang="en-US" sz="400" dirty="0">
                <a:solidFill>
                  <a:srgbClr val="9EC8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title: name                           # Just rename source column to field</a:t>
            </a:r>
            <a:endParaRPr lang="en-US" sz="400" dirty="0"/>
          </a:p>
          <a:p>
            <a:pPr marL="0" indent="0">
              <a:buNone/>
            </a:pPr>
            <a:endParaRPr lang="en-US" sz="400" dirty="0"/>
          </a:p>
          <a:p>
            <a:pPr marL="0" indent="0">
              <a:buNone/>
            </a:pPr>
            <a:r>
              <a:rPr lang="en-US" sz="400" dirty="0">
                <a:solidFill>
                  <a:srgbClr val="73C99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# ── SINGLE PLUGIN (explicit) ──────────────────────────────────────────</a:t>
            </a:r>
            <a:endParaRPr lang="en-US" sz="400" dirty="0"/>
          </a:p>
          <a:p>
            <a:pPr marL="0" indent="0">
              <a:buNone/>
            </a:pPr>
            <a:r>
              <a:rPr lang="en-US" sz="400" dirty="0">
                <a:solidFill>
                  <a:srgbClr val="9EC8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process:</a:t>
            </a:r>
            <a:endParaRPr lang="en-US" sz="400" dirty="0"/>
          </a:p>
          <a:p>
            <a:pPr marL="0" indent="0">
              <a:buNone/>
            </a:pPr>
            <a:r>
              <a:rPr lang="en-US" sz="400" dirty="0">
                <a:solidFill>
                  <a:srgbClr val="9EC8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title:</a:t>
            </a:r>
            <a:endParaRPr lang="en-US" sz="400" dirty="0"/>
          </a:p>
          <a:p>
            <a:pPr marL="0" indent="0">
              <a:buNone/>
            </a:pPr>
            <a:r>
              <a:rPr lang="en-US" sz="400" dirty="0">
                <a:solidFill>
                  <a:srgbClr val="9EC8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plugin: get</a:t>
            </a:r>
            <a:endParaRPr lang="en-US" sz="400" dirty="0"/>
          </a:p>
          <a:p>
            <a:pPr marL="0" indent="0">
              <a:buNone/>
            </a:pPr>
            <a:r>
              <a:rPr lang="en-US" sz="400" dirty="0">
                <a:solidFill>
                  <a:srgbClr val="9EC8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source: name</a:t>
            </a:r>
            <a:endParaRPr lang="en-US" sz="400" dirty="0"/>
          </a:p>
          <a:p>
            <a:pPr marL="0" indent="0">
              <a:buNone/>
            </a:pPr>
            <a:endParaRPr lang="en-US" sz="400" dirty="0"/>
          </a:p>
          <a:p>
            <a:pPr marL="0" indent="0">
              <a:buNone/>
            </a:pPr>
            <a:r>
              <a:rPr lang="en-US" sz="400" dirty="0">
                <a:solidFill>
                  <a:srgbClr val="73C99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# ── PIPELINE (chain of plugins, each gets previous output) ────────────</a:t>
            </a:r>
            <a:endParaRPr lang="en-US" sz="400" dirty="0"/>
          </a:p>
          <a:p>
            <a:pPr marL="0" indent="0">
              <a:buNone/>
            </a:pPr>
            <a:r>
              <a:rPr lang="en-US" sz="400" dirty="0">
                <a:solidFill>
                  <a:srgbClr val="9EC8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process:</a:t>
            </a:r>
            <a:endParaRPr lang="en-US" sz="400" dirty="0"/>
          </a:p>
          <a:p>
            <a:pPr marL="0" indent="0">
              <a:buNone/>
            </a:pPr>
            <a:r>
              <a:rPr lang="en-US" sz="400" dirty="0">
                <a:solidFill>
                  <a:srgbClr val="9EC8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field_slug:</a:t>
            </a:r>
            <a:endParaRPr lang="en-US" sz="400" dirty="0"/>
          </a:p>
          <a:p>
            <a:pPr marL="0" indent="0">
              <a:buNone/>
            </a:pPr>
            <a:r>
              <a:rPr lang="en-US" sz="400" dirty="0">
                <a:solidFill>
                  <a:srgbClr val="73C99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# Step 1: get the title</a:t>
            </a:r>
            <a:endParaRPr lang="en-US" sz="400" dirty="0"/>
          </a:p>
          <a:p>
            <a:pPr marL="0" indent="0">
              <a:buNone/>
            </a:pPr>
            <a:r>
              <a:rPr lang="en-US" sz="400" dirty="0">
                <a:solidFill>
                  <a:srgbClr val="9EC8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- plugin: get</a:t>
            </a:r>
            <a:endParaRPr lang="en-US" sz="400" dirty="0"/>
          </a:p>
          <a:p>
            <a:pPr marL="0" indent="0">
              <a:buNone/>
            </a:pPr>
            <a:r>
              <a:rPr lang="en-US" sz="400" dirty="0">
                <a:solidFill>
                  <a:srgbClr val="9EC8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source: name</a:t>
            </a:r>
            <a:endParaRPr lang="en-US" sz="400" dirty="0"/>
          </a:p>
          <a:p>
            <a:pPr marL="0" indent="0">
              <a:buNone/>
            </a:pPr>
            <a:r>
              <a:rPr lang="en-US" sz="400" dirty="0">
                <a:solidFill>
                  <a:srgbClr val="73C99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# Step 2: make it lowercase</a:t>
            </a:r>
            <a:endParaRPr lang="en-US" sz="400" dirty="0"/>
          </a:p>
          <a:p>
            <a:pPr marL="0" indent="0">
              <a:buNone/>
            </a:pPr>
            <a:r>
              <a:rPr lang="en-US" sz="400" dirty="0">
                <a:solidFill>
                  <a:srgbClr val="9EC8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- plugin: callback</a:t>
            </a:r>
            <a:endParaRPr lang="en-US" sz="400" dirty="0"/>
          </a:p>
          <a:p>
            <a:pPr marL="0" indent="0">
              <a:buNone/>
            </a:pPr>
            <a:r>
              <a:rPr lang="en-US" sz="400" dirty="0">
                <a:solidFill>
                  <a:srgbClr val="9EC8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callable: strtolower</a:t>
            </a:r>
            <a:endParaRPr lang="en-US" sz="400" dirty="0"/>
          </a:p>
          <a:p>
            <a:pPr marL="0" indent="0">
              <a:buNone/>
            </a:pPr>
            <a:r>
              <a:rPr lang="en-US" sz="400" dirty="0">
                <a:solidFill>
                  <a:srgbClr val="73C99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# Step 3: replace spaces with hyphens</a:t>
            </a:r>
            <a:endParaRPr lang="en-US" sz="400" dirty="0"/>
          </a:p>
          <a:p>
            <a:pPr marL="0" indent="0">
              <a:buNone/>
            </a:pPr>
            <a:r>
              <a:rPr lang="en-US" sz="400" dirty="0">
                <a:solidFill>
                  <a:srgbClr val="9EC8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- plugin: str_replace</a:t>
            </a:r>
            <a:endParaRPr lang="en-US" sz="400" dirty="0"/>
          </a:p>
          <a:p>
            <a:pPr marL="0" indent="0">
              <a:buNone/>
            </a:pPr>
            <a:r>
              <a:rPr lang="en-US" sz="400" dirty="0">
                <a:solidFill>
                  <a:srgbClr val="9EC8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search: ' '</a:t>
            </a:r>
            <a:endParaRPr lang="en-US" sz="400" dirty="0"/>
          </a:p>
          <a:p>
            <a:pPr marL="0" indent="0">
              <a:buNone/>
            </a:pPr>
            <a:r>
              <a:rPr lang="en-US" sz="400" dirty="0">
                <a:solidFill>
                  <a:srgbClr val="9EC8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replace: '-'</a:t>
            </a:r>
            <a:endParaRPr lang="en-US" sz="400" dirty="0"/>
          </a:p>
          <a:p>
            <a:pPr marL="0" indent="0">
              <a:buNone/>
            </a:pPr>
            <a:endParaRPr lang="en-US" sz="400" dirty="0"/>
          </a:p>
          <a:p>
            <a:pPr marL="0" indent="0">
              <a:buNone/>
            </a:pPr>
            <a:r>
              <a:rPr lang="en-US" sz="400" dirty="0">
                <a:solidFill>
                  <a:srgbClr val="73C99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# ── MULTIPLE SOURCES INTO ONE FIELD ───────────────────────────────────</a:t>
            </a:r>
            <a:endParaRPr lang="en-US" sz="400" dirty="0"/>
          </a:p>
          <a:p>
            <a:pPr marL="0" indent="0">
              <a:buNone/>
            </a:pPr>
            <a:r>
              <a:rPr lang="en-US" sz="400" dirty="0">
                <a:solidFill>
                  <a:srgbClr val="9EC8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process:</a:t>
            </a:r>
            <a:endParaRPr lang="en-US" sz="400" dirty="0"/>
          </a:p>
          <a:p>
            <a:pPr marL="0" indent="0">
              <a:buNone/>
            </a:pPr>
            <a:r>
              <a:rPr lang="en-US" sz="400" dirty="0">
                <a:solidFill>
                  <a:srgbClr val="9EC8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field_full_name:</a:t>
            </a:r>
            <a:endParaRPr lang="en-US" sz="400" dirty="0"/>
          </a:p>
          <a:p>
            <a:pPr marL="0" indent="0">
              <a:buNone/>
            </a:pPr>
            <a:r>
              <a:rPr lang="en-US" sz="400" dirty="0">
                <a:solidFill>
                  <a:srgbClr val="9EC8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plugin: concat</a:t>
            </a:r>
            <a:endParaRPr lang="en-US" sz="400" dirty="0"/>
          </a:p>
          <a:p>
            <a:pPr marL="0" indent="0">
              <a:buNone/>
            </a:pPr>
            <a:r>
              <a:rPr lang="en-US" sz="400" dirty="0">
                <a:solidFill>
                  <a:srgbClr val="9EC8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source:</a:t>
            </a:r>
            <a:endParaRPr lang="en-US" sz="400" dirty="0"/>
          </a:p>
          <a:p>
            <a:pPr marL="0" indent="0">
              <a:buNone/>
            </a:pPr>
            <a:r>
              <a:rPr lang="en-US" sz="400" dirty="0">
                <a:solidFill>
                  <a:srgbClr val="9EC8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- first_name</a:t>
            </a:r>
            <a:endParaRPr lang="en-US" sz="400" dirty="0"/>
          </a:p>
          <a:p>
            <a:pPr marL="0" indent="0">
              <a:buNone/>
            </a:pPr>
            <a:r>
              <a:rPr lang="en-US" sz="400" dirty="0">
                <a:solidFill>
                  <a:srgbClr val="9EC8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- last_name</a:t>
            </a:r>
            <a:endParaRPr lang="en-US" sz="400" dirty="0"/>
          </a:p>
          <a:p>
            <a:pPr marL="0" indent="0">
              <a:buNone/>
            </a:pPr>
            <a:r>
              <a:rPr lang="en-US" sz="400" dirty="0">
                <a:solidFill>
                  <a:srgbClr val="9EC8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delimiter: ' '</a:t>
            </a:r>
            <a:endParaRPr lang="en-US" sz="400" dirty="0"/>
          </a:p>
          <a:p>
            <a:pPr marL="0" indent="0">
              <a:buNone/>
            </a:pPr>
            <a:endParaRPr lang="en-US" sz="400" dirty="0"/>
          </a:p>
          <a:p>
            <a:pPr marL="0" indent="0">
              <a:buNone/>
            </a:pPr>
            <a:r>
              <a:rPr lang="en-US" sz="400" dirty="0">
                <a:solidFill>
                  <a:srgbClr val="73C99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# ── USING A CONSTANT ──────────────────────────────────────────────────</a:t>
            </a:r>
            <a:endParaRPr lang="en-US" sz="400" dirty="0"/>
          </a:p>
          <a:p>
            <a:pPr marL="0" indent="0">
              <a:buNone/>
            </a:pPr>
            <a:r>
              <a:rPr lang="en-US" sz="400" dirty="0">
                <a:solidFill>
                  <a:srgbClr val="9EC8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process:</a:t>
            </a:r>
            <a:endParaRPr lang="en-US" sz="400" dirty="0"/>
          </a:p>
          <a:p>
            <a:pPr marL="0" indent="0">
              <a:buNone/>
            </a:pPr>
            <a:r>
              <a:rPr lang="en-US" sz="400" dirty="0">
                <a:solidFill>
                  <a:srgbClr val="9EC8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uid:</a:t>
            </a:r>
            <a:endParaRPr lang="en-US" sz="400" dirty="0"/>
          </a:p>
          <a:p>
            <a:pPr marL="0" indent="0">
              <a:buNone/>
            </a:pPr>
            <a:r>
              <a:rPr lang="en-US" sz="400" dirty="0">
                <a:solidFill>
                  <a:srgbClr val="9EC8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plugin: default_value</a:t>
            </a:r>
            <a:endParaRPr lang="en-US" sz="400" dirty="0"/>
          </a:p>
          <a:p>
            <a:pPr marL="0" indent="0">
              <a:buNone/>
            </a:pPr>
            <a:r>
              <a:rPr lang="en-US" sz="400" dirty="0">
                <a:solidFill>
                  <a:srgbClr val="9EC8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default_value: 1          # Always assign to user 1</a:t>
            </a:r>
            <a:endParaRPr lang="en-US" sz="400" dirty="0"/>
          </a:p>
          <a:p>
            <a:pPr marL="0" indent="0">
              <a:buNone/>
            </a:pPr>
            <a:endParaRPr lang="en-US" sz="400" dirty="0"/>
          </a:p>
          <a:p>
            <a:pPr marL="0" indent="0">
              <a:buNone/>
            </a:pPr>
            <a:r>
              <a:rPr lang="en-US" sz="400" dirty="0">
                <a:solidFill>
                  <a:srgbClr val="73C99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# ── CONDITIONAL / SKIP ────────────────────────────────────────────────</a:t>
            </a:r>
            <a:endParaRPr lang="en-US" sz="400" dirty="0"/>
          </a:p>
          <a:p>
            <a:pPr marL="0" indent="0">
              <a:buNone/>
            </a:pPr>
            <a:r>
              <a:rPr lang="en-US" sz="400" dirty="0">
                <a:solidFill>
                  <a:srgbClr val="9EC8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process:</a:t>
            </a:r>
            <a:endParaRPr lang="en-US" sz="400" dirty="0"/>
          </a:p>
          <a:p>
            <a:pPr marL="0" indent="0">
              <a:buNone/>
            </a:pPr>
            <a:r>
              <a:rPr lang="en-US" sz="400" dirty="0">
                <a:solidFill>
                  <a:srgbClr val="9EC8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field_price:</a:t>
            </a:r>
            <a:endParaRPr lang="en-US" sz="400" dirty="0"/>
          </a:p>
          <a:p>
            <a:pPr marL="0" indent="0">
              <a:buNone/>
            </a:pPr>
            <a:r>
              <a:rPr lang="en-US" sz="400" dirty="0">
                <a:solidFill>
                  <a:srgbClr val="9EC8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- plugin: skip_on_empty   # Skip this row entirely if price is blank</a:t>
            </a:r>
            <a:endParaRPr lang="en-US" sz="400" dirty="0"/>
          </a:p>
          <a:p>
            <a:pPr marL="0" indent="0">
              <a:buNone/>
            </a:pPr>
            <a:r>
              <a:rPr lang="en-US" sz="400" dirty="0">
                <a:solidFill>
                  <a:srgbClr val="9EC8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method: row</a:t>
            </a:r>
            <a:endParaRPr lang="en-US" sz="400" dirty="0"/>
          </a:p>
          <a:p>
            <a:pPr marL="0" indent="0">
              <a:buNone/>
            </a:pPr>
            <a:r>
              <a:rPr lang="en-US" sz="400" dirty="0">
                <a:solidFill>
                  <a:srgbClr val="9EC8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source: price</a:t>
            </a:r>
            <a:endParaRPr lang="en-US" sz="400" dirty="0"/>
          </a:p>
          <a:p>
            <a:pPr marL="0" indent="0">
              <a:buNone/>
            </a:pPr>
            <a:r>
              <a:rPr lang="en-US" sz="400" dirty="0">
                <a:solidFill>
                  <a:srgbClr val="9EC8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- plugin: callback</a:t>
            </a:r>
            <a:endParaRPr lang="en-US" sz="400" dirty="0"/>
          </a:p>
          <a:p>
            <a:pPr marL="0" indent="0">
              <a:buNone/>
            </a:pPr>
            <a:r>
              <a:rPr lang="en-US" sz="400" dirty="0">
                <a:solidFill>
                  <a:srgbClr val="9EC8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callable: floatval</a:t>
            </a:r>
            <a:endParaRPr lang="en-US" sz="400" dirty="0"/>
          </a:p>
        </p:txBody>
      </p:sp>
      <p:sp>
        <p:nvSpPr>
          <p:cNvPr id="11" name="Shape 9"/>
          <p:cNvSpPr/>
          <p:nvPr/>
        </p:nvSpPr>
        <p:spPr>
          <a:xfrm flipV="1">
            <a:off x="320040" y="4592324"/>
            <a:ext cx="8503920" cy="197781"/>
          </a:xfrm>
          <a:prstGeom prst="rect">
            <a:avLst/>
          </a:prstGeom>
          <a:solidFill>
            <a:srgbClr val="B8D9F5"/>
          </a:solidFill>
          <a:ln w="12700">
            <a:solidFill>
              <a:srgbClr val="1D5FA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2" name="Text 10"/>
          <p:cNvSpPr/>
          <p:nvPr/>
        </p:nvSpPr>
        <p:spPr>
          <a:xfrm rot="10800000" flipV="1">
            <a:off x="502920" y="4578779"/>
            <a:ext cx="8229600" cy="1977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00" dirty="0">
                <a:solidFill>
                  <a:srgbClr val="0D1B2E"/>
                </a:solidFill>
              </a:rPr>
              <a:t>method: row skips the whole migration row (the node won't be created). method: process skips only this field (field is left empty). Use row for required fields, process for optional ones.</a:t>
            </a:r>
            <a:endParaRPr lang="en-US" sz="8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0F6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58368"/>
          </a:xfrm>
          <a:prstGeom prst="rect">
            <a:avLst/>
          </a:prstGeom>
          <a:solidFill>
            <a:srgbClr val="080F1C"/>
          </a:solidFill>
          <a:ln w="12700">
            <a:solidFill>
              <a:srgbClr val="080F1C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" name="Shape 1"/>
          <p:cNvSpPr/>
          <p:nvPr/>
        </p:nvSpPr>
        <p:spPr>
          <a:xfrm>
            <a:off x="0" y="658368"/>
            <a:ext cx="9144000" cy="50292"/>
          </a:xfrm>
          <a:prstGeom prst="rect">
            <a:avLst/>
          </a:prstGeom>
          <a:solidFill>
            <a:srgbClr val="6AADDF"/>
          </a:solidFill>
          <a:ln w="12700">
            <a:solidFill>
              <a:srgbClr val="6AADD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" name="Text 2"/>
          <p:cNvSpPr/>
          <p:nvPr/>
        </p:nvSpPr>
        <p:spPr>
          <a:xfrm>
            <a:off x="320040" y="0"/>
            <a:ext cx="438912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Migrate Process API</a:t>
            </a:r>
            <a:endParaRPr lang="en-US" sz="2200" dirty="0"/>
          </a:p>
        </p:txBody>
      </p:sp>
      <p:sp>
        <p:nvSpPr>
          <p:cNvPr id="5" name="Text 3"/>
          <p:cNvSpPr/>
          <p:nvPr/>
        </p:nvSpPr>
        <p:spPr>
          <a:xfrm>
            <a:off x="4709160" y="0"/>
            <a:ext cx="411480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B8D9F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|  Essential Built-in Process Plugins</a:t>
            </a:r>
            <a:endParaRPr lang="en-US" sz="1300" dirty="0"/>
          </a:p>
        </p:txBody>
      </p:sp>
      <p:grpSp>
        <p:nvGrpSpPr>
          <p:cNvPr id="81" name="Group 80">
            <a:extLst>
              <a:ext uri="{FF2B5EF4-FFF2-40B4-BE49-F238E27FC236}">
                <a16:creationId xmlns:a16="http://schemas.microsoft.com/office/drawing/2014/main" id="{84DA9757-7481-D95D-A736-4CD6B0DD8112}"/>
              </a:ext>
            </a:extLst>
          </p:cNvPr>
          <p:cNvGrpSpPr/>
          <p:nvPr/>
        </p:nvGrpSpPr>
        <p:grpSpPr>
          <a:xfrm>
            <a:off x="448734" y="804672"/>
            <a:ext cx="3920067" cy="454414"/>
            <a:chOff x="320040" y="804672"/>
            <a:chExt cx="3920067" cy="566928"/>
          </a:xfrm>
        </p:grpSpPr>
        <p:sp>
          <p:nvSpPr>
            <p:cNvPr id="8" name="Shape 6"/>
            <p:cNvSpPr/>
            <p:nvPr/>
          </p:nvSpPr>
          <p:spPr>
            <a:xfrm>
              <a:off x="320040" y="804672"/>
              <a:ext cx="3861760" cy="566928"/>
            </a:xfrm>
            <a:prstGeom prst="rect">
              <a:avLst/>
            </a:prstGeom>
            <a:solidFill>
              <a:srgbClr val="FFFFFF"/>
            </a:solidFill>
            <a:ln w="12700">
              <a:solidFill>
                <a:srgbClr val="C8DDED"/>
              </a:solidFill>
              <a:prstDash val="solid"/>
            </a:ln>
            <a:effectLst>
              <a:outerShdw blurRad="101600" dist="38100" dir="8100000" algn="bl" rotWithShape="0">
                <a:srgbClr val="000000">
                  <a:alpha val="12000"/>
                </a:srgbClr>
              </a:outerShdw>
            </a:effectLst>
          </p:spPr>
          <p:txBody>
            <a:bodyPr/>
            <a:lstStyle/>
            <a:p>
              <a:endParaRPr lang="en-US"/>
            </a:p>
          </p:txBody>
        </p:sp>
        <p:sp>
          <p:nvSpPr>
            <p:cNvPr id="9" name="Shape 7"/>
            <p:cNvSpPr/>
            <p:nvPr/>
          </p:nvSpPr>
          <p:spPr>
            <a:xfrm>
              <a:off x="320040" y="804672"/>
              <a:ext cx="45719" cy="566928"/>
            </a:xfrm>
            <a:prstGeom prst="rect">
              <a:avLst/>
            </a:prstGeom>
            <a:solidFill>
              <a:srgbClr val="1D5FA8"/>
            </a:solidFill>
            <a:ln w="12700">
              <a:solidFill>
                <a:srgbClr val="1D5FA8"/>
              </a:solidFill>
              <a:prstDash val="soli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0" name="Text 8"/>
            <p:cNvSpPr/>
            <p:nvPr/>
          </p:nvSpPr>
          <p:spPr>
            <a:xfrm>
              <a:off x="502920" y="841248"/>
              <a:ext cx="2076215" cy="27432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>
                <a:buNone/>
              </a:pPr>
              <a:r>
                <a:rPr lang="en-US" sz="1150" b="1" dirty="0">
                  <a:solidFill>
                    <a:srgbClr val="080F1C"/>
                  </a:solidFill>
                  <a:latin typeface="Consolas" pitchFamily="34" charset="0"/>
                  <a:ea typeface="Consolas" pitchFamily="34" charset="-122"/>
                  <a:cs typeface="Consolas" pitchFamily="34" charset="-120"/>
                </a:rPr>
                <a:t>get</a:t>
              </a:r>
              <a:endParaRPr lang="en-US" sz="1150" dirty="0"/>
            </a:p>
          </p:txBody>
        </p:sp>
        <p:sp>
          <p:nvSpPr>
            <p:cNvPr id="11" name="Text 9"/>
            <p:cNvSpPr/>
            <p:nvPr/>
          </p:nvSpPr>
          <p:spPr>
            <a:xfrm>
              <a:off x="502920" y="1115568"/>
              <a:ext cx="3737187" cy="22860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>
                <a:buNone/>
              </a:pPr>
              <a:r>
                <a:rPr lang="en-US" sz="900" dirty="0">
                  <a:solidFill>
                    <a:srgbClr val="4A6A8A"/>
                  </a:solidFill>
                </a:rPr>
                <a:t>Copy source field value as-is. The default when you write field: source_name</a:t>
              </a:r>
              <a:endParaRPr lang="en-US" sz="900" dirty="0"/>
            </a:p>
          </p:txBody>
        </p:sp>
      </p:grpSp>
      <p:grpSp>
        <p:nvGrpSpPr>
          <p:cNvPr id="80" name="Group 79">
            <a:extLst>
              <a:ext uri="{FF2B5EF4-FFF2-40B4-BE49-F238E27FC236}">
                <a16:creationId xmlns:a16="http://schemas.microsoft.com/office/drawing/2014/main" id="{34B23E82-4F2F-BF71-5377-921F32E8FB5A}"/>
              </a:ext>
            </a:extLst>
          </p:cNvPr>
          <p:cNvGrpSpPr/>
          <p:nvPr/>
        </p:nvGrpSpPr>
        <p:grpSpPr>
          <a:xfrm>
            <a:off x="448734" y="1302405"/>
            <a:ext cx="3920067" cy="454414"/>
            <a:chOff x="320040" y="1080821"/>
            <a:chExt cx="3920067" cy="566928"/>
          </a:xfrm>
        </p:grpSpPr>
        <p:sp>
          <p:nvSpPr>
            <p:cNvPr id="12" name="Shape 10"/>
            <p:cNvSpPr/>
            <p:nvPr/>
          </p:nvSpPr>
          <p:spPr>
            <a:xfrm>
              <a:off x="320040" y="1080821"/>
              <a:ext cx="3861760" cy="566928"/>
            </a:xfrm>
            <a:prstGeom prst="rect">
              <a:avLst/>
            </a:prstGeom>
            <a:solidFill>
              <a:srgbClr val="FFFFFF"/>
            </a:solidFill>
            <a:ln w="12700">
              <a:solidFill>
                <a:srgbClr val="C8DDED"/>
              </a:solidFill>
              <a:prstDash val="solid"/>
            </a:ln>
            <a:effectLst>
              <a:outerShdw blurRad="101600" dist="38100" dir="8100000" algn="bl" rotWithShape="0">
                <a:srgbClr val="000000">
                  <a:alpha val="12000"/>
                </a:srgbClr>
              </a:outerShdw>
            </a:effectLst>
          </p:spPr>
          <p:txBody>
            <a:bodyPr/>
            <a:lstStyle/>
            <a:p>
              <a:endParaRPr lang="en-US"/>
            </a:p>
          </p:txBody>
        </p:sp>
        <p:sp>
          <p:nvSpPr>
            <p:cNvPr id="13" name="Shape 11"/>
            <p:cNvSpPr/>
            <p:nvPr/>
          </p:nvSpPr>
          <p:spPr>
            <a:xfrm>
              <a:off x="320040" y="1080821"/>
              <a:ext cx="45719" cy="566928"/>
            </a:xfrm>
            <a:prstGeom prst="rect">
              <a:avLst/>
            </a:prstGeom>
            <a:solidFill>
              <a:srgbClr val="1D5FA8"/>
            </a:solidFill>
            <a:ln w="12700">
              <a:solidFill>
                <a:srgbClr val="1D5FA8"/>
              </a:solidFill>
              <a:prstDash val="soli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" name="Text 12"/>
            <p:cNvSpPr/>
            <p:nvPr/>
          </p:nvSpPr>
          <p:spPr>
            <a:xfrm>
              <a:off x="502920" y="1117397"/>
              <a:ext cx="2076215" cy="27432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>
                <a:buNone/>
              </a:pPr>
              <a:r>
                <a:rPr lang="en-US" sz="1150" b="1" dirty="0">
                  <a:solidFill>
                    <a:srgbClr val="080F1C"/>
                  </a:solidFill>
                  <a:latin typeface="Consolas" pitchFamily="34" charset="0"/>
                  <a:ea typeface="Consolas" pitchFamily="34" charset="-122"/>
                  <a:cs typeface="Consolas" pitchFamily="34" charset="-120"/>
                </a:rPr>
                <a:t>default_value</a:t>
              </a:r>
              <a:endParaRPr lang="en-US" sz="1150" dirty="0"/>
            </a:p>
          </p:txBody>
        </p:sp>
        <p:sp>
          <p:nvSpPr>
            <p:cNvPr id="15" name="Text 13"/>
            <p:cNvSpPr/>
            <p:nvPr/>
          </p:nvSpPr>
          <p:spPr>
            <a:xfrm>
              <a:off x="502920" y="1391717"/>
              <a:ext cx="3737187" cy="22860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>
                <a:buNone/>
              </a:pPr>
              <a:r>
                <a:rPr lang="en-US" sz="1050" dirty="0">
                  <a:solidFill>
                    <a:srgbClr val="4A6A8A"/>
                  </a:solidFill>
                </a:rPr>
                <a:t>Use a hardcoded value when no source is available</a:t>
              </a:r>
              <a:endParaRPr lang="en-US" sz="1050" dirty="0"/>
            </a:p>
          </p:txBody>
        </p:sp>
      </p:grpSp>
      <p:grpSp>
        <p:nvGrpSpPr>
          <p:cNvPr id="79" name="Group 78">
            <a:extLst>
              <a:ext uri="{FF2B5EF4-FFF2-40B4-BE49-F238E27FC236}">
                <a16:creationId xmlns:a16="http://schemas.microsoft.com/office/drawing/2014/main" id="{A1802E24-6DF7-7D98-C3C2-E364FB19223F}"/>
              </a:ext>
            </a:extLst>
          </p:cNvPr>
          <p:cNvGrpSpPr/>
          <p:nvPr/>
        </p:nvGrpSpPr>
        <p:grpSpPr>
          <a:xfrm>
            <a:off x="448734" y="1800138"/>
            <a:ext cx="3920067" cy="454414"/>
            <a:chOff x="320040" y="1356970"/>
            <a:chExt cx="3920067" cy="566928"/>
          </a:xfrm>
        </p:grpSpPr>
        <p:sp>
          <p:nvSpPr>
            <p:cNvPr id="16" name="Shape 14"/>
            <p:cNvSpPr/>
            <p:nvPr/>
          </p:nvSpPr>
          <p:spPr>
            <a:xfrm>
              <a:off x="320040" y="1356970"/>
              <a:ext cx="3861760" cy="566928"/>
            </a:xfrm>
            <a:prstGeom prst="rect">
              <a:avLst/>
            </a:prstGeom>
            <a:solidFill>
              <a:srgbClr val="FFFFFF"/>
            </a:solidFill>
            <a:ln w="12700">
              <a:solidFill>
                <a:srgbClr val="C8DDED"/>
              </a:solidFill>
              <a:prstDash val="solid"/>
            </a:ln>
            <a:effectLst>
              <a:outerShdw blurRad="101600" dist="38100" dir="8100000" algn="bl" rotWithShape="0">
                <a:srgbClr val="000000">
                  <a:alpha val="12000"/>
                </a:srgbClr>
              </a:outerShdw>
            </a:effectLst>
          </p:spPr>
          <p:txBody>
            <a:bodyPr/>
            <a:lstStyle/>
            <a:p>
              <a:endParaRPr lang="en-US"/>
            </a:p>
          </p:txBody>
        </p:sp>
        <p:sp>
          <p:nvSpPr>
            <p:cNvPr id="17" name="Shape 15"/>
            <p:cNvSpPr/>
            <p:nvPr/>
          </p:nvSpPr>
          <p:spPr>
            <a:xfrm>
              <a:off x="320040" y="1356970"/>
              <a:ext cx="45719" cy="566928"/>
            </a:xfrm>
            <a:prstGeom prst="rect">
              <a:avLst/>
            </a:prstGeom>
            <a:solidFill>
              <a:srgbClr val="1D5FA8"/>
            </a:solidFill>
            <a:ln w="12700">
              <a:solidFill>
                <a:srgbClr val="1D5FA8"/>
              </a:solidFill>
              <a:prstDash val="soli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8" name="Text 16"/>
            <p:cNvSpPr/>
            <p:nvPr/>
          </p:nvSpPr>
          <p:spPr>
            <a:xfrm>
              <a:off x="502920" y="1393546"/>
              <a:ext cx="2076215" cy="27432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>
                <a:buNone/>
              </a:pPr>
              <a:r>
                <a:rPr lang="en-US" sz="1150" b="1" dirty="0">
                  <a:solidFill>
                    <a:srgbClr val="080F1C"/>
                  </a:solidFill>
                  <a:latin typeface="Consolas" pitchFamily="34" charset="0"/>
                  <a:ea typeface="Consolas" pitchFamily="34" charset="-122"/>
                  <a:cs typeface="Consolas" pitchFamily="34" charset="-120"/>
                </a:rPr>
                <a:t>concat</a:t>
              </a:r>
              <a:endParaRPr lang="en-US" sz="1150" dirty="0"/>
            </a:p>
          </p:txBody>
        </p:sp>
        <p:sp>
          <p:nvSpPr>
            <p:cNvPr id="19" name="Text 17"/>
            <p:cNvSpPr/>
            <p:nvPr/>
          </p:nvSpPr>
          <p:spPr>
            <a:xfrm>
              <a:off x="502920" y="1667866"/>
              <a:ext cx="3737187" cy="22860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>
                <a:buNone/>
              </a:pPr>
              <a:r>
                <a:rPr lang="en-US" sz="1050" dirty="0">
                  <a:solidFill>
                    <a:srgbClr val="4A6A8A"/>
                  </a:solidFill>
                </a:rPr>
                <a:t>Merge multiple source fields into one string with a delimiter</a:t>
              </a:r>
              <a:endParaRPr lang="en-US" sz="1050" dirty="0"/>
            </a:p>
          </p:txBody>
        </p:sp>
      </p:grpSp>
      <p:grpSp>
        <p:nvGrpSpPr>
          <p:cNvPr id="78" name="Group 77">
            <a:extLst>
              <a:ext uri="{FF2B5EF4-FFF2-40B4-BE49-F238E27FC236}">
                <a16:creationId xmlns:a16="http://schemas.microsoft.com/office/drawing/2014/main" id="{CCAA4CF7-C7AA-8F76-BC69-C497696690F4}"/>
              </a:ext>
            </a:extLst>
          </p:cNvPr>
          <p:cNvGrpSpPr/>
          <p:nvPr/>
        </p:nvGrpSpPr>
        <p:grpSpPr>
          <a:xfrm>
            <a:off x="448734" y="2297871"/>
            <a:ext cx="3920067" cy="454414"/>
            <a:chOff x="320040" y="1633118"/>
            <a:chExt cx="3920067" cy="566928"/>
          </a:xfrm>
        </p:grpSpPr>
        <p:sp>
          <p:nvSpPr>
            <p:cNvPr id="20" name="Shape 18"/>
            <p:cNvSpPr/>
            <p:nvPr/>
          </p:nvSpPr>
          <p:spPr>
            <a:xfrm>
              <a:off x="320040" y="1633118"/>
              <a:ext cx="3861760" cy="566928"/>
            </a:xfrm>
            <a:prstGeom prst="rect">
              <a:avLst/>
            </a:prstGeom>
            <a:solidFill>
              <a:srgbClr val="FFFFFF"/>
            </a:solidFill>
            <a:ln w="12700">
              <a:solidFill>
                <a:srgbClr val="C8DDED"/>
              </a:solidFill>
              <a:prstDash val="solid"/>
            </a:ln>
            <a:effectLst>
              <a:outerShdw blurRad="101600" dist="38100" dir="8100000" algn="bl" rotWithShape="0">
                <a:srgbClr val="000000">
                  <a:alpha val="12000"/>
                </a:srgbClr>
              </a:outerShdw>
            </a:effectLst>
          </p:spPr>
          <p:txBody>
            <a:bodyPr/>
            <a:lstStyle/>
            <a:p>
              <a:endParaRPr lang="en-US"/>
            </a:p>
          </p:txBody>
        </p:sp>
        <p:sp>
          <p:nvSpPr>
            <p:cNvPr id="21" name="Shape 19"/>
            <p:cNvSpPr/>
            <p:nvPr/>
          </p:nvSpPr>
          <p:spPr>
            <a:xfrm>
              <a:off x="320040" y="1633118"/>
              <a:ext cx="45719" cy="566928"/>
            </a:xfrm>
            <a:prstGeom prst="rect">
              <a:avLst/>
            </a:prstGeom>
            <a:solidFill>
              <a:srgbClr val="1D5FA8"/>
            </a:solidFill>
            <a:ln w="12700">
              <a:solidFill>
                <a:srgbClr val="1D5FA8"/>
              </a:solidFill>
              <a:prstDash val="soli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2" name="Text 20"/>
            <p:cNvSpPr/>
            <p:nvPr/>
          </p:nvSpPr>
          <p:spPr>
            <a:xfrm>
              <a:off x="502920" y="1669694"/>
              <a:ext cx="2076215" cy="27432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>
                <a:buNone/>
              </a:pPr>
              <a:r>
                <a:rPr lang="en-US" sz="1150" b="1" dirty="0">
                  <a:solidFill>
                    <a:srgbClr val="080F1C"/>
                  </a:solidFill>
                  <a:latin typeface="Consolas" pitchFamily="34" charset="0"/>
                  <a:ea typeface="Consolas" pitchFamily="34" charset="-122"/>
                  <a:cs typeface="Consolas" pitchFamily="34" charset="-120"/>
                </a:rPr>
                <a:t>callback</a:t>
              </a:r>
              <a:endParaRPr lang="en-US" sz="1150" dirty="0"/>
            </a:p>
          </p:txBody>
        </p:sp>
        <p:sp>
          <p:nvSpPr>
            <p:cNvPr id="23" name="Text 21"/>
            <p:cNvSpPr/>
            <p:nvPr/>
          </p:nvSpPr>
          <p:spPr>
            <a:xfrm>
              <a:off x="502920" y="1944014"/>
              <a:ext cx="3737187" cy="22860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>
                <a:buNone/>
              </a:pPr>
              <a:r>
                <a:rPr lang="en-US" sz="900" dirty="0">
                  <a:solidFill>
                    <a:srgbClr val="4A6A8A"/>
                  </a:solidFill>
                </a:rPr>
                <a:t>Apply any PHP callable (function or Class::method) to transform the value</a:t>
              </a:r>
              <a:endParaRPr lang="en-US" sz="900" dirty="0"/>
            </a:p>
          </p:txBody>
        </p:sp>
      </p:grpSp>
      <p:grpSp>
        <p:nvGrpSpPr>
          <p:cNvPr id="77" name="Group 76">
            <a:extLst>
              <a:ext uri="{FF2B5EF4-FFF2-40B4-BE49-F238E27FC236}">
                <a16:creationId xmlns:a16="http://schemas.microsoft.com/office/drawing/2014/main" id="{EF82361C-4284-E984-655D-516587F082EF}"/>
              </a:ext>
            </a:extLst>
          </p:cNvPr>
          <p:cNvGrpSpPr/>
          <p:nvPr/>
        </p:nvGrpSpPr>
        <p:grpSpPr>
          <a:xfrm>
            <a:off x="448734" y="2795604"/>
            <a:ext cx="3920067" cy="454414"/>
            <a:chOff x="320040" y="1909267"/>
            <a:chExt cx="3920067" cy="566928"/>
          </a:xfrm>
        </p:grpSpPr>
        <p:sp>
          <p:nvSpPr>
            <p:cNvPr id="24" name="Shape 22"/>
            <p:cNvSpPr/>
            <p:nvPr/>
          </p:nvSpPr>
          <p:spPr>
            <a:xfrm>
              <a:off x="320040" y="1909267"/>
              <a:ext cx="3861760" cy="566928"/>
            </a:xfrm>
            <a:prstGeom prst="rect">
              <a:avLst/>
            </a:prstGeom>
            <a:solidFill>
              <a:srgbClr val="FFFFFF"/>
            </a:solidFill>
            <a:ln w="12700">
              <a:solidFill>
                <a:srgbClr val="C8DDED"/>
              </a:solidFill>
              <a:prstDash val="solid"/>
            </a:ln>
            <a:effectLst>
              <a:outerShdw blurRad="101600" dist="38100" dir="8100000" algn="bl" rotWithShape="0">
                <a:srgbClr val="000000">
                  <a:alpha val="12000"/>
                </a:srgbClr>
              </a:outerShdw>
            </a:effectLst>
          </p:spPr>
          <p:txBody>
            <a:bodyPr/>
            <a:lstStyle/>
            <a:p>
              <a:endParaRPr lang="en-US"/>
            </a:p>
          </p:txBody>
        </p:sp>
        <p:sp>
          <p:nvSpPr>
            <p:cNvPr id="25" name="Shape 23"/>
            <p:cNvSpPr/>
            <p:nvPr/>
          </p:nvSpPr>
          <p:spPr>
            <a:xfrm>
              <a:off x="320040" y="1909267"/>
              <a:ext cx="45719" cy="566928"/>
            </a:xfrm>
            <a:prstGeom prst="rect">
              <a:avLst/>
            </a:prstGeom>
            <a:solidFill>
              <a:srgbClr val="1D5FA8"/>
            </a:solidFill>
            <a:ln w="12700">
              <a:solidFill>
                <a:srgbClr val="1D5FA8"/>
              </a:solidFill>
              <a:prstDash val="soli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6" name="Text 24"/>
            <p:cNvSpPr/>
            <p:nvPr/>
          </p:nvSpPr>
          <p:spPr>
            <a:xfrm>
              <a:off x="502920" y="1945843"/>
              <a:ext cx="2076215" cy="27432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>
                <a:buNone/>
              </a:pPr>
              <a:r>
                <a:rPr lang="en-US" sz="1150" b="1" dirty="0">
                  <a:solidFill>
                    <a:srgbClr val="080F1C"/>
                  </a:solidFill>
                  <a:latin typeface="Consolas" pitchFamily="34" charset="0"/>
                  <a:ea typeface="Consolas" pitchFamily="34" charset="-122"/>
                  <a:cs typeface="Consolas" pitchFamily="34" charset="-120"/>
                </a:rPr>
                <a:t>static_map</a:t>
              </a:r>
              <a:endParaRPr lang="en-US" sz="1150" dirty="0"/>
            </a:p>
          </p:txBody>
        </p:sp>
        <p:sp>
          <p:nvSpPr>
            <p:cNvPr id="27" name="Text 25"/>
            <p:cNvSpPr/>
            <p:nvPr/>
          </p:nvSpPr>
          <p:spPr>
            <a:xfrm>
              <a:off x="502920" y="2220163"/>
              <a:ext cx="3737187" cy="22860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>
                <a:buNone/>
              </a:pPr>
              <a:r>
                <a:rPr lang="en-US" sz="700" dirty="0">
                  <a:solidFill>
                    <a:srgbClr val="4A6A8A"/>
                  </a:solidFill>
                </a:rPr>
                <a:t>Map source string values to destination values via a lookup array. bypass: true for unmatched values</a:t>
              </a:r>
              <a:endParaRPr lang="en-US" sz="700" dirty="0"/>
            </a:p>
          </p:txBody>
        </p:sp>
      </p:grpSp>
      <p:grpSp>
        <p:nvGrpSpPr>
          <p:cNvPr id="76" name="Group 75">
            <a:extLst>
              <a:ext uri="{FF2B5EF4-FFF2-40B4-BE49-F238E27FC236}">
                <a16:creationId xmlns:a16="http://schemas.microsoft.com/office/drawing/2014/main" id="{AAAF471A-9091-6788-DE69-53EFEF259E5D}"/>
              </a:ext>
            </a:extLst>
          </p:cNvPr>
          <p:cNvGrpSpPr/>
          <p:nvPr/>
        </p:nvGrpSpPr>
        <p:grpSpPr>
          <a:xfrm>
            <a:off x="448734" y="3293337"/>
            <a:ext cx="3920067" cy="454414"/>
            <a:chOff x="320040" y="2185416"/>
            <a:chExt cx="3920067" cy="566928"/>
          </a:xfrm>
        </p:grpSpPr>
        <p:sp>
          <p:nvSpPr>
            <p:cNvPr id="28" name="Shape 26"/>
            <p:cNvSpPr/>
            <p:nvPr/>
          </p:nvSpPr>
          <p:spPr>
            <a:xfrm>
              <a:off x="320040" y="2185416"/>
              <a:ext cx="3861760" cy="566928"/>
            </a:xfrm>
            <a:prstGeom prst="rect">
              <a:avLst/>
            </a:prstGeom>
            <a:solidFill>
              <a:srgbClr val="FFFFFF"/>
            </a:solidFill>
            <a:ln w="12700">
              <a:solidFill>
                <a:srgbClr val="C8DDED"/>
              </a:solidFill>
              <a:prstDash val="solid"/>
            </a:ln>
            <a:effectLst>
              <a:outerShdw blurRad="101600" dist="38100" dir="8100000" algn="bl" rotWithShape="0">
                <a:srgbClr val="000000">
                  <a:alpha val="12000"/>
                </a:srgbClr>
              </a:outerShdw>
            </a:effectLst>
          </p:spPr>
          <p:txBody>
            <a:bodyPr/>
            <a:lstStyle/>
            <a:p>
              <a:endParaRPr lang="en-US"/>
            </a:p>
          </p:txBody>
        </p:sp>
        <p:sp>
          <p:nvSpPr>
            <p:cNvPr id="29" name="Shape 27"/>
            <p:cNvSpPr/>
            <p:nvPr/>
          </p:nvSpPr>
          <p:spPr>
            <a:xfrm>
              <a:off x="320040" y="2185416"/>
              <a:ext cx="45719" cy="566928"/>
            </a:xfrm>
            <a:prstGeom prst="rect">
              <a:avLst/>
            </a:prstGeom>
            <a:solidFill>
              <a:srgbClr val="1D5FA8"/>
            </a:solidFill>
            <a:ln w="12700">
              <a:solidFill>
                <a:srgbClr val="1D5FA8"/>
              </a:solidFill>
              <a:prstDash val="soli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0" name="Text 28"/>
            <p:cNvSpPr/>
            <p:nvPr/>
          </p:nvSpPr>
          <p:spPr>
            <a:xfrm>
              <a:off x="502920" y="2221992"/>
              <a:ext cx="2076215" cy="27432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>
                <a:buNone/>
              </a:pPr>
              <a:r>
                <a:rPr lang="en-US" sz="1150" b="1" dirty="0">
                  <a:solidFill>
                    <a:srgbClr val="080F1C"/>
                  </a:solidFill>
                  <a:latin typeface="Consolas" pitchFamily="34" charset="0"/>
                  <a:ea typeface="Consolas" pitchFamily="34" charset="-122"/>
                  <a:cs typeface="Consolas" pitchFamily="34" charset="-120"/>
                </a:rPr>
                <a:t>migration_lookup</a:t>
              </a:r>
              <a:endParaRPr lang="en-US" sz="1150" dirty="0"/>
            </a:p>
          </p:txBody>
        </p:sp>
        <p:sp>
          <p:nvSpPr>
            <p:cNvPr id="31" name="Text 29"/>
            <p:cNvSpPr/>
            <p:nvPr/>
          </p:nvSpPr>
          <p:spPr>
            <a:xfrm>
              <a:off x="502920" y="2496312"/>
              <a:ext cx="3737187" cy="22860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>
                <a:buNone/>
              </a:pPr>
              <a:r>
                <a:rPr lang="en-US" sz="700" dirty="0">
                  <a:solidFill>
                    <a:srgbClr val="4A6A8A"/>
                  </a:solidFill>
                </a:rPr>
                <a:t>Translate a source ID to the destination ID created by another migration (e.g., category term ID)</a:t>
              </a:r>
              <a:endParaRPr lang="en-US" sz="700" dirty="0"/>
            </a:p>
          </p:txBody>
        </p:sp>
      </p:grpSp>
      <p:grpSp>
        <p:nvGrpSpPr>
          <p:cNvPr id="75" name="Group 74">
            <a:extLst>
              <a:ext uri="{FF2B5EF4-FFF2-40B4-BE49-F238E27FC236}">
                <a16:creationId xmlns:a16="http://schemas.microsoft.com/office/drawing/2014/main" id="{45ABCF36-081A-8BCA-A29C-469B0B834239}"/>
              </a:ext>
            </a:extLst>
          </p:cNvPr>
          <p:cNvGrpSpPr/>
          <p:nvPr/>
        </p:nvGrpSpPr>
        <p:grpSpPr>
          <a:xfrm>
            <a:off x="448734" y="3791070"/>
            <a:ext cx="3920067" cy="454414"/>
            <a:chOff x="320040" y="2461565"/>
            <a:chExt cx="3920067" cy="566928"/>
          </a:xfrm>
        </p:grpSpPr>
        <p:sp>
          <p:nvSpPr>
            <p:cNvPr id="32" name="Shape 30"/>
            <p:cNvSpPr/>
            <p:nvPr/>
          </p:nvSpPr>
          <p:spPr>
            <a:xfrm>
              <a:off x="320040" y="2461565"/>
              <a:ext cx="3861760" cy="566928"/>
            </a:xfrm>
            <a:prstGeom prst="rect">
              <a:avLst/>
            </a:prstGeom>
            <a:solidFill>
              <a:srgbClr val="FFFFFF"/>
            </a:solidFill>
            <a:ln w="12700">
              <a:solidFill>
                <a:srgbClr val="C8DDED"/>
              </a:solidFill>
              <a:prstDash val="solid"/>
            </a:ln>
            <a:effectLst>
              <a:outerShdw blurRad="101600" dist="38100" dir="8100000" algn="bl" rotWithShape="0">
                <a:srgbClr val="000000">
                  <a:alpha val="12000"/>
                </a:srgbClr>
              </a:outerShdw>
            </a:effectLst>
          </p:spPr>
          <p:txBody>
            <a:bodyPr/>
            <a:lstStyle/>
            <a:p>
              <a:endParaRPr lang="en-US"/>
            </a:p>
          </p:txBody>
        </p:sp>
        <p:sp>
          <p:nvSpPr>
            <p:cNvPr id="33" name="Shape 31"/>
            <p:cNvSpPr/>
            <p:nvPr/>
          </p:nvSpPr>
          <p:spPr>
            <a:xfrm>
              <a:off x="320040" y="2461565"/>
              <a:ext cx="45719" cy="566928"/>
            </a:xfrm>
            <a:prstGeom prst="rect">
              <a:avLst/>
            </a:prstGeom>
            <a:solidFill>
              <a:srgbClr val="1D5FA8"/>
            </a:solidFill>
            <a:ln w="12700">
              <a:solidFill>
                <a:srgbClr val="1D5FA8"/>
              </a:solidFill>
              <a:prstDash val="soli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4" name="Text 32"/>
            <p:cNvSpPr/>
            <p:nvPr/>
          </p:nvSpPr>
          <p:spPr>
            <a:xfrm>
              <a:off x="502920" y="2498141"/>
              <a:ext cx="2076215" cy="27432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>
                <a:buNone/>
              </a:pPr>
              <a:r>
                <a:rPr lang="en-US" sz="1150" b="1" dirty="0">
                  <a:solidFill>
                    <a:srgbClr val="080F1C"/>
                  </a:solidFill>
                  <a:latin typeface="Consolas" pitchFamily="34" charset="0"/>
                  <a:ea typeface="Consolas" pitchFamily="34" charset="-122"/>
                  <a:cs typeface="Consolas" pitchFamily="34" charset="-120"/>
                </a:rPr>
                <a:t>skip_on_empty</a:t>
              </a:r>
              <a:endParaRPr lang="en-US" sz="1150" dirty="0"/>
            </a:p>
          </p:txBody>
        </p:sp>
        <p:sp>
          <p:nvSpPr>
            <p:cNvPr id="35" name="Text 33"/>
            <p:cNvSpPr/>
            <p:nvPr/>
          </p:nvSpPr>
          <p:spPr>
            <a:xfrm>
              <a:off x="502920" y="2772461"/>
              <a:ext cx="3737187" cy="22860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>
                <a:buNone/>
              </a:pPr>
              <a:r>
                <a:rPr lang="en-US" sz="900" dirty="0">
                  <a:solidFill>
                    <a:srgbClr val="4A6A8A"/>
                  </a:solidFill>
                </a:rPr>
                <a:t>Skip field (method: process) or entire row (method: row) when value is empty</a:t>
              </a:r>
              <a:endParaRPr lang="en-US" sz="900" dirty="0"/>
            </a:p>
          </p:txBody>
        </p:sp>
      </p:grpSp>
      <p:grpSp>
        <p:nvGrpSpPr>
          <p:cNvPr id="82" name="Group 81">
            <a:extLst>
              <a:ext uri="{FF2B5EF4-FFF2-40B4-BE49-F238E27FC236}">
                <a16:creationId xmlns:a16="http://schemas.microsoft.com/office/drawing/2014/main" id="{3176D8CF-2AAB-3F05-D185-8492B162478C}"/>
              </a:ext>
            </a:extLst>
          </p:cNvPr>
          <p:cNvGrpSpPr/>
          <p:nvPr/>
        </p:nvGrpSpPr>
        <p:grpSpPr>
          <a:xfrm>
            <a:off x="448734" y="4288802"/>
            <a:ext cx="3861760" cy="454414"/>
            <a:chOff x="320040" y="4383624"/>
            <a:chExt cx="3861760" cy="566928"/>
          </a:xfrm>
        </p:grpSpPr>
        <p:sp>
          <p:nvSpPr>
            <p:cNvPr id="36" name="Shape 34"/>
            <p:cNvSpPr/>
            <p:nvPr/>
          </p:nvSpPr>
          <p:spPr>
            <a:xfrm>
              <a:off x="320040" y="4383624"/>
              <a:ext cx="3861760" cy="566928"/>
            </a:xfrm>
            <a:prstGeom prst="rect">
              <a:avLst/>
            </a:prstGeom>
            <a:solidFill>
              <a:srgbClr val="FFFFFF"/>
            </a:solidFill>
            <a:ln w="12700">
              <a:solidFill>
                <a:srgbClr val="C8DDED"/>
              </a:solidFill>
              <a:prstDash val="solid"/>
            </a:ln>
            <a:effectLst>
              <a:outerShdw blurRad="101600" dist="38100" dir="8100000" algn="bl" rotWithShape="0">
                <a:srgbClr val="000000">
                  <a:alpha val="12000"/>
                </a:srgbClr>
              </a:outerShdw>
            </a:effectLst>
          </p:spPr>
          <p:txBody>
            <a:bodyPr/>
            <a:lstStyle/>
            <a:p>
              <a:endParaRPr lang="en-US"/>
            </a:p>
          </p:txBody>
        </p:sp>
        <p:sp>
          <p:nvSpPr>
            <p:cNvPr id="37" name="Shape 35"/>
            <p:cNvSpPr/>
            <p:nvPr/>
          </p:nvSpPr>
          <p:spPr>
            <a:xfrm>
              <a:off x="320040" y="4383624"/>
              <a:ext cx="45719" cy="566928"/>
            </a:xfrm>
            <a:prstGeom prst="rect">
              <a:avLst/>
            </a:prstGeom>
            <a:solidFill>
              <a:srgbClr val="1D5FA8"/>
            </a:solidFill>
            <a:ln w="12700">
              <a:solidFill>
                <a:srgbClr val="1D5FA8"/>
              </a:solidFill>
              <a:prstDash val="soli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8" name="Text 36"/>
            <p:cNvSpPr/>
            <p:nvPr/>
          </p:nvSpPr>
          <p:spPr>
            <a:xfrm>
              <a:off x="502920" y="4420200"/>
              <a:ext cx="2076215" cy="27432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>
                <a:buNone/>
              </a:pPr>
              <a:r>
                <a:rPr lang="en-US" sz="1150" b="1" dirty="0">
                  <a:solidFill>
                    <a:srgbClr val="080F1C"/>
                  </a:solidFill>
                  <a:latin typeface="Consolas" pitchFamily="34" charset="0"/>
                  <a:ea typeface="Consolas" pitchFamily="34" charset="-122"/>
                  <a:cs typeface="Consolas" pitchFamily="34" charset="-120"/>
                </a:rPr>
                <a:t>skip_on_value</a:t>
              </a:r>
              <a:endParaRPr lang="en-US" sz="1150" dirty="0"/>
            </a:p>
          </p:txBody>
        </p:sp>
      </p:grpSp>
      <p:sp>
        <p:nvSpPr>
          <p:cNvPr id="39" name="Text 37"/>
          <p:cNvSpPr/>
          <p:nvPr/>
        </p:nvSpPr>
        <p:spPr>
          <a:xfrm>
            <a:off x="4810760" y="839420"/>
            <a:ext cx="3834047" cy="21753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4A6A8A"/>
                </a:solidFill>
              </a:rPr>
              <a:t>Skip when value equals a specific string (e.g., skip deleted records)</a:t>
            </a:r>
            <a:endParaRPr lang="en-US" sz="1050" dirty="0"/>
          </a:p>
        </p:txBody>
      </p:sp>
      <p:grpSp>
        <p:nvGrpSpPr>
          <p:cNvPr id="74" name="Group 73">
            <a:extLst>
              <a:ext uri="{FF2B5EF4-FFF2-40B4-BE49-F238E27FC236}">
                <a16:creationId xmlns:a16="http://schemas.microsoft.com/office/drawing/2014/main" id="{26F1F6DE-5371-C735-10CA-BECCB36D0E13}"/>
              </a:ext>
            </a:extLst>
          </p:cNvPr>
          <p:cNvGrpSpPr/>
          <p:nvPr/>
        </p:nvGrpSpPr>
        <p:grpSpPr>
          <a:xfrm>
            <a:off x="4627880" y="804672"/>
            <a:ext cx="4021667" cy="539496"/>
            <a:chOff x="4627880" y="804672"/>
            <a:chExt cx="3920067" cy="566928"/>
          </a:xfrm>
        </p:grpSpPr>
        <p:sp>
          <p:nvSpPr>
            <p:cNvPr id="40" name="Shape 38"/>
            <p:cNvSpPr/>
            <p:nvPr/>
          </p:nvSpPr>
          <p:spPr>
            <a:xfrm>
              <a:off x="4627880" y="804672"/>
              <a:ext cx="3861760" cy="566928"/>
            </a:xfrm>
            <a:prstGeom prst="rect">
              <a:avLst/>
            </a:prstGeom>
            <a:solidFill>
              <a:srgbClr val="FFFFFF"/>
            </a:solidFill>
            <a:ln w="12700">
              <a:solidFill>
                <a:srgbClr val="C8DDED"/>
              </a:solidFill>
              <a:prstDash val="solid"/>
            </a:ln>
            <a:effectLst>
              <a:outerShdw blurRad="101600" dist="38100" dir="8100000" algn="bl" rotWithShape="0">
                <a:srgbClr val="000000">
                  <a:alpha val="12000"/>
                </a:srgbClr>
              </a:outerShdw>
            </a:effectLst>
          </p:spPr>
          <p:txBody>
            <a:bodyPr/>
            <a:lstStyle/>
            <a:p>
              <a:endParaRPr lang="en-US"/>
            </a:p>
          </p:txBody>
        </p:sp>
        <p:sp>
          <p:nvSpPr>
            <p:cNvPr id="41" name="Shape 39"/>
            <p:cNvSpPr/>
            <p:nvPr/>
          </p:nvSpPr>
          <p:spPr>
            <a:xfrm>
              <a:off x="4627880" y="804672"/>
              <a:ext cx="45719" cy="566928"/>
            </a:xfrm>
            <a:prstGeom prst="rect">
              <a:avLst/>
            </a:prstGeom>
            <a:solidFill>
              <a:srgbClr val="1D5FA8"/>
            </a:solidFill>
            <a:ln w="12700">
              <a:solidFill>
                <a:srgbClr val="1D5FA8"/>
              </a:solidFill>
              <a:prstDash val="soli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2" name="Text 40"/>
            <p:cNvSpPr/>
            <p:nvPr/>
          </p:nvSpPr>
          <p:spPr>
            <a:xfrm>
              <a:off x="4810760" y="841248"/>
              <a:ext cx="2076215" cy="27432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>
                <a:buNone/>
              </a:pPr>
              <a:r>
                <a:rPr lang="en-US" sz="1150" b="1" dirty="0">
                  <a:solidFill>
                    <a:srgbClr val="080F1C"/>
                  </a:solidFill>
                  <a:latin typeface="Consolas" pitchFamily="34" charset="0"/>
                  <a:ea typeface="Consolas" pitchFamily="34" charset="-122"/>
                  <a:cs typeface="Consolas" pitchFamily="34" charset="-120"/>
                </a:rPr>
                <a:t>str_replace</a:t>
              </a:r>
              <a:endParaRPr lang="en-US" sz="1150" dirty="0"/>
            </a:p>
          </p:txBody>
        </p:sp>
        <p:sp>
          <p:nvSpPr>
            <p:cNvPr id="43" name="Text 41"/>
            <p:cNvSpPr/>
            <p:nvPr/>
          </p:nvSpPr>
          <p:spPr>
            <a:xfrm>
              <a:off x="4810760" y="1115568"/>
              <a:ext cx="3737187" cy="22860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>
                <a:buNone/>
              </a:pPr>
              <a:r>
                <a:rPr lang="en-US" sz="1050" dirty="0">
                  <a:solidFill>
                    <a:srgbClr val="4A6A8A"/>
                  </a:solidFill>
                </a:rPr>
                <a:t>String find-and-replace on the value</a:t>
              </a:r>
              <a:endParaRPr lang="en-US" sz="1050" dirty="0"/>
            </a:p>
          </p:txBody>
        </p:sp>
      </p:grpSp>
      <p:grpSp>
        <p:nvGrpSpPr>
          <p:cNvPr id="73" name="Group 72">
            <a:extLst>
              <a:ext uri="{FF2B5EF4-FFF2-40B4-BE49-F238E27FC236}">
                <a16:creationId xmlns:a16="http://schemas.microsoft.com/office/drawing/2014/main" id="{357E405A-9D5A-921B-CBDD-8CA46E3EE81D}"/>
              </a:ext>
            </a:extLst>
          </p:cNvPr>
          <p:cNvGrpSpPr/>
          <p:nvPr/>
        </p:nvGrpSpPr>
        <p:grpSpPr>
          <a:xfrm>
            <a:off x="4627880" y="1369737"/>
            <a:ext cx="4021667" cy="539496"/>
            <a:chOff x="4627880" y="1080821"/>
            <a:chExt cx="3920067" cy="566928"/>
          </a:xfrm>
        </p:grpSpPr>
        <p:sp>
          <p:nvSpPr>
            <p:cNvPr id="44" name="Shape 42"/>
            <p:cNvSpPr/>
            <p:nvPr/>
          </p:nvSpPr>
          <p:spPr>
            <a:xfrm>
              <a:off x="4627880" y="1080821"/>
              <a:ext cx="3861760" cy="566928"/>
            </a:xfrm>
            <a:prstGeom prst="rect">
              <a:avLst/>
            </a:prstGeom>
            <a:solidFill>
              <a:srgbClr val="FFFFFF"/>
            </a:solidFill>
            <a:ln w="12700">
              <a:solidFill>
                <a:srgbClr val="C8DDED"/>
              </a:solidFill>
              <a:prstDash val="solid"/>
            </a:ln>
            <a:effectLst>
              <a:outerShdw blurRad="101600" dist="38100" dir="8100000" algn="bl" rotWithShape="0">
                <a:srgbClr val="000000">
                  <a:alpha val="12000"/>
                </a:srgbClr>
              </a:outerShdw>
            </a:effectLst>
          </p:spPr>
          <p:txBody>
            <a:bodyPr/>
            <a:lstStyle/>
            <a:p>
              <a:endParaRPr lang="en-US"/>
            </a:p>
          </p:txBody>
        </p:sp>
        <p:sp>
          <p:nvSpPr>
            <p:cNvPr id="45" name="Shape 43"/>
            <p:cNvSpPr/>
            <p:nvPr/>
          </p:nvSpPr>
          <p:spPr>
            <a:xfrm>
              <a:off x="4627880" y="1080821"/>
              <a:ext cx="45719" cy="566928"/>
            </a:xfrm>
            <a:prstGeom prst="rect">
              <a:avLst/>
            </a:prstGeom>
            <a:solidFill>
              <a:srgbClr val="1D5FA8"/>
            </a:solidFill>
            <a:ln w="12700">
              <a:solidFill>
                <a:srgbClr val="1D5FA8"/>
              </a:solidFill>
              <a:prstDash val="soli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6" name="Text 44"/>
            <p:cNvSpPr/>
            <p:nvPr/>
          </p:nvSpPr>
          <p:spPr>
            <a:xfrm>
              <a:off x="4810760" y="1117397"/>
              <a:ext cx="2076215" cy="27432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>
                <a:buNone/>
              </a:pPr>
              <a:r>
                <a:rPr lang="en-US" sz="1150" b="1" dirty="0">
                  <a:solidFill>
                    <a:srgbClr val="080F1C"/>
                  </a:solidFill>
                  <a:latin typeface="Consolas" pitchFamily="34" charset="0"/>
                  <a:ea typeface="Consolas" pitchFamily="34" charset="-122"/>
                  <a:cs typeface="Consolas" pitchFamily="34" charset="-120"/>
                </a:rPr>
                <a:t>explode</a:t>
              </a:r>
              <a:endParaRPr lang="en-US" sz="1150" dirty="0"/>
            </a:p>
          </p:txBody>
        </p:sp>
        <p:sp>
          <p:nvSpPr>
            <p:cNvPr id="47" name="Text 45"/>
            <p:cNvSpPr/>
            <p:nvPr/>
          </p:nvSpPr>
          <p:spPr>
            <a:xfrm>
              <a:off x="4810760" y="1391717"/>
              <a:ext cx="3737187" cy="22860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>
                <a:buNone/>
              </a:pPr>
              <a:r>
                <a:rPr lang="en-US" sz="1050" dirty="0">
                  <a:solidFill>
                    <a:srgbClr val="4A6A8A"/>
                  </a:solidFill>
                </a:rPr>
                <a:t>Split a string by delimiter into an array (useful for multi-value fields)</a:t>
              </a:r>
              <a:endParaRPr lang="en-US" sz="1050" dirty="0"/>
            </a:p>
          </p:txBody>
        </p:sp>
      </p:grpSp>
      <p:grpSp>
        <p:nvGrpSpPr>
          <p:cNvPr id="72" name="Group 71">
            <a:extLst>
              <a:ext uri="{FF2B5EF4-FFF2-40B4-BE49-F238E27FC236}">
                <a16:creationId xmlns:a16="http://schemas.microsoft.com/office/drawing/2014/main" id="{640555F5-EC0A-C18B-A8B5-46F445488263}"/>
              </a:ext>
            </a:extLst>
          </p:cNvPr>
          <p:cNvGrpSpPr/>
          <p:nvPr/>
        </p:nvGrpSpPr>
        <p:grpSpPr>
          <a:xfrm>
            <a:off x="4627880" y="1934802"/>
            <a:ext cx="4021667" cy="539496"/>
            <a:chOff x="4627880" y="1356970"/>
            <a:chExt cx="3920067" cy="566928"/>
          </a:xfrm>
        </p:grpSpPr>
        <p:sp>
          <p:nvSpPr>
            <p:cNvPr id="48" name="Shape 46"/>
            <p:cNvSpPr/>
            <p:nvPr/>
          </p:nvSpPr>
          <p:spPr>
            <a:xfrm>
              <a:off x="4627880" y="1356970"/>
              <a:ext cx="3861760" cy="566928"/>
            </a:xfrm>
            <a:prstGeom prst="rect">
              <a:avLst/>
            </a:prstGeom>
            <a:solidFill>
              <a:srgbClr val="FFFFFF"/>
            </a:solidFill>
            <a:ln w="12700">
              <a:solidFill>
                <a:srgbClr val="C8DDED"/>
              </a:solidFill>
              <a:prstDash val="solid"/>
            </a:ln>
            <a:effectLst>
              <a:outerShdw blurRad="101600" dist="38100" dir="8100000" algn="bl" rotWithShape="0">
                <a:srgbClr val="000000">
                  <a:alpha val="12000"/>
                </a:srgbClr>
              </a:outerShdw>
            </a:effectLst>
          </p:spPr>
          <p:txBody>
            <a:bodyPr/>
            <a:lstStyle/>
            <a:p>
              <a:endParaRPr lang="en-US"/>
            </a:p>
          </p:txBody>
        </p:sp>
        <p:sp>
          <p:nvSpPr>
            <p:cNvPr id="49" name="Shape 47"/>
            <p:cNvSpPr/>
            <p:nvPr/>
          </p:nvSpPr>
          <p:spPr>
            <a:xfrm>
              <a:off x="4627880" y="1356970"/>
              <a:ext cx="45719" cy="566928"/>
            </a:xfrm>
            <a:prstGeom prst="rect">
              <a:avLst/>
            </a:prstGeom>
            <a:solidFill>
              <a:srgbClr val="1D5FA8"/>
            </a:solidFill>
            <a:ln w="12700">
              <a:solidFill>
                <a:srgbClr val="1D5FA8"/>
              </a:solidFill>
              <a:prstDash val="soli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0" name="Text 48"/>
            <p:cNvSpPr/>
            <p:nvPr/>
          </p:nvSpPr>
          <p:spPr>
            <a:xfrm>
              <a:off x="4810760" y="1393546"/>
              <a:ext cx="2076215" cy="27432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>
                <a:buNone/>
              </a:pPr>
              <a:r>
                <a:rPr lang="en-US" sz="1150" b="1" dirty="0">
                  <a:solidFill>
                    <a:srgbClr val="080F1C"/>
                  </a:solidFill>
                  <a:latin typeface="Consolas" pitchFamily="34" charset="0"/>
                  <a:ea typeface="Consolas" pitchFamily="34" charset="-122"/>
                  <a:cs typeface="Consolas" pitchFamily="34" charset="-120"/>
                </a:rPr>
                <a:t>extract</a:t>
              </a:r>
              <a:endParaRPr lang="en-US" sz="1150" dirty="0"/>
            </a:p>
          </p:txBody>
        </p:sp>
        <p:sp>
          <p:nvSpPr>
            <p:cNvPr id="51" name="Text 49"/>
            <p:cNvSpPr/>
            <p:nvPr/>
          </p:nvSpPr>
          <p:spPr>
            <a:xfrm>
              <a:off x="4810760" y="1667866"/>
              <a:ext cx="3737187" cy="22860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>
                <a:buNone/>
              </a:pPr>
              <a:r>
                <a:rPr lang="en-US" sz="1050" dirty="0">
                  <a:solidFill>
                    <a:srgbClr val="4A6A8A"/>
                  </a:solidFill>
                </a:rPr>
                <a:t>Pull a nested value from an array using a key path</a:t>
              </a:r>
              <a:endParaRPr lang="en-US" sz="1050" dirty="0"/>
            </a:p>
          </p:txBody>
        </p:sp>
      </p:grpSp>
      <p:grpSp>
        <p:nvGrpSpPr>
          <p:cNvPr id="71" name="Group 70">
            <a:extLst>
              <a:ext uri="{FF2B5EF4-FFF2-40B4-BE49-F238E27FC236}">
                <a16:creationId xmlns:a16="http://schemas.microsoft.com/office/drawing/2014/main" id="{7FE85F2A-8CA6-F495-E468-08E23F0540BB}"/>
              </a:ext>
            </a:extLst>
          </p:cNvPr>
          <p:cNvGrpSpPr/>
          <p:nvPr/>
        </p:nvGrpSpPr>
        <p:grpSpPr>
          <a:xfrm>
            <a:off x="4627880" y="2499867"/>
            <a:ext cx="4021667" cy="539496"/>
            <a:chOff x="4627880" y="1633119"/>
            <a:chExt cx="3920067" cy="566928"/>
          </a:xfrm>
        </p:grpSpPr>
        <p:sp>
          <p:nvSpPr>
            <p:cNvPr id="52" name="Shape 50"/>
            <p:cNvSpPr/>
            <p:nvPr/>
          </p:nvSpPr>
          <p:spPr>
            <a:xfrm>
              <a:off x="4627880" y="1633119"/>
              <a:ext cx="3861760" cy="566928"/>
            </a:xfrm>
            <a:prstGeom prst="rect">
              <a:avLst/>
            </a:prstGeom>
            <a:solidFill>
              <a:srgbClr val="FFFFFF"/>
            </a:solidFill>
            <a:ln w="12700">
              <a:solidFill>
                <a:srgbClr val="C8DDED"/>
              </a:solidFill>
              <a:prstDash val="solid"/>
            </a:ln>
            <a:effectLst>
              <a:outerShdw blurRad="101600" dist="38100" dir="8100000" algn="bl" rotWithShape="0">
                <a:srgbClr val="000000">
                  <a:alpha val="12000"/>
                </a:srgbClr>
              </a:outerShdw>
            </a:effectLst>
          </p:spPr>
          <p:txBody>
            <a:bodyPr/>
            <a:lstStyle/>
            <a:p>
              <a:endParaRPr lang="en-US"/>
            </a:p>
          </p:txBody>
        </p:sp>
        <p:sp>
          <p:nvSpPr>
            <p:cNvPr id="53" name="Shape 51"/>
            <p:cNvSpPr/>
            <p:nvPr/>
          </p:nvSpPr>
          <p:spPr>
            <a:xfrm>
              <a:off x="4627880" y="1633119"/>
              <a:ext cx="45719" cy="566928"/>
            </a:xfrm>
            <a:prstGeom prst="rect">
              <a:avLst/>
            </a:prstGeom>
            <a:solidFill>
              <a:srgbClr val="1D5FA8"/>
            </a:solidFill>
            <a:ln w="12700">
              <a:solidFill>
                <a:srgbClr val="1D5FA8"/>
              </a:solidFill>
              <a:prstDash val="soli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4" name="Text 52"/>
            <p:cNvSpPr/>
            <p:nvPr/>
          </p:nvSpPr>
          <p:spPr>
            <a:xfrm>
              <a:off x="4810760" y="1669695"/>
              <a:ext cx="2076215" cy="27432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>
                <a:buNone/>
              </a:pPr>
              <a:r>
                <a:rPr lang="en-US" sz="1150" b="1" dirty="0">
                  <a:solidFill>
                    <a:srgbClr val="080F1C"/>
                  </a:solidFill>
                  <a:latin typeface="Consolas" pitchFamily="34" charset="0"/>
                  <a:ea typeface="Consolas" pitchFamily="34" charset="-122"/>
                  <a:cs typeface="Consolas" pitchFamily="34" charset="-120"/>
                </a:rPr>
                <a:t>entity_generate</a:t>
              </a:r>
              <a:endParaRPr lang="en-US" sz="1150" dirty="0"/>
            </a:p>
          </p:txBody>
        </p:sp>
        <p:sp>
          <p:nvSpPr>
            <p:cNvPr id="55" name="Text 53"/>
            <p:cNvSpPr/>
            <p:nvPr/>
          </p:nvSpPr>
          <p:spPr>
            <a:xfrm>
              <a:off x="4810760" y="1944015"/>
              <a:ext cx="3737187" cy="22860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>
                <a:buNone/>
              </a:pPr>
              <a:r>
                <a:rPr lang="en-US" sz="1050" dirty="0">
                  <a:solidFill>
                    <a:srgbClr val="4A6A8A"/>
                  </a:solidFill>
                </a:rPr>
                <a:t>Look up entity by property OR create it if missing (migrate_plus)</a:t>
              </a:r>
              <a:endParaRPr lang="en-US" sz="1050" dirty="0"/>
            </a:p>
          </p:txBody>
        </p:sp>
      </p:grpSp>
      <p:grpSp>
        <p:nvGrpSpPr>
          <p:cNvPr id="70" name="Group 69">
            <a:extLst>
              <a:ext uri="{FF2B5EF4-FFF2-40B4-BE49-F238E27FC236}">
                <a16:creationId xmlns:a16="http://schemas.microsoft.com/office/drawing/2014/main" id="{D304AF42-BBDE-F736-708F-A06998F2C0E9}"/>
              </a:ext>
            </a:extLst>
          </p:cNvPr>
          <p:cNvGrpSpPr/>
          <p:nvPr/>
        </p:nvGrpSpPr>
        <p:grpSpPr>
          <a:xfrm>
            <a:off x="4627880" y="3064932"/>
            <a:ext cx="4021667" cy="539496"/>
            <a:chOff x="4627880" y="1909268"/>
            <a:chExt cx="3920067" cy="566928"/>
          </a:xfrm>
        </p:grpSpPr>
        <p:sp>
          <p:nvSpPr>
            <p:cNvPr id="56" name="Shape 54"/>
            <p:cNvSpPr/>
            <p:nvPr/>
          </p:nvSpPr>
          <p:spPr>
            <a:xfrm>
              <a:off x="4627880" y="1909268"/>
              <a:ext cx="3861760" cy="566928"/>
            </a:xfrm>
            <a:prstGeom prst="rect">
              <a:avLst/>
            </a:prstGeom>
            <a:solidFill>
              <a:srgbClr val="FFFFFF"/>
            </a:solidFill>
            <a:ln w="12700">
              <a:solidFill>
                <a:srgbClr val="C8DDED"/>
              </a:solidFill>
              <a:prstDash val="solid"/>
            </a:ln>
            <a:effectLst>
              <a:outerShdw blurRad="101600" dist="38100" dir="8100000" algn="bl" rotWithShape="0">
                <a:srgbClr val="000000">
                  <a:alpha val="12000"/>
                </a:srgbClr>
              </a:outerShdw>
            </a:effectLst>
          </p:spPr>
          <p:txBody>
            <a:bodyPr/>
            <a:lstStyle/>
            <a:p>
              <a:endParaRPr lang="en-US"/>
            </a:p>
          </p:txBody>
        </p:sp>
        <p:sp>
          <p:nvSpPr>
            <p:cNvPr id="57" name="Shape 55"/>
            <p:cNvSpPr/>
            <p:nvPr/>
          </p:nvSpPr>
          <p:spPr>
            <a:xfrm>
              <a:off x="4627880" y="1909268"/>
              <a:ext cx="45719" cy="566928"/>
            </a:xfrm>
            <a:prstGeom prst="rect">
              <a:avLst/>
            </a:prstGeom>
            <a:solidFill>
              <a:srgbClr val="1D5FA8"/>
            </a:solidFill>
            <a:ln w="12700">
              <a:solidFill>
                <a:srgbClr val="1D5FA8"/>
              </a:solidFill>
              <a:prstDash val="soli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8" name="Text 56"/>
            <p:cNvSpPr/>
            <p:nvPr/>
          </p:nvSpPr>
          <p:spPr>
            <a:xfrm>
              <a:off x="4810760" y="1945844"/>
              <a:ext cx="2076215" cy="27432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>
                <a:buNone/>
              </a:pPr>
              <a:r>
                <a:rPr lang="en-US" sz="1150" b="1" dirty="0">
                  <a:solidFill>
                    <a:srgbClr val="080F1C"/>
                  </a:solidFill>
                  <a:latin typeface="Consolas" pitchFamily="34" charset="0"/>
                  <a:ea typeface="Consolas" pitchFamily="34" charset="-122"/>
                  <a:cs typeface="Consolas" pitchFamily="34" charset="-120"/>
                </a:rPr>
                <a:t>sub_process</a:t>
              </a:r>
              <a:endParaRPr lang="en-US" sz="1150" dirty="0"/>
            </a:p>
          </p:txBody>
        </p:sp>
        <p:sp>
          <p:nvSpPr>
            <p:cNvPr id="59" name="Text 57"/>
            <p:cNvSpPr/>
            <p:nvPr/>
          </p:nvSpPr>
          <p:spPr>
            <a:xfrm>
              <a:off x="4810760" y="2220164"/>
              <a:ext cx="3737187" cy="22860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>
                <a:buNone/>
              </a:pPr>
              <a:r>
                <a:rPr lang="en-US" sz="1050" dirty="0">
                  <a:solidFill>
                    <a:srgbClr val="4A6A8A"/>
                  </a:solidFill>
                </a:rPr>
                <a:t>Apply a process pipeline to each item in an array (multi-value fields)</a:t>
              </a:r>
              <a:endParaRPr lang="en-US" sz="1050" dirty="0"/>
            </a:p>
          </p:txBody>
        </p:sp>
      </p:grpSp>
      <p:grpSp>
        <p:nvGrpSpPr>
          <p:cNvPr id="69" name="Group 68">
            <a:extLst>
              <a:ext uri="{FF2B5EF4-FFF2-40B4-BE49-F238E27FC236}">
                <a16:creationId xmlns:a16="http://schemas.microsoft.com/office/drawing/2014/main" id="{BE43F7E9-0F13-5AA5-4629-5DD7856F4DD1}"/>
              </a:ext>
            </a:extLst>
          </p:cNvPr>
          <p:cNvGrpSpPr/>
          <p:nvPr/>
        </p:nvGrpSpPr>
        <p:grpSpPr>
          <a:xfrm>
            <a:off x="4627880" y="3629997"/>
            <a:ext cx="4021667" cy="539496"/>
            <a:chOff x="4627880" y="2185416"/>
            <a:chExt cx="3920067" cy="566928"/>
          </a:xfrm>
        </p:grpSpPr>
        <p:sp>
          <p:nvSpPr>
            <p:cNvPr id="60" name="Shape 58"/>
            <p:cNvSpPr/>
            <p:nvPr/>
          </p:nvSpPr>
          <p:spPr>
            <a:xfrm>
              <a:off x="4627880" y="2185416"/>
              <a:ext cx="3861760" cy="566928"/>
            </a:xfrm>
            <a:prstGeom prst="rect">
              <a:avLst/>
            </a:prstGeom>
            <a:solidFill>
              <a:srgbClr val="FFFFFF"/>
            </a:solidFill>
            <a:ln w="12700">
              <a:solidFill>
                <a:srgbClr val="C8DDED"/>
              </a:solidFill>
              <a:prstDash val="solid"/>
            </a:ln>
            <a:effectLst>
              <a:outerShdw blurRad="101600" dist="38100" dir="8100000" algn="bl" rotWithShape="0">
                <a:srgbClr val="000000">
                  <a:alpha val="12000"/>
                </a:srgbClr>
              </a:outerShdw>
            </a:effectLst>
          </p:spPr>
          <p:txBody>
            <a:bodyPr/>
            <a:lstStyle/>
            <a:p>
              <a:endParaRPr lang="en-US"/>
            </a:p>
          </p:txBody>
        </p:sp>
        <p:sp>
          <p:nvSpPr>
            <p:cNvPr id="61" name="Shape 59"/>
            <p:cNvSpPr/>
            <p:nvPr/>
          </p:nvSpPr>
          <p:spPr>
            <a:xfrm>
              <a:off x="4627880" y="2185416"/>
              <a:ext cx="45719" cy="566928"/>
            </a:xfrm>
            <a:prstGeom prst="rect">
              <a:avLst/>
            </a:prstGeom>
            <a:solidFill>
              <a:srgbClr val="1D5FA8"/>
            </a:solidFill>
            <a:ln w="12700">
              <a:solidFill>
                <a:srgbClr val="1D5FA8"/>
              </a:solidFill>
              <a:prstDash val="soli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62" name="Text 60"/>
            <p:cNvSpPr/>
            <p:nvPr/>
          </p:nvSpPr>
          <p:spPr>
            <a:xfrm>
              <a:off x="4810760" y="2221992"/>
              <a:ext cx="2076215" cy="27432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>
                <a:buNone/>
              </a:pPr>
              <a:r>
                <a:rPr lang="en-US" sz="1150" b="1" dirty="0">
                  <a:solidFill>
                    <a:srgbClr val="080F1C"/>
                  </a:solidFill>
                  <a:latin typeface="Consolas" pitchFamily="34" charset="0"/>
                  <a:ea typeface="Consolas" pitchFamily="34" charset="-122"/>
                  <a:cs typeface="Consolas" pitchFamily="34" charset="-120"/>
                </a:rPr>
                <a:t>download</a:t>
              </a:r>
              <a:endParaRPr lang="en-US" sz="1150" dirty="0"/>
            </a:p>
          </p:txBody>
        </p:sp>
        <p:sp>
          <p:nvSpPr>
            <p:cNvPr id="63" name="Text 61"/>
            <p:cNvSpPr/>
            <p:nvPr/>
          </p:nvSpPr>
          <p:spPr>
            <a:xfrm>
              <a:off x="4810760" y="2496312"/>
              <a:ext cx="3737187" cy="22860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>
                <a:buNone/>
              </a:pPr>
              <a:r>
                <a:rPr lang="en-US" sz="1050" dirty="0">
                  <a:solidFill>
                    <a:srgbClr val="4A6A8A"/>
                  </a:solidFill>
                </a:rPr>
                <a:t>Download a remote URL and save as a managed file</a:t>
              </a:r>
              <a:endParaRPr lang="en-US" sz="1050" dirty="0"/>
            </a:p>
          </p:txBody>
        </p:sp>
      </p:grpSp>
      <p:grpSp>
        <p:nvGrpSpPr>
          <p:cNvPr id="68" name="Group 67">
            <a:extLst>
              <a:ext uri="{FF2B5EF4-FFF2-40B4-BE49-F238E27FC236}">
                <a16:creationId xmlns:a16="http://schemas.microsoft.com/office/drawing/2014/main" id="{B9942D03-D596-F1BE-A655-F328602C93B8}"/>
              </a:ext>
            </a:extLst>
          </p:cNvPr>
          <p:cNvGrpSpPr/>
          <p:nvPr/>
        </p:nvGrpSpPr>
        <p:grpSpPr>
          <a:xfrm>
            <a:off x="4627880" y="4195064"/>
            <a:ext cx="4021667" cy="539496"/>
            <a:chOff x="4627880" y="4377943"/>
            <a:chExt cx="3920067" cy="566928"/>
          </a:xfrm>
        </p:grpSpPr>
        <p:sp>
          <p:nvSpPr>
            <p:cNvPr id="64" name="Shape 62"/>
            <p:cNvSpPr/>
            <p:nvPr/>
          </p:nvSpPr>
          <p:spPr>
            <a:xfrm>
              <a:off x="4627880" y="4377943"/>
              <a:ext cx="3861760" cy="566928"/>
            </a:xfrm>
            <a:prstGeom prst="rect">
              <a:avLst/>
            </a:prstGeom>
            <a:solidFill>
              <a:srgbClr val="FFFFFF"/>
            </a:solidFill>
            <a:ln w="12700">
              <a:solidFill>
                <a:srgbClr val="C8DDED"/>
              </a:solidFill>
              <a:prstDash val="solid"/>
            </a:ln>
            <a:effectLst>
              <a:outerShdw blurRad="101600" dist="38100" dir="8100000" algn="bl" rotWithShape="0">
                <a:srgbClr val="000000">
                  <a:alpha val="12000"/>
                </a:srgbClr>
              </a:outerShdw>
            </a:effectLst>
          </p:spPr>
          <p:txBody>
            <a:bodyPr/>
            <a:lstStyle/>
            <a:p>
              <a:endParaRPr lang="en-US"/>
            </a:p>
          </p:txBody>
        </p:sp>
        <p:sp>
          <p:nvSpPr>
            <p:cNvPr id="65" name="Shape 63"/>
            <p:cNvSpPr/>
            <p:nvPr/>
          </p:nvSpPr>
          <p:spPr>
            <a:xfrm>
              <a:off x="4627880" y="4377943"/>
              <a:ext cx="45719" cy="566928"/>
            </a:xfrm>
            <a:prstGeom prst="rect">
              <a:avLst/>
            </a:prstGeom>
            <a:solidFill>
              <a:srgbClr val="1D5FA8"/>
            </a:solidFill>
            <a:ln w="12700">
              <a:solidFill>
                <a:srgbClr val="1D5FA8"/>
              </a:solidFill>
              <a:prstDash val="soli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66" name="Text 64"/>
            <p:cNvSpPr/>
            <p:nvPr/>
          </p:nvSpPr>
          <p:spPr>
            <a:xfrm>
              <a:off x="4810760" y="4414519"/>
              <a:ext cx="2076215" cy="27432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>
                <a:buNone/>
              </a:pPr>
              <a:r>
                <a:rPr lang="en-US" sz="1150" b="1" dirty="0">
                  <a:solidFill>
                    <a:srgbClr val="080F1C"/>
                  </a:solidFill>
                  <a:latin typeface="Consolas" pitchFamily="34" charset="0"/>
                  <a:ea typeface="Consolas" pitchFamily="34" charset="-122"/>
                  <a:cs typeface="Consolas" pitchFamily="34" charset="-120"/>
                </a:rPr>
                <a:t>file_copy</a:t>
              </a:r>
              <a:endParaRPr lang="en-US" sz="1150" dirty="0"/>
            </a:p>
          </p:txBody>
        </p:sp>
        <p:sp>
          <p:nvSpPr>
            <p:cNvPr id="67" name="Text 65"/>
            <p:cNvSpPr/>
            <p:nvPr/>
          </p:nvSpPr>
          <p:spPr>
            <a:xfrm>
              <a:off x="4810760" y="4688839"/>
              <a:ext cx="3737187" cy="22860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>
                <a:buNone/>
              </a:pPr>
              <a:r>
                <a:rPr lang="en-US" sz="1050" dirty="0">
                  <a:solidFill>
                    <a:srgbClr val="4A6A8A"/>
                  </a:solidFill>
                </a:rPr>
                <a:t>Copy a local file to Drupal's managed file system</a:t>
              </a:r>
              <a:endParaRPr lang="en-US" sz="1050" dirty="0"/>
            </a:p>
          </p:txBody>
        </p:sp>
      </p:grpSp>
      <p:sp>
        <p:nvSpPr>
          <p:cNvPr id="83" name="Shape 4">
            <a:extLst>
              <a:ext uri="{FF2B5EF4-FFF2-40B4-BE49-F238E27FC236}">
                <a16:creationId xmlns:a16="http://schemas.microsoft.com/office/drawing/2014/main" id="{F9D5E7E9-3671-0032-B4C8-8FD3098D58F2}"/>
              </a:ext>
            </a:extLst>
          </p:cNvPr>
          <p:cNvSpPr/>
          <p:nvPr/>
        </p:nvSpPr>
        <p:spPr>
          <a:xfrm>
            <a:off x="0" y="4839551"/>
            <a:ext cx="9144000" cy="297180"/>
          </a:xfrm>
          <a:prstGeom prst="rect">
            <a:avLst/>
          </a:prstGeom>
          <a:solidFill>
            <a:srgbClr val="080F1C"/>
          </a:solidFill>
          <a:ln w="12700">
            <a:solidFill>
              <a:srgbClr val="080F1C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84" name="Text 5">
            <a:extLst>
              <a:ext uri="{FF2B5EF4-FFF2-40B4-BE49-F238E27FC236}">
                <a16:creationId xmlns:a16="http://schemas.microsoft.com/office/drawing/2014/main" id="{35007411-6F24-5309-FA10-B18D6604B0A6}"/>
              </a:ext>
            </a:extLst>
          </p:cNvPr>
          <p:cNvSpPr/>
          <p:nvPr/>
        </p:nvSpPr>
        <p:spPr>
          <a:xfrm>
            <a:off x="274320" y="4839551"/>
            <a:ext cx="8595360" cy="2971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800" dirty="0">
                <a:solidFill>
                  <a:srgbClr val="B8D9F5"/>
                </a:solidFill>
              </a:rPr>
              <a:t>drupal.org/docs  |  MIGRATION, SEARCH, TRANSLATION &amp; WORKFLOWS  |  COURSE 5 OF 7</a:t>
            </a:r>
            <a:endParaRPr lang="en-US" sz="8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0F6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58368"/>
          </a:xfrm>
          <a:prstGeom prst="rect">
            <a:avLst/>
          </a:prstGeom>
          <a:solidFill>
            <a:srgbClr val="080F1C"/>
          </a:solidFill>
          <a:ln w="12700">
            <a:solidFill>
              <a:srgbClr val="080F1C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" name="Shape 1"/>
          <p:cNvSpPr/>
          <p:nvPr/>
        </p:nvSpPr>
        <p:spPr>
          <a:xfrm>
            <a:off x="0" y="658368"/>
            <a:ext cx="9144000" cy="50292"/>
          </a:xfrm>
          <a:prstGeom prst="rect">
            <a:avLst/>
          </a:prstGeom>
          <a:solidFill>
            <a:srgbClr val="6AADDF"/>
          </a:solidFill>
          <a:ln w="12700">
            <a:solidFill>
              <a:srgbClr val="6AADD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" name="Text 2"/>
          <p:cNvSpPr/>
          <p:nvPr/>
        </p:nvSpPr>
        <p:spPr>
          <a:xfrm>
            <a:off x="320040" y="0"/>
            <a:ext cx="438912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Migrate Process API</a:t>
            </a:r>
            <a:endParaRPr lang="en-US" sz="2200" dirty="0"/>
          </a:p>
        </p:txBody>
      </p:sp>
      <p:sp>
        <p:nvSpPr>
          <p:cNvPr id="5" name="Text 3"/>
          <p:cNvSpPr/>
          <p:nvPr/>
        </p:nvSpPr>
        <p:spPr>
          <a:xfrm>
            <a:off x="4709160" y="0"/>
            <a:ext cx="411480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B8D9F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|  Advanced Patterns — Lookups, Files &amp; Sub-process</a:t>
            </a:r>
            <a:endParaRPr lang="en-US" sz="1300" dirty="0"/>
          </a:p>
        </p:txBody>
      </p:sp>
      <p:sp>
        <p:nvSpPr>
          <p:cNvPr id="6" name="Shape 4"/>
          <p:cNvSpPr/>
          <p:nvPr/>
        </p:nvSpPr>
        <p:spPr>
          <a:xfrm>
            <a:off x="0" y="4846320"/>
            <a:ext cx="9144000" cy="297180"/>
          </a:xfrm>
          <a:prstGeom prst="rect">
            <a:avLst/>
          </a:prstGeom>
          <a:solidFill>
            <a:srgbClr val="080F1C"/>
          </a:solidFill>
          <a:ln w="12700">
            <a:solidFill>
              <a:srgbClr val="080F1C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7" name="Text 5"/>
          <p:cNvSpPr/>
          <p:nvPr/>
        </p:nvSpPr>
        <p:spPr>
          <a:xfrm>
            <a:off x="274320" y="4846320"/>
            <a:ext cx="8595360" cy="2971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800" dirty="0">
                <a:solidFill>
                  <a:srgbClr val="B8D9F5"/>
                </a:solidFill>
              </a:rPr>
              <a:t>drupal.org/docs  |  MIGRATION, SEARCH, TRANSLATION &amp; WORKFLOWS  |  COURSE 5 OF 7</a:t>
            </a:r>
            <a:endParaRPr lang="en-US" sz="800" dirty="0"/>
          </a:p>
        </p:txBody>
      </p:sp>
      <p:sp>
        <p:nvSpPr>
          <p:cNvPr id="8" name="Shape 6"/>
          <p:cNvSpPr/>
          <p:nvPr/>
        </p:nvSpPr>
        <p:spPr>
          <a:xfrm>
            <a:off x="320040" y="804672"/>
            <a:ext cx="8503920" cy="3977640"/>
          </a:xfrm>
          <a:prstGeom prst="rect">
            <a:avLst/>
          </a:prstGeom>
          <a:solidFill>
            <a:srgbClr val="070D1A"/>
          </a:solidFill>
          <a:ln w="12700">
            <a:solidFill>
              <a:srgbClr val="1D5FA8"/>
            </a:solidFill>
            <a:prstDash val="solid"/>
          </a:ln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9" name="Text 7"/>
          <p:cNvSpPr/>
          <p:nvPr/>
        </p:nvSpPr>
        <p:spPr>
          <a:xfrm>
            <a:off x="457200" y="896112"/>
            <a:ext cx="8229600" cy="3794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500" dirty="0">
                <a:solidFill>
                  <a:srgbClr val="73C99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# ── MIGRATION LOOKUP (translate source ID to destination ID) ──────────</a:t>
            </a:r>
            <a:endParaRPr lang="en-US" sz="500" dirty="0"/>
          </a:p>
          <a:p>
            <a:pPr marL="0" indent="0">
              <a:buNone/>
            </a:pPr>
            <a:r>
              <a:rPr lang="en-US" sz="500" dirty="0">
                <a:solidFill>
                  <a:srgbClr val="9EC8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process:</a:t>
            </a:r>
            <a:endParaRPr lang="en-US" sz="500" dirty="0"/>
          </a:p>
          <a:p>
            <a:pPr marL="0" indent="0">
              <a:buNone/>
            </a:pPr>
            <a:r>
              <a:rPr lang="en-US" sz="500" dirty="0">
                <a:solidFill>
                  <a:srgbClr val="9EC8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field_author:</a:t>
            </a:r>
            <a:endParaRPr lang="en-US" sz="500" dirty="0"/>
          </a:p>
          <a:p>
            <a:pPr marL="0" indent="0">
              <a:buNone/>
            </a:pPr>
            <a:r>
              <a:rPr lang="en-US" sz="500" dirty="0">
                <a:solidFill>
                  <a:srgbClr val="9EC8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plugin: migration_lookup</a:t>
            </a:r>
            <a:endParaRPr lang="en-US" sz="500" dirty="0"/>
          </a:p>
          <a:p>
            <a:pPr marL="0" indent="0">
              <a:buNone/>
            </a:pPr>
            <a:r>
              <a:rPr lang="en-US" sz="500" dirty="0">
                <a:solidFill>
                  <a:srgbClr val="9EC8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migration: import_users       # The migration that imported users</a:t>
            </a:r>
            <a:endParaRPr lang="en-US" sz="500" dirty="0"/>
          </a:p>
          <a:p>
            <a:pPr marL="0" indent="0">
              <a:buNone/>
            </a:pPr>
            <a:r>
              <a:rPr lang="en-US" sz="500" dirty="0">
                <a:solidFill>
                  <a:srgbClr val="9EC8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source: author_id             # Source column containing original user ID</a:t>
            </a:r>
            <a:endParaRPr lang="en-US" sz="500" dirty="0"/>
          </a:p>
          <a:p>
            <a:pPr marL="0" indent="0">
              <a:buNone/>
            </a:pPr>
            <a:r>
              <a:rPr lang="en-US" sz="500" dirty="0">
                <a:solidFill>
                  <a:srgbClr val="9EC8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no_stub: true                 # Don't create a stub if not found</a:t>
            </a:r>
            <a:endParaRPr lang="en-US" sz="500" dirty="0"/>
          </a:p>
          <a:p>
            <a:pPr marL="0" indent="0">
              <a:buNone/>
            </a:pPr>
            <a:endParaRPr lang="en-US" sz="500" dirty="0"/>
          </a:p>
          <a:p>
            <a:pPr marL="0" indent="0">
              <a:buNone/>
            </a:pPr>
            <a:r>
              <a:rPr lang="en-US" sz="500" dirty="0">
                <a:solidFill>
                  <a:srgbClr val="73C99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# ── STATIC MAP (category string → integer status) ─────────────────────</a:t>
            </a:r>
            <a:endParaRPr lang="en-US" sz="500" dirty="0"/>
          </a:p>
          <a:p>
            <a:pPr marL="0" indent="0">
              <a:buNone/>
            </a:pPr>
            <a:r>
              <a:rPr lang="en-US" sz="500" dirty="0">
                <a:solidFill>
                  <a:srgbClr val="9EC8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process:</a:t>
            </a:r>
            <a:endParaRPr lang="en-US" sz="500" dirty="0"/>
          </a:p>
          <a:p>
            <a:pPr marL="0" indent="0">
              <a:buNone/>
            </a:pPr>
            <a:r>
              <a:rPr lang="en-US" sz="500" dirty="0">
                <a:solidFill>
                  <a:srgbClr val="9EC8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status:</a:t>
            </a:r>
            <a:endParaRPr lang="en-US" sz="500" dirty="0"/>
          </a:p>
          <a:p>
            <a:pPr marL="0" indent="0">
              <a:buNone/>
            </a:pPr>
            <a:r>
              <a:rPr lang="en-US" sz="500" dirty="0">
                <a:solidFill>
                  <a:srgbClr val="9EC8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plugin: static_map</a:t>
            </a:r>
            <a:endParaRPr lang="en-US" sz="500" dirty="0"/>
          </a:p>
          <a:p>
            <a:pPr marL="0" indent="0">
              <a:buNone/>
            </a:pPr>
            <a:r>
              <a:rPr lang="en-US" sz="500" dirty="0">
                <a:solidFill>
                  <a:srgbClr val="9EC8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source: publish_status</a:t>
            </a:r>
            <a:endParaRPr lang="en-US" sz="500" dirty="0"/>
          </a:p>
          <a:p>
            <a:pPr marL="0" indent="0">
              <a:buNone/>
            </a:pPr>
            <a:r>
              <a:rPr lang="en-US" sz="500" dirty="0">
                <a:solidFill>
                  <a:srgbClr val="9EC8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map:</a:t>
            </a:r>
            <a:endParaRPr lang="en-US" sz="500" dirty="0"/>
          </a:p>
          <a:p>
            <a:pPr marL="0" indent="0">
              <a:buNone/>
            </a:pPr>
            <a:r>
              <a:rPr lang="en-US" sz="500" dirty="0">
                <a:solidFill>
                  <a:srgbClr val="E5C07B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'published':  1</a:t>
            </a:r>
            <a:endParaRPr lang="en-US" sz="500" dirty="0"/>
          </a:p>
          <a:p>
            <a:pPr marL="0" indent="0">
              <a:buNone/>
            </a:pPr>
            <a:r>
              <a:rPr lang="en-US" sz="500" dirty="0">
                <a:solidFill>
                  <a:srgbClr val="E5C07B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'draft':      0</a:t>
            </a:r>
            <a:endParaRPr lang="en-US" sz="500" dirty="0"/>
          </a:p>
          <a:p>
            <a:pPr marL="0" indent="0">
              <a:buNone/>
            </a:pPr>
            <a:r>
              <a:rPr lang="en-US" sz="500" dirty="0">
                <a:solidFill>
                  <a:srgbClr val="E5C07B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'archived':   0</a:t>
            </a:r>
            <a:endParaRPr lang="en-US" sz="500" dirty="0"/>
          </a:p>
          <a:p>
            <a:pPr marL="0" indent="0">
              <a:buNone/>
            </a:pPr>
            <a:r>
              <a:rPr lang="en-US" sz="500" dirty="0">
                <a:solidFill>
                  <a:srgbClr val="9EC8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bypass: false                 # Skip row if not found in map</a:t>
            </a:r>
            <a:endParaRPr lang="en-US" sz="500" dirty="0"/>
          </a:p>
          <a:p>
            <a:pPr marL="0" indent="0">
              <a:buNone/>
            </a:pPr>
            <a:endParaRPr lang="en-US" sz="500" dirty="0"/>
          </a:p>
          <a:p>
            <a:pPr marL="0" indent="0">
              <a:buNone/>
            </a:pPr>
            <a:r>
              <a:rPr lang="en-US" sz="500" dirty="0">
                <a:solidFill>
                  <a:srgbClr val="73C99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# ── FILE DOWNLOAD (remote image → managed file) ───────────────────────</a:t>
            </a:r>
            <a:endParaRPr lang="en-US" sz="500" dirty="0"/>
          </a:p>
          <a:p>
            <a:pPr marL="0" indent="0">
              <a:buNone/>
            </a:pPr>
            <a:r>
              <a:rPr lang="en-US" sz="500" dirty="0">
                <a:solidFill>
                  <a:srgbClr val="9EC8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process:</a:t>
            </a:r>
            <a:endParaRPr lang="en-US" sz="500" dirty="0"/>
          </a:p>
          <a:p>
            <a:pPr marL="0" indent="0">
              <a:buNone/>
            </a:pPr>
            <a:r>
              <a:rPr lang="en-US" sz="500" dirty="0">
                <a:solidFill>
                  <a:srgbClr val="E5C07B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'field_image/target_id':</a:t>
            </a:r>
            <a:endParaRPr lang="en-US" sz="500" dirty="0"/>
          </a:p>
          <a:p>
            <a:pPr marL="0" indent="0">
              <a:buNone/>
            </a:pPr>
            <a:r>
              <a:rPr lang="en-US" sz="500" dirty="0">
                <a:solidFill>
                  <a:srgbClr val="9EC8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plugin: download</a:t>
            </a:r>
            <a:endParaRPr lang="en-US" sz="500" dirty="0"/>
          </a:p>
          <a:p>
            <a:pPr marL="0" indent="0">
              <a:buNone/>
            </a:pPr>
            <a:r>
              <a:rPr lang="en-US" sz="500" dirty="0">
                <a:solidFill>
                  <a:srgbClr val="9EC8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source:</a:t>
            </a:r>
            <a:endParaRPr lang="en-US" sz="500" dirty="0"/>
          </a:p>
          <a:p>
            <a:pPr marL="0" indent="0">
              <a:buNone/>
            </a:pPr>
            <a:r>
              <a:rPr lang="en-US" sz="500" dirty="0">
                <a:solidFill>
                  <a:srgbClr val="9EC8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- image_url</a:t>
            </a:r>
            <a:endParaRPr lang="en-US" sz="500" dirty="0"/>
          </a:p>
          <a:p>
            <a:pPr marL="0" indent="0">
              <a:buNone/>
            </a:pPr>
            <a:r>
              <a:rPr lang="en-US" sz="500" dirty="0">
                <a:solidFill>
                  <a:srgbClr val="9EC8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- constants/dest_uri</a:t>
            </a:r>
            <a:endParaRPr lang="en-US" sz="500" dirty="0"/>
          </a:p>
          <a:p>
            <a:pPr marL="0" indent="0">
              <a:buNone/>
            </a:pPr>
            <a:r>
              <a:rPr lang="en-US" sz="500" dirty="0">
                <a:solidFill>
                  <a:srgbClr val="9EC8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rename: true                  # Add timestamp if filename exists</a:t>
            </a:r>
            <a:endParaRPr lang="en-US" sz="500" dirty="0"/>
          </a:p>
          <a:p>
            <a:pPr marL="0" indent="0">
              <a:buNone/>
            </a:pPr>
            <a:r>
              <a:rPr lang="en-US" sz="500" dirty="0">
                <a:solidFill>
                  <a:srgbClr val="E5C07B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'field_image/alt': image_alt</a:t>
            </a:r>
            <a:endParaRPr lang="en-US" sz="500" dirty="0"/>
          </a:p>
          <a:p>
            <a:pPr marL="0" indent="0">
              <a:buNone/>
            </a:pPr>
            <a:endParaRPr lang="en-US" sz="500" dirty="0"/>
          </a:p>
          <a:p>
            <a:pPr marL="0" indent="0">
              <a:buNone/>
            </a:pPr>
            <a:r>
              <a:rPr lang="en-US" sz="500" dirty="0">
                <a:solidFill>
                  <a:srgbClr val="73C99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# ── SUB_PROCESS (multi-value entity reference field) ──────────────────</a:t>
            </a:r>
            <a:endParaRPr lang="en-US" sz="500" dirty="0"/>
          </a:p>
          <a:p>
            <a:pPr marL="0" indent="0">
              <a:buNone/>
            </a:pPr>
            <a:r>
              <a:rPr lang="en-US" sz="500" dirty="0">
                <a:solidFill>
                  <a:srgbClr val="9EC8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process:</a:t>
            </a:r>
            <a:endParaRPr lang="en-US" sz="500" dirty="0"/>
          </a:p>
          <a:p>
            <a:pPr marL="0" indent="0">
              <a:buNone/>
            </a:pPr>
            <a:r>
              <a:rPr lang="en-US" sz="500" dirty="0">
                <a:solidFill>
                  <a:srgbClr val="9EC8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field_tags:</a:t>
            </a:r>
            <a:endParaRPr lang="en-US" sz="500" dirty="0"/>
          </a:p>
          <a:p>
            <a:pPr marL="0" indent="0">
              <a:buNone/>
            </a:pPr>
            <a:r>
              <a:rPr lang="en-US" sz="500" dirty="0">
                <a:solidFill>
                  <a:srgbClr val="9EC8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plugin: sub_process</a:t>
            </a:r>
            <a:endParaRPr lang="en-US" sz="500" dirty="0"/>
          </a:p>
          <a:p>
            <a:pPr marL="0" indent="0">
              <a:buNone/>
            </a:pPr>
            <a:r>
              <a:rPr lang="en-US" sz="500" dirty="0">
                <a:solidFill>
                  <a:srgbClr val="9EC8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source: tag_list              # Array of {name: "Foo", id: 42} objects</a:t>
            </a:r>
            <a:endParaRPr lang="en-US" sz="500" dirty="0"/>
          </a:p>
          <a:p>
            <a:pPr marL="0" indent="0">
              <a:buNone/>
            </a:pPr>
            <a:r>
              <a:rPr lang="en-US" sz="500" dirty="0">
                <a:solidFill>
                  <a:srgbClr val="9EC8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process:</a:t>
            </a:r>
            <a:endParaRPr lang="en-US" sz="500" dirty="0"/>
          </a:p>
          <a:p>
            <a:pPr marL="0" indent="0">
              <a:buNone/>
            </a:pPr>
            <a:r>
              <a:rPr lang="en-US" sz="500" dirty="0">
                <a:solidFill>
                  <a:srgbClr val="9EC8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target_id:</a:t>
            </a:r>
            <a:endParaRPr lang="en-US" sz="500" dirty="0"/>
          </a:p>
          <a:p>
            <a:pPr marL="0" indent="0">
              <a:buNone/>
            </a:pPr>
            <a:r>
              <a:rPr lang="en-US" sz="500" dirty="0">
                <a:solidFill>
                  <a:srgbClr val="9EC8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plugin: migration_lookup</a:t>
            </a:r>
            <a:endParaRPr lang="en-US" sz="500" dirty="0"/>
          </a:p>
          <a:p>
            <a:pPr marL="0" indent="0">
              <a:buNone/>
            </a:pPr>
            <a:r>
              <a:rPr lang="en-US" sz="500" dirty="0">
                <a:solidFill>
                  <a:srgbClr val="9EC8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migration: import_tags</a:t>
            </a:r>
            <a:endParaRPr lang="en-US" sz="500" dirty="0"/>
          </a:p>
          <a:p>
            <a:pPr marL="0" indent="0">
              <a:buNone/>
            </a:pPr>
            <a:r>
              <a:rPr lang="en-US" sz="500" dirty="0">
                <a:solidFill>
                  <a:srgbClr val="9EC8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source: id</a:t>
            </a:r>
            <a:endParaRPr lang="en-US" sz="500" dirty="0"/>
          </a:p>
          <a:p>
            <a:pPr marL="0" indent="0">
              <a:buNone/>
            </a:pPr>
            <a:endParaRPr lang="en-US" sz="500" dirty="0"/>
          </a:p>
          <a:p>
            <a:pPr marL="0" indent="0">
              <a:buNone/>
            </a:pPr>
            <a:r>
              <a:rPr lang="en-US" sz="500" dirty="0">
                <a:solidFill>
                  <a:srgbClr val="73C99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# ── CUSTOM CONSTANTS (available to all fields) ─────────────────────────</a:t>
            </a:r>
            <a:endParaRPr lang="en-US" sz="500" dirty="0"/>
          </a:p>
          <a:p>
            <a:pPr marL="0" indent="0">
              <a:buNone/>
            </a:pPr>
            <a:r>
              <a:rPr lang="en-US" sz="500" dirty="0">
                <a:solidFill>
                  <a:srgbClr val="9EC8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source:</a:t>
            </a:r>
            <a:endParaRPr lang="en-US" sz="500" dirty="0"/>
          </a:p>
          <a:p>
            <a:pPr marL="0" indent="0">
              <a:buNone/>
            </a:pPr>
            <a:r>
              <a:rPr lang="en-US" sz="500" dirty="0">
                <a:solidFill>
                  <a:srgbClr val="9EC8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constants:</a:t>
            </a:r>
            <a:endParaRPr lang="en-US" sz="500" dirty="0"/>
          </a:p>
          <a:p>
            <a:pPr marL="0" indent="0">
              <a:buNone/>
            </a:pPr>
            <a:r>
              <a:rPr lang="en-US" sz="500" dirty="0">
                <a:solidFill>
                  <a:srgbClr val="9EC8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dest_uri: 'public://products/'</a:t>
            </a:r>
            <a:endParaRPr lang="en-US" sz="500" dirty="0"/>
          </a:p>
          <a:p>
            <a:pPr marL="0" indent="0">
              <a:buNone/>
            </a:pPr>
            <a:r>
              <a:rPr lang="en-US" sz="500" dirty="0">
                <a:solidFill>
                  <a:srgbClr val="9EC8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default_lang: 'en'</a:t>
            </a:r>
            <a:endParaRPr lang="en-US" sz="5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0F6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58368"/>
          </a:xfrm>
          <a:prstGeom prst="rect">
            <a:avLst/>
          </a:prstGeom>
          <a:solidFill>
            <a:srgbClr val="080F1C"/>
          </a:solidFill>
          <a:ln w="12700">
            <a:solidFill>
              <a:srgbClr val="080F1C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" name="Shape 1"/>
          <p:cNvSpPr/>
          <p:nvPr/>
        </p:nvSpPr>
        <p:spPr>
          <a:xfrm>
            <a:off x="0" y="658368"/>
            <a:ext cx="9144000" cy="50292"/>
          </a:xfrm>
          <a:prstGeom prst="rect">
            <a:avLst/>
          </a:prstGeom>
          <a:solidFill>
            <a:srgbClr val="6AADDF"/>
          </a:solidFill>
          <a:ln w="12700">
            <a:solidFill>
              <a:srgbClr val="6AADD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" name="Text 2"/>
          <p:cNvSpPr/>
          <p:nvPr/>
        </p:nvSpPr>
        <p:spPr>
          <a:xfrm>
            <a:off x="320040" y="0"/>
            <a:ext cx="438912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Migrate Process API</a:t>
            </a:r>
            <a:endParaRPr lang="en-US" sz="2200" dirty="0"/>
          </a:p>
        </p:txBody>
      </p:sp>
      <p:sp>
        <p:nvSpPr>
          <p:cNvPr id="5" name="Text 3"/>
          <p:cNvSpPr/>
          <p:nvPr/>
        </p:nvSpPr>
        <p:spPr>
          <a:xfrm>
            <a:off x="4709160" y="0"/>
            <a:ext cx="411480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B8D9F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|  Writing a Custom Process Plugin</a:t>
            </a:r>
            <a:endParaRPr lang="en-US" sz="1300" dirty="0"/>
          </a:p>
        </p:txBody>
      </p:sp>
      <p:sp>
        <p:nvSpPr>
          <p:cNvPr id="6" name="Shape 4"/>
          <p:cNvSpPr/>
          <p:nvPr/>
        </p:nvSpPr>
        <p:spPr>
          <a:xfrm>
            <a:off x="0" y="4846320"/>
            <a:ext cx="9144000" cy="297180"/>
          </a:xfrm>
          <a:prstGeom prst="rect">
            <a:avLst/>
          </a:prstGeom>
          <a:solidFill>
            <a:srgbClr val="080F1C"/>
          </a:solidFill>
          <a:ln w="12700">
            <a:solidFill>
              <a:srgbClr val="080F1C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7" name="Text 5"/>
          <p:cNvSpPr/>
          <p:nvPr/>
        </p:nvSpPr>
        <p:spPr>
          <a:xfrm>
            <a:off x="274320" y="4846320"/>
            <a:ext cx="8595360" cy="2971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800" dirty="0">
                <a:solidFill>
                  <a:srgbClr val="B8D9F5"/>
                </a:solidFill>
              </a:rPr>
              <a:t>drupal.org/docs  |  MIGRATION, SEARCH, TRANSLATION &amp; WORKFLOWS  |  COURSE 5 OF 7</a:t>
            </a:r>
            <a:endParaRPr lang="en-US" sz="800" dirty="0"/>
          </a:p>
        </p:txBody>
      </p:sp>
      <p:sp>
        <p:nvSpPr>
          <p:cNvPr id="8" name="Shape 6"/>
          <p:cNvSpPr/>
          <p:nvPr/>
        </p:nvSpPr>
        <p:spPr>
          <a:xfrm>
            <a:off x="320040" y="804672"/>
            <a:ext cx="5029200" cy="3977640"/>
          </a:xfrm>
          <a:prstGeom prst="rect">
            <a:avLst/>
          </a:prstGeom>
          <a:solidFill>
            <a:srgbClr val="070D1A"/>
          </a:solidFill>
          <a:ln w="12700">
            <a:solidFill>
              <a:srgbClr val="1D5FA8"/>
            </a:solidFill>
            <a:prstDash val="solid"/>
          </a:ln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9" name="Text 7"/>
          <p:cNvSpPr/>
          <p:nvPr/>
        </p:nvSpPr>
        <p:spPr>
          <a:xfrm>
            <a:off x="457200" y="896112"/>
            <a:ext cx="4754880" cy="3794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600" dirty="0">
                <a:solidFill>
                  <a:srgbClr val="9EC8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&lt;?php</a:t>
            </a: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73C99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// src/Plugin/migrate/process/PriceInCents.php</a:t>
            </a: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61AFE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namespace Drupal\my_module\Plugin\migrate\process;</a:t>
            </a:r>
            <a:endParaRPr lang="en-US" sz="600" dirty="0"/>
          </a:p>
          <a:p>
            <a:pPr marL="0" indent="0">
              <a:buNone/>
            </a:pP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61AFE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use Drupal\migrate\MigrateExecutableInterface;</a:t>
            </a: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61AFE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use Drupal\migrate\ProcessPluginBase;</a:t>
            </a: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61AFE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use Drupal\migrate\Row;</a:t>
            </a:r>
            <a:endParaRPr lang="en-US" sz="600" dirty="0"/>
          </a:p>
          <a:p>
            <a:pPr marL="0" indent="0">
              <a:buNone/>
            </a:pP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73C99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/**</a:t>
            </a: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73C99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* Converts a dollar string like "$12.99" to integer cents 1299.</a:t>
            </a: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73C99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*</a:t>
            </a: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73C99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* @MigrateProcessPlugin(id = "price_in_cents")</a:t>
            </a: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73C99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*/</a:t>
            </a: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61AFE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class PriceInCents extends ProcessPluginBase {</a:t>
            </a:r>
            <a:endParaRPr lang="en-US" sz="600" dirty="0"/>
          </a:p>
          <a:p>
            <a:pPr marL="0" indent="0">
              <a:buNone/>
            </a:pP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73C99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/**</a:t>
            </a: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73C99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* {@inheritdoc}</a:t>
            </a: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73C99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*/</a:t>
            </a: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61AFE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public function transform(</a:t>
            </a: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9EC8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mixed $value,</a:t>
            </a: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9EC8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MigrateExecutableInterface $migrate_executable,</a:t>
            </a: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9EC8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Row $row,</a:t>
            </a: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9EC8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string $destination_property</a:t>
            </a: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9EC8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): int {</a:t>
            </a: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73C99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// Remove currency symbol and whitespace</a:t>
            </a: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E5C07B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$cleaned = preg_replace('/[^0-9.]/', '', (string) $value);</a:t>
            </a:r>
            <a:endParaRPr lang="en-US" sz="600" dirty="0"/>
          </a:p>
          <a:p>
            <a:pPr marL="0" indent="0">
              <a:buNone/>
            </a:pP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61AFE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if (!is_numeric($cleaned)) {</a:t>
            </a: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73C99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    // Throw to skip this field for this row</a:t>
            </a: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9EC8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    throw new MigrateSkipProcessException("Invalid price: $value");</a:t>
            </a: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9EC8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}</a:t>
            </a:r>
            <a:endParaRPr lang="en-US" sz="600" dirty="0"/>
          </a:p>
          <a:p>
            <a:pPr marL="0" indent="0">
              <a:buNone/>
            </a:pP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61AFE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return (int) round((float) $cleaned * 100);</a:t>
            </a: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9EC8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}</a:t>
            </a: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9EC8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}</a:t>
            </a:r>
            <a:endParaRPr lang="en-US" sz="600" dirty="0"/>
          </a:p>
          <a:p>
            <a:pPr marL="0" indent="0">
              <a:buNone/>
            </a:pP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73C99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# ── USE IN MIGRATION YAML ─────────────────────────────────────────────</a:t>
            </a: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73C99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# process:</a:t>
            </a: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73C99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#   field_price:</a:t>
            </a: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73C99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#     plugin: price_in_cents</a:t>
            </a: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73C99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#     source: price_string</a:t>
            </a:r>
            <a:endParaRPr lang="en-US" sz="600" dirty="0"/>
          </a:p>
        </p:txBody>
      </p:sp>
      <p:sp>
        <p:nvSpPr>
          <p:cNvPr id="10" name="Shape 8"/>
          <p:cNvSpPr/>
          <p:nvPr/>
        </p:nvSpPr>
        <p:spPr>
          <a:xfrm>
            <a:off x="5532120" y="804672"/>
            <a:ext cx="3291840" cy="3977640"/>
          </a:xfrm>
          <a:prstGeom prst="rect">
            <a:avLst/>
          </a:prstGeom>
          <a:solidFill>
            <a:srgbClr val="FFFFFF"/>
          </a:solidFill>
          <a:ln w="12700">
            <a:solidFill>
              <a:srgbClr val="C8DDED"/>
            </a:solidFill>
            <a:prstDash val="solid"/>
          </a:ln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1" name="Text 9"/>
          <p:cNvSpPr/>
          <p:nvPr/>
        </p:nvSpPr>
        <p:spPr>
          <a:xfrm>
            <a:off x="5715000" y="941832"/>
            <a:ext cx="2926080" cy="3703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spcAft>
                <a:spcPts val="300"/>
              </a:spcAft>
              <a:buNone/>
            </a:pPr>
            <a:r>
              <a:rPr lang="en-US" sz="1200" b="1" dirty="0">
                <a:solidFill>
                  <a:srgbClr val="1D5FA8"/>
                </a:solidFill>
              </a:rPr>
              <a:t>Key Process Plugin Concepts</a:t>
            </a:r>
            <a:endParaRPr lang="en-US" sz="1200" dirty="0"/>
          </a:p>
          <a:p>
            <a:pPr marL="342900" indent="-342900">
              <a:spcAft>
                <a:spcPts val="100"/>
              </a:spcAft>
              <a:buSzPct val="100000"/>
              <a:buChar char="•"/>
            </a:pPr>
            <a:r>
              <a:rPr lang="en-US" sz="1100" dirty="0">
                <a:solidFill>
                  <a:srgbClr val="0D1B2E"/>
                </a:solidFill>
              </a:rPr>
              <a:t>transform() receives the current value (or array for multi-value) and returns the transformed value</a:t>
            </a:r>
            <a:endParaRPr lang="en-US" sz="1200" dirty="0"/>
          </a:p>
          <a:p>
            <a:pPr marL="342900" indent="-342900">
              <a:spcAft>
                <a:spcPts val="100"/>
              </a:spcAft>
              <a:buSzPct val="100000"/>
              <a:buChar char="•"/>
            </a:pPr>
            <a:r>
              <a:rPr lang="en-US" sz="1100" dirty="0">
                <a:solidFill>
                  <a:srgbClr val="0D1B2E"/>
                </a:solidFill>
              </a:rPr>
              <a:t>Throw MigrateSkipProcessException to skip the current field without failing the row</a:t>
            </a:r>
            <a:endParaRPr lang="en-US" sz="1200" dirty="0"/>
          </a:p>
          <a:p>
            <a:pPr marL="342900" indent="-342900">
              <a:spcAft>
                <a:spcPts val="100"/>
              </a:spcAft>
              <a:buSzPct val="100000"/>
              <a:buChar char="•"/>
            </a:pPr>
            <a:r>
              <a:rPr lang="en-US" sz="1100" dirty="0">
                <a:solidFill>
                  <a:srgbClr val="0D1B2E"/>
                </a:solidFill>
              </a:rPr>
              <a:t>Throw MigrateSkipRowException to skip the entire row (with optional message logged to idmap)</a:t>
            </a:r>
            <a:endParaRPr lang="en-US" sz="1200" dirty="0"/>
          </a:p>
          <a:p>
            <a:pPr marL="342900" indent="-342900">
              <a:spcAft>
                <a:spcPts val="100"/>
              </a:spcAft>
              <a:buSzPct val="100000"/>
              <a:buChar char="•"/>
            </a:pPr>
            <a:r>
              <a:rPr lang="en-US" sz="1100" dirty="0">
                <a:solidFill>
                  <a:srgbClr val="0D1B2E"/>
                </a:solidFill>
              </a:rPr>
              <a:t>The Row object gives access to all source and destination values via $row-&gt;getSourceProperty('field')</a:t>
            </a:r>
            <a:endParaRPr lang="en-US" sz="1200" dirty="0"/>
          </a:p>
          <a:p>
            <a:pPr marL="342900" indent="-342900">
              <a:spcAft>
                <a:spcPts val="100"/>
              </a:spcAft>
              <a:buSzPct val="100000"/>
              <a:buChar char="•"/>
            </a:pPr>
            <a:r>
              <a:rPr lang="en-US" sz="1100" dirty="0">
                <a:solidFill>
                  <a:srgbClr val="0D1B2E"/>
                </a:solidFill>
              </a:rPr>
              <a:t>Set multiple=TRUE in annotation if your plugin returns an array for a multi-value field</a:t>
            </a:r>
            <a:endParaRPr lang="en-US" sz="1200" dirty="0"/>
          </a:p>
          <a:p>
            <a:pPr marL="0" indent="0">
              <a:spcAft>
                <a:spcPts val="300"/>
              </a:spcAft>
              <a:buNone/>
            </a:pPr>
            <a:r>
              <a:rPr lang="en-US" sz="1200" b="1" dirty="0">
                <a:solidFill>
                  <a:srgbClr val="1D5FA8"/>
                </a:solidFill>
              </a:rPr>
              <a:t>Testing Process Plugins</a:t>
            </a:r>
            <a:endParaRPr lang="en-US" sz="1200" dirty="0"/>
          </a:p>
          <a:p>
            <a:pPr marL="342900" indent="-342900">
              <a:spcAft>
                <a:spcPts val="100"/>
              </a:spcAft>
              <a:buSzPct val="100000"/>
              <a:buChar char="•"/>
            </a:pPr>
            <a:r>
              <a:rPr lang="en-US" sz="1100" dirty="0">
                <a:solidFill>
                  <a:srgbClr val="0D1B2E"/>
                </a:solidFill>
              </a:rPr>
              <a:t>Extend MigrateProcessTestCase in PHPUnit tests — call transform() directly with a mock Row object</a:t>
            </a:r>
            <a:endParaRPr lang="en-US" sz="1200" dirty="0"/>
          </a:p>
          <a:p>
            <a:pPr marL="342900" indent="-342900">
              <a:spcAft>
                <a:spcPts val="100"/>
              </a:spcAft>
              <a:buSzPct val="100000"/>
              <a:buChar char="•"/>
            </a:pPr>
            <a:r>
              <a:rPr lang="en-US" sz="1100" dirty="0">
                <a:solidFill>
                  <a:srgbClr val="0D1B2E"/>
                </a:solidFill>
              </a:rPr>
              <a:t>Use drush migrate:messages to see which rows produced errors and what message was logged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0F6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58368"/>
          </a:xfrm>
          <a:prstGeom prst="rect">
            <a:avLst/>
          </a:prstGeom>
          <a:solidFill>
            <a:srgbClr val="080F1C"/>
          </a:solidFill>
          <a:ln w="12700">
            <a:solidFill>
              <a:srgbClr val="080F1C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" name="Shape 1"/>
          <p:cNvSpPr/>
          <p:nvPr/>
        </p:nvSpPr>
        <p:spPr>
          <a:xfrm>
            <a:off x="0" y="658368"/>
            <a:ext cx="9144000" cy="50292"/>
          </a:xfrm>
          <a:prstGeom prst="rect">
            <a:avLst/>
          </a:prstGeom>
          <a:solidFill>
            <a:srgbClr val="6AADDF"/>
          </a:solidFill>
          <a:ln w="12700">
            <a:solidFill>
              <a:srgbClr val="6AADD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" name="Text 2"/>
          <p:cNvSpPr/>
          <p:nvPr/>
        </p:nvSpPr>
        <p:spPr>
          <a:xfrm>
            <a:off x="320040" y="0"/>
            <a:ext cx="438912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Migrate Process API</a:t>
            </a:r>
            <a:endParaRPr lang="en-US" sz="2200" dirty="0"/>
          </a:p>
        </p:txBody>
      </p:sp>
      <p:sp>
        <p:nvSpPr>
          <p:cNvPr id="5" name="Text 3"/>
          <p:cNvSpPr/>
          <p:nvPr/>
        </p:nvSpPr>
        <p:spPr>
          <a:xfrm>
            <a:off x="4709160" y="0"/>
            <a:ext cx="411480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B8D9F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|  Destination Plugins &amp; Best Practices</a:t>
            </a:r>
            <a:endParaRPr lang="en-US" sz="1300" dirty="0"/>
          </a:p>
        </p:txBody>
      </p:sp>
      <p:sp>
        <p:nvSpPr>
          <p:cNvPr id="6" name="Shape 4"/>
          <p:cNvSpPr/>
          <p:nvPr/>
        </p:nvSpPr>
        <p:spPr>
          <a:xfrm>
            <a:off x="0" y="4846320"/>
            <a:ext cx="9144000" cy="297180"/>
          </a:xfrm>
          <a:prstGeom prst="rect">
            <a:avLst/>
          </a:prstGeom>
          <a:solidFill>
            <a:srgbClr val="080F1C"/>
          </a:solidFill>
          <a:ln w="12700">
            <a:solidFill>
              <a:srgbClr val="080F1C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7" name="Text 5"/>
          <p:cNvSpPr/>
          <p:nvPr/>
        </p:nvSpPr>
        <p:spPr>
          <a:xfrm>
            <a:off x="274320" y="4846320"/>
            <a:ext cx="4297680" cy="2971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800" dirty="0">
                <a:solidFill>
                  <a:srgbClr val="B8D9F5"/>
                </a:solidFill>
              </a:rPr>
              <a:t>drupal.org/docs  |  MIGRATION, SEARCH, TRANSLATION &amp; WORKFLOWS  |  COURSE 5 OF 7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>
            <a:off x="320040" y="804672"/>
            <a:ext cx="41605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1D5FA8"/>
                </a:solidFill>
              </a:rPr>
              <a:t>Common destination plugins</a:t>
            </a:r>
            <a:endParaRPr lang="en-US" sz="1300" dirty="0"/>
          </a:p>
        </p:txBody>
      </p:sp>
      <p:grpSp>
        <p:nvGrpSpPr>
          <p:cNvPr id="60" name="Group 59">
            <a:extLst>
              <a:ext uri="{FF2B5EF4-FFF2-40B4-BE49-F238E27FC236}">
                <a16:creationId xmlns:a16="http://schemas.microsoft.com/office/drawing/2014/main" id="{B57E4AFC-2D62-41AB-D02E-75CE74EAFD55}"/>
              </a:ext>
            </a:extLst>
          </p:cNvPr>
          <p:cNvGrpSpPr/>
          <p:nvPr/>
        </p:nvGrpSpPr>
        <p:grpSpPr>
          <a:xfrm>
            <a:off x="320040" y="1115568"/>
            <a:ext cx="4297680" cy="566928"/>
            <a:chOff x="320040" y="1115568"/>
            <a:chExt cx="4297680" cy="566928"/>
          </a:xfrm>
        </p:grpSpPr>
        <p:sp>
          <p:nvSpPr>
            <p:cNvPr id="9" name="Shape 7"/>
            <p:cNvSpPr/>
            <p:nvPr/>
          </p:nvSpPr>
          <p:spPr>
            <a:xfrm>
              <a:off x="320040" y="1115568"/>
              <a:ext cx="4251960" cy="566928"/>
            </a:xfrm>
            <a:prstGeom prst="rect">
              <a:avLst/>
            </a:prstGeom>
            <a:solidFill>
              <a:srgbClr val="FFFFFF"/>
            </a:solidFill>
            <a:ln w="12700">
              <a:solidFill>
                <a:srgbClr val="C8DDED"/>
              </a:solidFill>
              <a:prstDash val="solid"/>
            </a:ln>
            <a:effectLst>
              <a:outerShdw blurRad="101600" dist="38100" dir="8100000" algn="bl" rotWithShape="0">
                <a:srgbClr val="000000">
                  <a:alpha val="12000"/>
                </a:srgbClr>
              </a:outerShdw>
            </a:effectLst>
          </p:spPr>
          <p:txBody>
            <a:bodyPr/>
            <a:lstStyle/>
            <a:p>
              <a:endParaRPr lang="en-US"/>
            </a:p>
          </p:txBody>
        </p:sp>
        <p:sp>
          <p:nvSpPr>
            <p:cNvPr id="10" name="Shape 8"/>
            <p:cNvSpPr/>
            <p:nvPr/>
          </p:nvSpPr>
          <p:spPr>
            <a:xfrm>
              <a:off x="320040" y="1115568"/>
              <a:ext cx="45719" cy="566928"/>
            </a:xfrm>
            <a:prstGeom prst="rect">
              <a:avLst/>
            </a:prstGeom>
            <a:solidFill>
              <a:srgbClr val="2E7FD4"/>
            </a:solidFill>
            <a:ln w="12700">
              <a:solidFill>
                <a:srgbClr val="2E7FD4"/>
              </a:solidFill>
              <a:prstDash val="soli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1" name="Text 9"/>
            <p:cNvSpPr/>
            <p:nvPr/>
          </p:nvSpPr>
          <p:spPr>
            <a:xfrm>
              <a:off x="502920" y="1152144"/>
              <a:ext cx="2286000" cy="27432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>
                <a:buNone/>
              </a:pPr>
              <a:r>
                <a:rPr lang="en-US" sz="1150" b="1" dirty="0">
                  <a:solidFill>
                    <a:srgbClr val="080F1C"/>
                  </a:solidFill>
                  <a:latin typeface="Consolas" pitchFamily="34" charset="0"/>
                  <a:ea typeface="Consolas" pitchFamily="34" charset="-122"/>
                  <a:cs typeface="Consolas" pitchFamily="34" charset="-120"/>
                </a:rPr>
                <a:t>entity:node</a:t>
              </a:r>
              <a:endParaRPr lang="en-US" sz="1150" dirty="0"/>
            </a:p>
          </p:txBody>
        </p:sp>
        <p:sp>
          <p:nvSpPr>
            <p:cNvPr id="12" name="Text 10"/>
            <p:cNvSpPr/>
            <p:nvPr/>
          </p:nvSpPr>
          <p:spPr>
            <a:xfrm>
              <a:off x="502920" y="1426464"/>
              <a:ext cx="4114800" cy="22860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>
                <a:buNone/>
              </a:pPr>
              <a:r>
                <a:rPr lang="en-US" sz="1050" dirty="0">
                  <a:solidFill>
                    <a:srgbClr val="4A6A8A"/>
                  </a:solidFill>
                </a:rPr>
                <a:t>Create/update node entities</a:t>
              </a:r>
              <a:endParaRPr lang="en-US" sz="1050" dirty="0"/>
            </a:p>
          </p:txBody>
        </p:sp>
      </p:grpSp>
      <p:grpSp>
        <p:nvGrpSpPr>
          <p:cNvPr id="59" name="Group 58">
            <a:extLst>
              <a:ext uri="{FF2B5EF4-FFF2-40B4-BE49-F238E27FC236}">
                <a16:creationId xmlns:a16="http://schemas.microsoft.com/office/drawing/2014/main" id="{B5AEDF05-226C-F495-2D23-74E561173A07}"/>
              </a:ext>
            </a:extLst>
          </p:cNvPr>
          <p:cNvGrpSpPr/>
          <p:nvPr/>
        </p:nvGrpSpPr>
        <p:grpSpPr>
          <a:xfrm>
            <a:off x="320040" y="1706948"/>
            <a:ext cx="4297680" cy="566928"/>
            <a:chOff x="320040" y="1499616"/>
            <a:chExt cx="4297680" cy="566928"/>
          </a:xfrm>
        </p:grpSpPr>
        <p:sp>
          <p:nvSpPr>
            <p:cNvPr id="13" name="Shape 11"/>
            <p:cNvSpPr/>
            <p:nvPr/>
          </p:nvSpPr>
          <p:spPr>
            <a:xfrm>
              <a:off x="320040" y="1499616"/>
              <a:ext cx="4251960" cy="566928"/>
            </a:xfrm>
            <a:prstGeom prst="rect">
              <a:avLst/>
            </a:prstGeom>
            <a:solidFill>
              <a:srgbClr val="FFFFFF"/>
            </a:solidFill>
            <a:ln w="12700">
              <a:solidFill>
                <a:srgbClr val="C8DDED"/>
              </a:solidFill>
              <a:prstDash val="solid"/>
            </a:ln>
            <a:effectLst>
              <a:outerShdw blurRad="101600" dist="38100" dir="8100000" algn="bl" rotWithShape="0">
                <a:srgbClr val="000000">
                  <a:alpha val="12000"/>
                </a:srgbClr>
              </a:outerShdw>
            </a:effectLst>
          </p:spPr>
          <p:txBody>
            <a:bodyPr/>
            <a:lstStyle/>
            <a:p>
              <a:endParaRPr lang="en-US"/>
            </a:p>
          </p:txBody>
        </p:sp>
        <p:sp>
          <p:nvSpPr>
            <p:cNvPr id="14" name="Shape 12"/>
            <p:cNvSpPr/>
            <p:nvPr/>
          </p:nvSpPr>
          <p:spPr>
            <a:xfrm>
              <a:off x="320040" y="1499616"/>
              <a:ext cx="45719" cy="566928"/>
            </a:xfrm>
            <a:prstGeom prst="rect">
              <a:avLst/>
            </a:prstGeom>
            <a:solidFill>
              <a:srgbClr val="2E7FD4"/>
            </a:solidFill>
            <a:ln w="12700">
              <a:solidFill>
                <a:srgbClr val="2E7FD4"/>
              </a:solidFill>
              <a:prstDash val="soli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5" name="Text 13"/>
            <p:cNvSpPr/>
            <p:nvPr/>
          </p:nvSpPr>
          <p:spPr>
            <a:xfrm>
              <a:off x="502920" y="1536192"/>
              <a:ext cx="2286000" cy="27432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>
                <a:buNone/>
              </a:pPr>
              <a:r>
                <a:rPr lang="en-US" sz="1150" b="1" dirty="0">
                  <a:solidFill>
                    <a:srgbClr val="080F1C"/>
                  </a:solidFill>
                  <a:latin typeface="Consolas" pitchFamily="34" charset="0"/>
                  <a:ea typeface="Consolas" pitchFamily="34" charset="-122"/>
                  <a:cs typeface="Consolas" pitchFamily="34" charset="-120"/>
                </a:rPr>
                <a:t>entity:user</a:t>
              </a:r>
              <a:endParaRPr lang="en-US" sz="1150" dirty="0"/>
            </a:p>
          </p:txBody>
        </p:sp>
        <p:sp>
          <p:nvSpPr>
            <p:cNvPr id="16" name="Text 14"/>
            <p:cNvSpPr/>
            <p:nvPr/>
          </p:nvSpPr>
          <p:spPr>
            <a:xfrm>
              <a:off x="502920" y="1810512"/>
              <a:ext cx="4114800" cy="22860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>
                <a:buNone/>
              </a:pPr>
              <a:r>
                <a:rPr lang="en-US" sz="1050" dirty="0">
                  <a:solidFill>
                    <a:srgbClr val="4A6A8A"/>
                  </a:solidFill>
                </a:rPr>
                <a:t>Create/update user accounts</a:t>
              </a:r>
              <a:endParaRPr lang="en-US" sz="1050" dirty="0"/>
            </a:p>
          </p:txBody>
        </p:sp>
      </p:grpSp>
      <p:grpSp>
        <p:nvGrpSpPr>
          <p:cNvPr id="58" name="Group 57">
            <a:extLst>
              <a:ext uri="{FF2B5EF4-FFF2-40B4-BE49-F238E27FC236}">
                <a16:creationId xmlns:a16="http://schemas.microsoft.com/office/drawing/2014/main" id="{AFA291BF-7A0D-31CF-091A-997ECEC8FEFF}"/>
              </a:ext>
            </a:extLst>
          </p:cNvPr>
          <p:cNvGrpSpPr/>
          <p:nvPr/>
        </p:nvGrpSpPr>
        <p:grpSpPr>
          <a:xfrm>
            <a:off x="320040" y="2298328"/>
            <a:ext cx="4297680" cy="566928"/>
            <a:chOff x="320040" y="1883664"/>
            <a:chExt cx="4297680" cy="566928"/>
          </a:xfrm>
        </p:grpSpPr>
        <p:sp>
          <p:nvSpPr>
            <p:cNvPr id="17" name="Shape 15"/>
            <p:cNvSpPr/>
            <p:nvPr/>
          </p:nvSpPr>
          <p:spPr>
            <a:xfrm>
              <a:off x="320040" y="1883664"/>
              <a:ext cx="4251960" cy="566928"/>
            </a:xfrm>
            <a:prstGeom prst="rect">
              <a:avLst/>
            </a:prstGeom>
            <a:solidFill>
              <a:srgbClr val="FFFFFF"/>
            </a:solidFill>
            <a:ln w="12700">
              <a:solidFill>
                <a:srgbClr val="C8DDED"/>
              </a:solidFill>
              <a:prstDash val="solid"/>
            </a:ln>
            <a:effectLst>
              <a:outerShdw blurRad="101600" dist="38100" dir="8100000" algn="bl" rotWithShape="0">
                <a:srgbClr val="000000">
                  <a:alpha val="12000"/>
                </a:srgbClr>
              </a:outerShdw>
            </a:effectLst>
          </p:spPr>
          <p:txBody>
            <a:bodyPr/>
            <a:lstStyle/>
            <a:p>
              <a:endParaRPr lang="en-US"/>
            </a:p>
          </p:txBody>
        </p:sp>
        <p:sp>
          <p:nvSpPr>
            <p:cNvPr id="18" name="Shape 16"/>
            <p:cNvSpPr/>
            <p:nvPr/>
          </p:nvSpPr>
          <p:spPr>
            <a:xfrm>
              <a:off x="320040" y="1883664"/>
              <a:ext cx="45719" cy="566928"/>
            </a:xfrm>
            <a:prstGeom prst="rect">
              <a:avLst/>
            </a:prstGeom>
            <a:solidFill>
              <a:srgbClr val="2E7FD4"/>
            </a:solidFill>
            <a:ln w="12700">
              <a:solidFill>
                <a:srgbClr val="2E7FD4"/>
              </a:solidFill>
              <a:prstDash val="soli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9" name="Text 17"/>
            <p:cNvSpPr/>
            <p:nvPr/>
          </p:nvSpPr>
          <p:spPr>
            <a:xfrm>
              <a:off x="502920" y="1920240"/>
              <a:ext cx="2286000" cy="27432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>
                <a:buNone/>
              </a:pPr>
              <a:r>
                <a:rPr lang="en-US" sz="1150" b="1" dirty="0">
                  <a:solidFill>
                    <a:srgbClr val="080F1C"/>
                  </a:solidFill>
                  <a:latin typeface="Consolas" pitchFamily="34" charset="0"/>
                  <a:ea typeface="Consolas" pitchFamily="34" charset="-122"/>
                  <a:cs typeface="Consolas" pitchFamily="34" charset="-120"/>
                </a:rPr>
                <a:t>entity:taxonomy_term</a:t>
              </a:r>
              <a:endParaRPr lang="en-US" sz="1150" dirty="0"/>
            </a:p>
          </p:txBody>
        </p:sp>
        <p:sp>
          <p:nvSpPr>
            <p:cNvPr id="20" name="Text 18"/>
            <p:cNvSpPr/>
            <p:nvPr/>
          </p:nvSpPr>
          <p:spPr>
            <a:xfrm>
              <a:off x="502920" y="2194560"/>
              <a:ext cx="4114800" cy="22860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>
                <a:buNone/>
              </a:pPr>
              <a:r>
                <a:rPr lang="en-US" sz="1050" dirty="0">
                  <a:solidFill>
                    <a:srgbClr val="4A6A8A"/>
                  </a:solidFill>
                </a:rPr>
                <a:t>Create taxonomy terms</a:t>
              </a:r>
              <a:endParaRPr lang="en-US" sz="1050" dirty="0"/>
            </a:p>
          </p:txBody>
        </p:sp>
      </p:grpSp>
      <p:grpSp>
        <p:nvGrpSpPr>
          <p:cNvPr id="57" name="Group 56">
            <a:extLst>
              <a:ext uri="{FF2B5EF4-FFF2-40B4-BE49-F238E27FC236}">
                <a16:creationId xmlns:a16="http://schemas.microsoft.com/office/drawing/2014/main" id="{D7B04E70-E856-BBEC-F80A-83370C38D2C1}"/>
              </a:ext>
            </a:extLst>
          </p:cNvPr>
          <p:cNvGrpSpPr/>
          <p:nvPr/>
        </p:nvGrpSpPr>
        <p:grpSpPr>
          <a:xfrm>
            <a:off x="320040" y="2889708"/>
            <a:ext cx="4297680" cy="566928"/>
            <a:chOff x="320040" y="2267712"/>
            <a:chExt cx="4297680" cy="566928"/>
          </a:xfrm>
        </p:grpSpPr>
        <p:sp>
          <p:nvSpPr>
            <p:cNvPr id="21" name="Shape 19"/>
            <p:cNvSpPr/>
            <p:nvPr/>
          </p:nvSpPr>
          <p:spPr>
            <a:xfrm>
              <a:off x="320040" y="2267712"/>
              <a:ext cx="4251960" cy="566928"/>
            </a:xfrm>
            <a:prstGeom prst="rect">
              <a:avLst/>
            </a:prstGeom>
            <a:solidFill>
              <a:srgbClr val="FFFFFF"/>
            </a:solidFill>
            <a:ln w="12700">
              <a:solidFill>
                <a:srgbClr val="C8DDED"/>
              </a:solidFill>
              <a:prstDash val="solid"/>
            </a:ln>
            <a:effectLst>
              <a:outerShdw blurRad="101600" dist="38100" dir="8100000" algn="bl" rotWithShape="0">
                <a:srgbClr val="000000">
                  <a:alpha val="12000"/>
                </a:srgbClr>
              </a:outerShdw>
            </a:effectLst>
          </p:spPr>
          <p:txBody>
            <a:bodyPr/>
            <a:lstStyle/>
            <a:p>
              <a:endParaRPr lang="en-US"/>
            </a:p>
          </p:txBody>
        </p:sp>
        <p:sp>
          <p:nvSpPr>
            <p:cNvPr id="22" name="Shape 20"/>
            <p:cNvSpPr/>
            <p:nvPr/>
          </p:nvSpPr>
          <p:spPr>
            <a:xfrm>
              <a:off x="320040" y="2267712"/>
              <a:ext cx="45719" cy="566928"/>
            </a:xfrm>
            <a:prstGeom prst="rect">
              <a:avLst/>
            </a:prstGeom>
            <a:solidFill>
              <a:srgbClr val="2E7FD4"/>
            </a:solidFill>
            <a:ln w="12700">
              <a:solidFill>
                <a:srgbClr val="2E7FD4"/>
              </a:solidFill>
              <a:prstDash val="soli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3" name="Text 21"/>
            <p:cNvSpPr/>
            <p:nvPr/>
          </p:nvSpPr>
          <p:spPr>
            <a:xfrm>
              <a:off x="502920" y="2304288"/>
              <a:ext cx="2286000" cy="27432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>
                <a:buNone/>
              </a:pPr>
              <a:r>
                <a:rPr lang="en-US" sz="1150" b="1" dirty="0">
                  <a:solidFill>
                    <a:srgbClr val="080F1C"/>
                  </a:solidFill>
                  <a:latin typeface="Consolas" pitchFamily="34" charset="0"/>
                  <a:ea typeface="Consolas" pitchFamily="34" charset="-122"/>
                  <a:cs typeface="Consolas" pitchFamily="34" charset="-120"/>
                </a:rPr>
                <a:t>entity:file</a:t>
              </a:r>
              <a:endParaRPr lang="en-US" sz="1150" dirty="0"/>
            </a:p>
          </p:txBody>
        </p:sp>
        <p:sp>
          <p:nvSpPr>
            <p:cNvPr id="24" name="Text 22"/>
            <p:cNvSpPr/>
            <p:nvPr/>
          </p:nvSpPr>
          <p:spPr>
            <a:xfrm>
              <a:off x="502920" y="2578608"/>
              <a:ext cx="4114800" cy="22860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>
                <a:buNone/>
              </a:pPr>
              <a:r>
                <a:rPr lang="en-US" sz="1050" dirty="0">
                  <a:solidFill>
                    <a:srgbClr val="4A6A8A"/>
                  </a:solidFill>
                </a:rPr>
                <a:t>Create managed file records</a:t>
              </a:r>
              <a:endParaRPr lang="en-US" sz="1050" dirty="0"/>
            </a:p>
          </p:txBody>
        </p:sp>
      </p:grpSp>
      <p:grpSp>
        <p:nvGrpSpPr>
          <p:cNvPr id="56" name="Group 55">
            <a:extLst>
              <a:ext uri="{FF2B5EF4-FFF2-40B4-BE49-F238E27FC236}">
                <a16:creationId xmlns:a16="http://schemas.microsoft.com/office/drawing/2014/main" id="{FD82DCBB-79CE-C155-9FB9-FE5BF8B6CC84}"/>
              </a:ext>
            </a:extLst>
          </p:cNvPr>
          <p:cNvGrpSpPr/>
          <p:nvPr/>
        </p:nvGrpSpPr>
        <p:grpSpPr>
          <a:xfrm>
            <a:off x="320040" y="3481088"/>
            <a:ext cx="4297680" cy="566928"/>
            <a:chOff x="320040" y="2651760"/>
            <a:chExt cx="4297680" cy="566928"/>
          </a:xfrm>
        </p:grpSpPr>
        <p:sp>
          <p:nvSpPr>
            <p:cNvPr id="25" name="Shape 23"/>
            <p:cNvSpPr/>
            <p:nvPr/>
          </p:nvSpPr>
          <p:spPr>
            <a:xfrm>
              <a:off x="320040" y="2651760"/>
              <a:ext cx="4251960" cy="566928"/>
            </a:xfrm>
            <a:prstGeom prst="rect">
              <a:avLst/>
            </a:prstGeom>
            <a:solidFill>
              <a:srgbClr val="FFFFFF"/>
            </a:solidFill>
            <a:ln w="12700">
              <a:solidFill>
                <a:srgbClr val="C8DDED"/>
              </a:solidFill>
              <a:prstDash val="solid"/>
            </a:ln>
            <a:effectLst>
              <a:outerShdw blurRad="101600" dist="38100" dir="8100000" algn="bl" rotWithShape="0">
                <a:srgbClr val="000000">
                  <a:alpha val="12000"/>
                </a:srgbClr>
              </a:outerShdw>
            </a:effectLst>
          </p:spPr>
          <p:txBody>
            <a:bodyPr/>
            <a:lstStyle/>
            <a:p>
              <a:endParaRPr lang="en-US"/>
            </a:p>
          </p:txBody>
        </p:sp>
        <p:sp>
          <p:nvSpPr>
            <p:cNvPr id="26" name="Shape 24"/>
            <p:cNvSpPr/>
            <p:nvPr/>
          </p:nvSpPr>
          <p:spPr>
            <a:xfrm>
              <a:off x="320040" y="2651760"/>
              <a:ext cx="45719" cy="566928"/>
            </a:xfrm>
            <a:prstGeom prst="rect">
              <a:avLst/>
            </a:prstGeom>
            <a:solidFill>
              <a:srgbClr val="2E7FD4"/>
            </a:solidFill>
            <a:ln w="12700">
              <a:solidFill>
                <a:srgbClr val="2E7FD4"/>
              </a:solidFill>
              <a:prstDash val="soli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7" name="Text 25"/>
            <p:cNvSpPr/>
            <p:nvPr/>
          </p:nvSpPr>
          <p:spPr>
            <a:xfrm>
              <a:off x="502920" y="2688336"/>
              <a:ext cx="2286000" cy="27432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>
                <a:buNone/>
              </a:pPr>
              <a:r>
                <a:rPr lang="en-US" sz="1150" b="1" dirty="0">
                  <a:solidFill>
                    <a:srgbClr val="080F1C"/>
                  </a:solidFill>
                  <a:latin typeface="Consolas" pitchFamily="34" charset="0"/>
                  <a:ea typeface="Consolas" pitchFamily="34" charset="-122"/>
                  <a:cs typeface="Consolas" pitchFamily="34" charset="-120"/>
                </a:rPr>
                <a:t>entity:block_content</a:t>
              </a:r>
              <a:endParaRPr lang="en-US" sz="1150" dirty="0"/>
            </a:p>
          </p:txBody>
        </p:sp>
        <p:sp>
          <p:nvSpPr>
            <p:cNvPr id="28" name="Text 26"/>
            <p:cNvSpPr/>
            <p:nvPr/>
          </p:nvSpPr>
          <p:spPr>
            <a:xfrm>
              <a:off x="502920" y="2962656"/>
              <a:ext cx="4114800" cy="22860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>
                <a:buNone/>
              </a:pPr>
              <a:r>
                <a:rPr lang="en-US" sz="1050" dirty="0">
                  <a:solidFill>
                    <a:srgbClr val="4A6A8A"/>
                  </a:solidFill>
                </a:rPr>
                <a:t>Create custom block content</a:t>
              </a:r>
              <a:endParaRPr lang="en-US" sz="1050" dirty="0"/>
            </a:p>
          </p:txBody>
        </p:sp>
      </p:grpSp>
      <p:grpSp>
        <p:nvGrpSpPr>
          <p:cNvPr id="55" name="Group 54">
            <a:extLst>
              <a:ext uri="{FF2B5EF4-FFF2-40B4-BE49-F238E27FC236}">
                <a16:creationId xmlns:a16="http://schemas.microsoft.com/office/drawing/2014/main" id="{2C0C75AA-2672-E3A6-1627-39631B1D0A36}"/>
              </a:ext>
            </a:extLst>
          </p:cNvPr>
          <p:cNvGrpSpPr/>
          <p:nvPr/>
        </p:nvGrpSpPr>
        <p:grpSpPr>
          <a:xfrm>
            <a:off x="320040" y="4072468"/>
            <a:ext cx="4297680" cy="566928"/>
            <a:chOff x="320040" y="3035808"/>
            <a:chExt cx="4297680" cy="566928"/>
          </a:xfrm>
        </p:grpSpPr>
        <p:sp>
          <p:nvSpPr>
            <p:cNvPr id="29" name="Shape 27"/>
            <p:cNvSpPr/>
            <p:nvPr/>
          </p:nvSpPr>
          <p:spPr>
            <a:xfrm>
              <a:off x="320040" y="3035808"/>
              <a:ext cx="4251960" cy="566928"/>
            </a:xfrm>
            <a:prstGeom prst="rect">
              <a:avLst/>
            </a:prstGeom>
            <a:solidFill>
              <a:srgbClr val="FFFFFF"/>
            </a:solidFill>
            <a:ln w="12700">
              <a:solidFill>
                <a:srgbClr val="C8DDED"/>
              </a:solidFill>
              <a:prstDash val="solid"/>
            </a:ln>
            <a:effectLst>
              <a:outerShdw blurRad="101600" dist="38100" dir="8100000" algn="bl" rotWithShape="0">
                <a:srgbClr val="000000">
                  <a:alpha val="12000"/>
                </a:srgbClr>
              </a:outerShdw>
            </a:effectLst>
          </p:spPr>
          <p:txBody>
            <a:bodyPr/>
            <a:lstStyle/>
            <a:p>
              <a:endParaRPr lang="en-US"/>
            </a:p>
          </p:txBody>
        </p:sp>
        <p:sp>
          <p:nvSpPr>
            <p:cNvPr id="30" name="Shape 28"/>
            <p:cNvSpPr/>
            <p:nvPr/>
          </p:nvSpPr>
          <p:spPr>
            <a:xfrm>
              <a:off x="320040" y="3035808"/>
              <a:ext cx="45719" cy="566928"/>
            </a:xfrm>
            <a:prstGeom prst="rect">
              <a:avLst/>
            </a:prstGeom>
            <a:solidFill>
              <a:srgbClr val="2E7FD4"/>
            </a:solidFill>
            <a:ln w="12700">
              <a:solidFill>
                <a:srgbClr val="2E7FD4"/>
              </a:solidFill>
              <a:prstDash val="soli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1" name="Text 29"/>
            <p:cNvSpPr/>
            <p:nvPr/>
          </p:nvSpPr>
          <p:spPr>
            <a:xfrm>
              <a:off x="502920" y="3072384"/>
              <a:ext cx="2286000" cy="27432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>
                <a:buNone/>
              </a:pPr>
              <a:r>
                <a:rPr lang="en-US" sz="1150" b="1" dirty="0">
                  <a:solidFill>
                    <a:srgbClr val="080F1C"/>
                  </a:solidFill>
                  <a:latin typeface="Consolas" pitchFamily="34" charset="0"/>
                  <a:ea typeface="Consolas" pitchFamily="34" charset="-122"/>
                  <a:cs typeface="Consolas" pitchFamily="34" charset="-120"/>
                </a:rPr>
                <a:t>entity:paragraph</a:t>
              </a:r>
              <a:endParaRPr lang="en-US" sz="1150" dirty="0"/>
            </a:p>
          </p:txBody>
        </p:sp>
        <p:sp>
          <p:nvSpPr>
            <p:cNvPr id="32" name="Text 30"/>
            <p:cNvSpPr/>
            <p:nvPr/>
          </p:nvSpPr>
          <p:spPr>
            <a:xfrm>
              <a:off x="502920" y="3346704"/>
              <a:ext cx="4114800" cy="22860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>
                <a:buNone/>
              </a:pPr>
              <a:r>
                <a:rPr lang="en-US" sz="1050" dirty="0">
                  <a:solidFill>
                    <a:srgbClr val="4A6A8A"/>
                  </a:solidFill>
                </a:rPr>
                <a:t>Create paragraph items</a:t>
              </a:r>
              <a:endParaRPr lang="en-US" sz="1050" dirty="0"/>
            </a:p>
          </p:txBody>
        </p:sp>
      </p:grpSp>
      <p:grpSp>
        <p:nvGrpSpPr>
          <p:cNvPr id="54" name="Group 53">
            <a:extLst>
              <a:ext uri="{FF2B5EF4-FFF2-40B4-BE49-F238E27FC236}">
                <a16:creationId xmlns:a16="http://schemas.microsoft.com/office/drawing/2014/main" id="{EA288F0B-E30A-B67D-CE6E-E16CD8DA2E17}"/>
              </a:ext>
            </a:extLst>
          </p:cNvPr>
          <p:cNvGrpSpPr/>
          <p:nvPr/>
        </p:nvGrpSpPr>
        <p:grpSpPr>
          <a:xfrm>
            <a:off x="4663440" y="2288041"/>
            <a:ext cx="4297680" cy="566928"/>
            <a:chOff x="320040" y="3419856"/>
            <a:chExt cx="4297680" cy="566928"/>
          </a:xfrm>
        </p:grpSpPr>
        <p:sp>
          <p:nvSpPr>
            <p:cNvPr id="33" name="Shape 31"/>
            <p:cNvSpPr/>
            <p:nvPr/>
          </p:nvSpPr>
          <p:spPr>
            <a:xfrm>
              <a:off x="320040" y="3419856"/>
              <a:ext cx="4251960" cy="566928"/>
            </a:xfrm>
            <a:prstGeom prst="rect">
              <a:avLst/>
            </a:prstGeom>
            <a:solidFill>
              <a:srgbClr val="FFFFFF"/>
            </a:solidFill>
            <a:ln w="12700">
              <a:solidFill>
                <a:srgbClr val="C8DDED"/>
              </a:solidFill>
              <a:prstDash val="solid"/>
            </a:ln>
            <a:effectLst>
              <a:outerShdw blurRad="101600" dist="38100" dir="8100000" algn="bl" rotWithShape="0">
                <a:srgbClr val="000000">
                  <a:alpha val="12000"/>
                </a:srgbClr>
              </a:outerShdw>
            </a:effectLst>
          </p:spPr>
          <p:txBody>
            <a:bodyPr/>
            <a:lstStyle/>
            <a:p>
              <a:endParaRPr lang="en-US"/>
            </a:p>
          </p:txBody>
        </p:sp>
        <p:sp>
          <p:nvSpPr>
            <p:cNvPr id="34" name="Shape 32"/>
            <p:cNvSpPr/>
            <p:nvPr/>
          </p:nvSpPr>
          <p:spPr>
            <a:xfrm>
              <a:off x="320040" y="3419856"/>
              <a:ext cx="45719" cy="566928"/>
            </a:xfrm>
            <a:prstGeom prst="rect">
              <a:avLst/>
            </a:prstGeom>
            <a:solidFill>
              <a:srgbClr val="2E7FD4"/>
            </a:solidFill>
            <a:ln w="12700">
              <a:solidFill>
                <a:srgbClr val="2E7FD4"/>
              </a:solidFill>
              <a:prstDash val="soli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5" name="Text 33"/>
            <p:cNvSpPr/>
            <p:nvPr/>
          </p:nvSpPr>
          <p:spPr>
            <a:xfrm>
              <a:off x="502920" y="3456432"/>
              <a:ext cx="2286000" cy="27432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>
                <a:buNone/>
              </a:pPr>
              <a:r>
                <a:rPr lang="en-US" sz="1150" b="1" dirty="0">
                  <a:solidFill>
                    <a:srgbClr val="080F1C"/>
                  </a:solidFill>
                  <a:latin typeface="Consolas" pitchFamily="34" charset="0"/>
                  <a:ea typeface="Consolas" pitchFamily="34" charset="-122"/>
                  <a:cs typeface="Consolas" pitchFamily="34" charset="-120"/>
                </a:rPr>
                <a:t>entity_reference_revisions:paragraph</a:t>
              </a:r>
              <a:endParaRPr lang="en-US" sz="1150" dirty="0"/>
            </a:p>
          </p:txBody>
        </p:sp>
        <p:sp>
          <p:nvSpPr>
            <p:cNvPr id="36" name="Text 34"/>
            <p:cNvSpPr/>
            <p:nvPr/>
          </p:nvSpPr>
          <p:spPr>
            <a:xfrm>
              <a:off x="502920" y="3730752"/>
              <a:ext cx="4114800" cy="22860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>
                <a:buNone/>
              </a:pPr>
              <a:r>
                <a:rPr lang="en-US" sz="1050" dirty="0">
                  <a:solidFill>
                    <a:srgbClr val="4A6A8A"/>
                  </a:solidFill>
                </a:rPr>
                <a:t>Paragraphs with revision tracking</a:t>
              </a:r>
              <a:endParaRPr lang="en-US" sz="1050" dirty="0"/>
            </a:p>
          </p:txBody>
        </p:sp>
      </p:grpSp>
      <p:grpSp>
        <p:nvGrpSpPr>
          <p:cNvPr id="53" name="Group 52">
            <a:extLst>
              <a:ext uri="{FF2B5EF4-FFF2-40B4-BE49-F238E27FC236}">
                <a16:creationId xmlns:a16="http://schemas.microsoft.com/office/drawing/2014/main" id="{022061F3-8C84-E6D6-D75A-C2ADE8804FA0}"/>
              </a:ext>
            </a:extLst>
          </p:cNvPr>
          <p:cNvGrpSpPr/>
          <p:nvPr/>
        </p:nvGrpSpPr>
        <p:grpSpPr>
          <a:xfrm>
            <a:off x="4663440" y="2885616"/>
            <a:ext cx="4297680" cy="566928"/>
            <a:chOff x="320040" y="3803904"/>
            <a:chExt cx="4297680" cy="566928"/>
          </a:xfrm>
        </p:grpSpPr>
        <p:sp>
          <p:nvSpPr>
            <p:cNvPr id="37" name="Shape 35"/>
            <p:cNvSpPr/>
            <p:nvPr/>
          </p:nvSpPr>
          <p:spPr>
            <a:xfrm>
              <a:off x="320040" y="3803904"/>
              <a:ext cx="4251960" cy="566928"/>
            </a:xfrm>
            <a:prstGeom prst="rect">
              <a:avLst/>
            </a:prstGeom>
            <a:solidFill>
              <a:srgbClr val="FFFFFF"/>
            </a:solidFill>
            <a:ln w="12700">
              <a:solidFill>
                <a:srgbClr val="C8DDED"/>
              </a:solidFill>
              <a:prstDash val="solid"/>
            </a:ln>
            <a:effectLst>
              <a:outerShdw blurRad="101600" dist="38100" dir="8100000" algn="bl" rotWithShape="0">
                <a:srgbClr val="000000">
                  <a:alpha val="12000"/>
                </a:srgbClr>
              </a:outerShdw>
            </a:effectLst>
          </p:spPr>
          <p:txBody>
            <a:bodyPr/>
            <a:lstStyle/>
            <a:p>
              <a:endParaRPr lang="en-US"/>
            </a:p>
          </p:txBody>
        </p:sp>
        <p:sp>
          <p:nvSpPr>
            <p:cNvPr id="38" name="Shape 36"/>
            <p:cNvSpPr/>
            <p:nvPr/>
          </p:nvSpPr>
          <p:spPr>
            <a:xfrm>
              <a:off x="320040" y="3803904"/>
              <a:ext cx="45719" cy="566928"/>
            </a:xfrm>
            <a:prstGeom prst="rect">
              <a:avLst/>
            </a:prstGeom>
            <a:solidFill>
              <a:srgbClr val="2E7FD4"/>
            </a:solidFill>
            <a:ln w="12700">
              <a:solidFill>
                <a:srgbClr val="2E7FD4"/>
              </a:solidFill>
              <a:prstDash val="soli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9" name="Text 37"/>
            <p:cNvSpPr/>
            <p:nvPr/>
          </p:nvSpPr>
          <p:spPr>
            <a:xfrm>
              <a:off x="502920" y="3840480"/>
              <a:ext cx="2286000" cy="27432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>
                <a:buNone/>
              </a:pPr>
              <a:r>
                <a:rPr lang="en-US" sz="1150" b="1" dirty="0">
                  <a:solidFill>
                    <a:srgbClr val="080F1C"/>
                  </a:solidFill>
                  <a:latin typeface="Consolas" pitchFamily="34" charset="0"/>
                  <a:ea typeface="Consolas" pitchFamily="34" charset="-122"/>
                  <a:cs typeface="Consolas" pitchFamily="34" charset="-120"/>
                </a:rPr>
                <a:t>config</a:t>
              </a:r>
              <a:endParaRPr lang="en-US" sz="1150" dirty="0"/>
            </a:p>
          </p:txBody>
        </p:sp>
        <p:sp>
          <p:nvSpPr>
            <p:cNvPr id="40" name="Text 38"/>
            <p:cNvSpPr/>
            <p:nvPr/>
          </p:nvSpPr>
          <p:spPr>
            <a:xfrm>
              <a:off x="502920" y="4114800"/>
              <a:ext cx="4114800" cy="22860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>
                <a:buNone/>
              </a:pPr>
              <a:r>
                <a:rPr lang="en-US" sz="1050" dirty="0">
                  <a:solidFill>
                    <a:srgbClr val="4A6A8A"/>
                  </a:solidFill>
                </a:rPr>
                <a:t>Write config entities (roles, content types)</a:t>
              </a:r>
              <a:endParaRPr lang="en-US" sz="1050" dirty="0"/>
            </a:p>
          </p:txBody>
        </p:sp>
      </p:grpSp>
      <p:grpSp>
        <p:nvGrpSpPr>
          <p:cNvPr id="52" name="Group 51">
            <a:extLst>
              <a:ext uri="{FF2B5EF4-FFF2-40B4-BE49-F238E27FC236}">
                <a16:creationId xmlns:a16="http://schemas.microsoft.com/office/drawing/2014/main" id="{BCA110E4-46C7-EAAA-8D9D-E5F9FCE95194}"/>
              </a:ext>
            </a:extLst>
          </p:cNvPr>
          <p:cNvGrpSpPr/>
          <p:nvPr/>
        </p:nvGrpSpPr>
        <p:grpSpPr>
          <a:xfrm>
            <a:off x="4663440" y="3483191"/>
            <a:ext cx="4297680" cy="566928"/>
            <a:chOff x="320040" y="4187952"/>
            <a:chExt cx="4297680" cy="566928"/>
          </a:xfrm>
        </p:grpSpPr>
        <p:sp>
          <p:nvSpPr>
            <p:cNvPr id="41" name="Shape 39"/>
            <p:cNvSpPr/>
            <p:nvPr/>
          </p:nvSpPr>
          <p:spPr>
            <a:xfrm>
              <a:off x="320040" y="4187952"/>
              <a:ext cx="4251960" cy="566928"/>
            </a:xfrm>
            <a:prstGeom prst="rect">
              <a:avLst/>
            </a:prstGeom>
            <a:solidFill>
              <a:srgbClr val="FFFFFF"/>
            </a:solidFill>
            <a:ln w="12700">
              <a:solidFill>
                <a:srgbClr val="C8DDED"/>
              </a:solidFill>
              <a:prstDash val="solid"/>
            </a:ln>
            <a:effectLst>
              <a:outerShdw blurRad="101600" dist="38100" dir="8100000" algn="bl" rotWithShape="0">
                <a:srgbClr val="000000">
                  <a:alpha val="12000"/>
                </a:srgbClr>
              </a:outerShdw>
            </a:effectLst>
          </p:spPr>
          <p:txBody>
            <a:bodyPr/>
            <a:lstStyle/>
            <a:p>
              <a:endParaRPr lang="en-US"/>
            </a:p>
          </p:txBody>
        </p:sp>
        <p:sp>
          <p:nvSpPr>
            <p:cNvPr id="42" name="Shape 40"/>
            <p:cNvSpPr/>
            <p:nvPr/>
          </p:nvSpPr>
          <p:spPr>
            <a:xfrm>
              <a:off x="320040" y="4187952"/>
              <a:ext cx="45719" cy="566928"/>
            </a:xfrm>
            <a:prstGeom prst="rect">
              <a:avLst/>
            </a:prstGeom>
            <a:solidFill>
              <a:srgbClr val="2E7FD4"/>
            </a:solidFill>
            <a:ln w="12700">
              <a:solidFill>
                <a:srgbClr val="2E7FD4"/>
              </a:solidFill>
              <a:prstDash val="soli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3" name="Text 41"/>
            <p:cNvSpPr/>
            <p:nvPr/>
          </p:nvSpPr>
          <p:spPr>
            <a:xfrm>
              <a:off x="502920" y="4224528"/>
              <a:ext cx="2286000" cy="27432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>
                <a:buNone/>
              </a:pPr>
              <a:r>
                <a:rPr lang="en-US" sz="1150" b="1" dirty="0">
                  <a:solidFill>
                    <a:srgbClr val="080F1C"/>
                  </a:solidFill>
                  <a:latin typeface="Consolas" pitchFamily="34" charset="0"/>
                  <a:ea typeface="Consolas" pitchFamily="34" charset="-122"/>
                  <a:cs typeface="Consolas" pitchFamily="34" charset="-120"/>
                </a:rPr>
                <a:t>component_entity_display</a:t>
              </a:r>
              <a:endParaRPr lang="en-US" sz="1150" dirty="0"/>
            </a:p>
          </p:txBody>
        </p:sp>
        <p:sp>
          <p:nvSpPr>
            <p:cNvPr id="44" name="Text 42"/>
            <p:cNvSpPr/>
            <p:nvPr/>
          </p:nvSpPr>
          <p:spPr>
            <a:xfrm>
              <a:off x="502920" y="4498848"/>
              <a:ext cx="4114800" cy="22860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>
                <a:buNone/>
              </a:pPr>
              <a:r>
                <a:rPr lang="en-US" sz="1050" dirty="0">
                  <a:solidFill>
                    <a:srgbClr val="4A6A8A"/>
                  </a:solidFill>
                </a:rPr>
                <a:t>Entity view/form display settings</a:t>
              </a:r>
              <a:endParaRPr lang="en-US" sz="1050" dirty="0"/>
            </a:p>
          </p:txBody>
        </p:sp>
      </p:grpSp>
      <p:grpSp>
        <p:nvGrpSpPr>
          <p:cNvPr id="51" name="Group 50">
            <a:extLst>
              <a:ext uri="{FF2B5EF4-FFF2-40B4-BE49-F238E27FC236}">
                <a16:creationId xmlns:a16="http://schemas.microsoft.com/office/drawing/2014/main" id="{5BDC5A83-4C0C-ACB7-3017-C99E14A05D09}"/>
              </a:ext>
            </a:extLst>
          </p:cNvPr>
          <p:cNvGrpSpPr/>
          <p:nvPr/>
        </p:nvGrpSpPr>
        <p:grpSpPr>
          <a:xfrm>
            <a:off x="4663439" y="4080766"/>
            <a:ext cx="4297680" cy="566928"/>
            <a:chOff x="320040" y="4572000"/>
            <a:chExt cx="4297680" cy="566928"/>
          </a:xfrm>
        </p:grpSpPr>
        <p:sp>
          <p:nvSpPr>
            <p:cNvPr id="45" name="Shape 43"/>
            <p:cNvSpPr/>
            <p:nvPr/>
          </p:nvSpPr>
          <p:spPr>
            <a:xfrm>
              <a:off x="320040" y="4572000"/>
              <a:ext cx="4251960" cy="566928"/>
            </a:xfrm>
            <a:prstGeom prst="rect">
              <a:avLst/>
            </a:prstGeom>
            <a:solidFill>
              <a:srgbClr val="FFFFFF"/>
            </a:solidFill>
            <a:ln w="12700">
              <a:solidFill>
                <a:srgbClr val="C8DDED"/>
              </a:solidFill>
              <a:prstDash val="solid"/>
            </a:ln>
            <a:effectLst>
              <a:outerShdw blurRad="101600" dist="38100" dir="8100000" algn="bl" rotWithShape="0">
                <a:srgbClr val="000000">
                  <a:alpha val="12000"/>
                </a:srgbClr>
              </a:outerShdw>
            </a:effectLst>
          </p:spPr>
          <p:txBody>
            <a:bodyPr/>
            <a:lstStyle/>
            <a:p>
              <a:endParaRPr lang="en-US"/>
            </a:p>
          </p:txBody>
        </p:sp>
        <p:sp>
          <p:nvSpPr>
            <p:cNvPr id="46" name="Shape 44"/>
            <p:cNvSpPr/>
            <p:nvPr/>
          </p:nvSpPr>
          <p:spPr>
            <a:xfrm>
              <a:off x="320040" y="4572000"/>
              <a:ext cx="45719" cy="566928"/>
            </a:xfrm>
            <a:prstGeom prst="rect">
              <a:avLst/>
            </a:prstGeom>
            <a:solidFill>
              <a:srgbClr val="2E7FD4"/>
            </a:solidFill>
            <a:ln w="12700">
              <a:solidFill>
                <a:srgbClr val="2E7FD4"/>
              </a:solidFill>
              <a:prstDash val="soli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7" name="Text 45"/>
            <p:cNvSpPr/>
            <p:nvPr/>
          </p:nvSpPr>
          <p:spPr>
            <a:xfrm>
              <a:off x="502920" y="4608576"/>
              <a:ext cx="2286000" cy="27432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>
                <a:buNone/>
              </a:pPr>
              <a:r>
                <a:rPr lang="en-US" sz="1150" b="1" dirty="0">
                  <a:solidFill>
                    <a:srgbClr val="080F1C"/>
                  </a:solidFill>
                  <a:latin typeface="Consolas" pitchFamily="34" charset="0"/>
                  <a:ea typeface="Consolas" pitchFamily="34" charset="-122"/>
                  <a:cs typeface="Consolas" pitchFamily="34" charset="-120"/>
                </a:rPr>
                <a:t>null</a:t>
              </a:r>
              <a:endParaRPr lang="en-US" sz="1150" dirty="0"/>
            </a:p>
          </p:txBody>
        </p:sp>
        <p:sp>
          <p:nvSpPr>
            <p:cNvPr id="48" name="Text 46"/>
            <p:cNvSpPr/>
            <p:nvPr/>
          </p:nvSpPr>
          <p:spPr>
            <a:xfrm>
              <a:off x="502920" y="4882896"/>
              <a:ext cx="4114800" cy="22860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>
                <a:buNone/>
              </a:pPr>
              <a:r>
                <a:rPr lang="en-US" sz="1050" dirty="0">
                  <a:solidFill>
                    <a:srgbClr val="4A6A8A"/>
                  </a:solidFill>
                </a:rPr>
                <a:t>Discard output (process-only migration)</a:t>
              </a:r>
              <a:endParaRPr lang="en-US" sz="1050" dirty="0"/>
            </a:p>
          </p:txBody>
        </p:sp>
      </p:grpSp>
      <p:sp>
        <p:nvSpPr>
          <p:cNvPr id="49" name="Shape 47"/>
          <p:cNvSpPr/>
          <p:nvPr/>
        </p:nvSpPr>
        <p:spPr>
          <a:xfrm>
            <a:off x="4663439" y="804672"/>
            <a:ext cx="4251959" cy="1469204"/>
          </a:xfrm>
          <a:prstGeom prst="rect">
            <a:avLst/>
          </a:prstGeom>
          <a:solidFill>
            <a:srgbClr val="FFFFFF"/>
          </a:solidFill>
          <a:ln w="12700">
            <a:solidFill>
              <a:srgbClr val="C8DDED"/>
            </a:solidFill>
            <a:prstDash val="solid"/>
          </a:ln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50" name="Text 48"/>
          <p:cNvSpPr/>
          <p:nvPr/>
        </p:nvSpPr>
        <p:spPr>
          <a:xfrm>
            <a:off x="4846320" y="941832"/>
            <a:ext cx="3794760" cy="124867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spcAft>
                <a:spcPts val="300"/>
              </a:spcAft>
              <a:buNone/>
            </a:pPr>
            <a:r>
              <a:rPr lang="en-US" sz="900" b="1" dirty="0">
                <a:solidFill>
                  <a:srgbClr val="1D5FA8"/>
                </a:solidFill>
              </a:rPr>
              <a:t>Process API Best Practices</a:t>
            </a:r>
            <a:endParaRPr lang="en-US" sz="900" dirty="0"/>
          </a:p>
          <a:p>
            <a:pPr marL="342900" indent="-342900">
              <a:spcAft>
                <a:spcPts val="100"/>
              </a:spcAft>
              <a:buSzPct val="100000"/>
              <a:buChar char="•"/>
            </a:pPr>
            <a:r>
              <a:rPr lang="en-US" sz="800" dirty="0">
                <a:solidFill>
                  <a:srgbClr val="0D1B2E"/>
                </a:solidFill>
              </a:rPr>
              <a:t>Chain plugins instead of writing one complex plugin — each plugin has one job, chains are easier to debug and test</a:t>
            </a:r>
            <a:endParaRPr lang="en-US" sz="900" dirty="0"/>
          </a:p>
          <a:p>
            <a:pPr marL="342900" indent="-342900">
              <a:spcAft>
                <a:spcPts val="100"/>
              </a:spcAft>
              <a:buSzPct val="100000"/>
              <a:buChar char="•"/>
            </a:pPr>
            <a:r>
              <a:rPr lang="en-US" sz="800" dirty="0">
                <a:solidFill>
                  <a:srgbClr val="0D1B2E"/>
                </a:solidFill>
              </a:rPr>
              <a:t>Use skip_on_empty at the start of a pipeline to avoid errors from null source values being passed to later plugins</a:t>
            </a:r>
            <a:endParaRPr lang="en-US" sz="900" dirty="0"/>
          </a:p>
          <a:p>
            <a:pPr marL="342900" indent="-342900">
              <a:spcAft>
                <a:spcPts val="100"/>
              </a:spcAft>
              <a:buSzPct val="100000"/>
              <a:buChar char="•"/>
            </a:pPr>
            <a:r>
              <a:rPr lang="en-US" sz="800" dirty="0">
                <a:solidFill>
                  <a:srgbClr val="0D1B2E"/>
                </a:solidFill>
              </a:rPr>
              <a:t>Always handle migration_lookup failures — set no_stub: true to skip rather than creating placeholder 'stub' entities</a:t>
            </a:r>
            <a:endParaRPr lang="en-US" sz="900" dirty="0"/>
          </a:p>
          <a:p>
            <a:pPr marL="342900" indent="-342900">
              <a:spcAft>
                <a:spcPts val="100"/>
              </a:spcAft>
              <a:buSzPct val="100000"/>
              <a:buChar char="•"/>
            </a:pPr>
            <a:r>
              <a:rPr lang="en-US" sz="800" dirty="0">
                <a:solidFill>
                  <a:srgbClr val="0D1B2E"/>
                </a:solidFill>
              </a:rPr>
              <a:t>Throw MigrateSkipRowException with a descriptive message — it's logged to the idmap and visible in drush migrate:messages</a:t>
            </a:r>
            <a:endParaRPr lang="en-US" sz="9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080F1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18872" cy="5143500"/>
          </a:xfrm>
          <a:prstGeom prst="rect">
            <a:avLst/>
          </a:prstGeom>
          <a:solidFill>
            <a:srgbClr val="6AADDF"/>
          </a:solidFill>
          <a:ln w="12700">
            <a:solidFill>
              <a:srgbClr val="6AADD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" name="Shape 1"/>
          <p:cNvSpPr/>
          <p:nvPr/>
        </p:nvSpPr>
        <p:spPr>
          <a:xfrm>
            <a:off x="411480" y="530352"/>
            <a:ext cx="1024128" cy="1024128"/>
          </a:xfrm>
          <a:prstGeom prst="ellipse">
            <a:avLst/>
          </a:prstGeom>
          <a:solidFill>
            <a:srgbClr val="1D5FA8"/>
          </a:solidFill>
          <a:ln w="25400">
            <a:solidFill>
              <a:srgbClr val="6AADD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" name="Text 2"/>
          <p:cNvSpPr/>
          <p:nvPr/>
        </p:nvSpPr>
        <p:spPr>
          <a:xfrm>
            <a:off x="411480" y="530352"/>
            <a:ext cx="1024128" cy="10241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4000" b="1" dirty="0">
                <a:solidFill>
                  <a:srgbClr val="FFFFFF"/>
                </a:solidFill>
              </a:rPr>
              <a:t>API 3</a:t>
            </a:r>
            <a:endParaRPr lang="en-US" sz="4000" dirty="0"/>
          </a:p>
        </p:txBody>
      </p:sp>
      <p:sp>
        <p:nvSpPr>
          <p:cNvPr id="5" name="Text 3"/>
          <p:cNvSpPr/>
          <p:nvPr/>
        </p:nvSpPr>
        <p:spPr>
          <a:xfrm>
            <a:off x="347472" y="1783080"/>
            <a:ext cx="84582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Search API</a:t>
            </a:r>
            <a:endParaRPr lang="en-US" sz="3800" dirty="0"/>
          </a:p>
        </p:txBody>
      </p:sp>
      <p:sp>
        <p:nvSpPr>
          <p:cNvPr id="6" name="Text 4"/>
          <p:cNvSpPr/>
          <p:nvPr/>
        </p:nvSpPr>
        <p:spPr>
          <a:xfrm>
            <a:off x="347472" y="2816352"/>
            <a:ext cx="845820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dirty="0">
                <a:solidFill>
                  <a:srgbClr val="B8D9F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Core search with plugins for indexing, backends (Database, Solr, Elasticsearch), queries, and facets</a:t>
            </a:r>
            <a:endParaRPr lang="en-US" sz="1500" dirty="0"/>
          </a:p>
        </p:txBody>
      </p:sp>
      <p:sp>
        <p:nvSpPr>
          <p:cNvPr id="7" name="Shape 5"/>
          <p:cNvSpPr/>
          <p:nvPr/>
        </p:nvSpPr>
        <p:spPr>
          <a:xfrm>
            <a:off x="0" y="4754880"/>
            <a:ext cx="9144000" cy="388620"/>
          </a:xfrm>
          <a:prstGeom prst="rect">
            <a:avLst/>
          </a:prstGeom>
          <a:solidFill>
            <a:srgbClr val="1D5FA8"/>
          </a:solidFill>
          <a:ln w="12700">
            <a:solidFill>
              <a:srgbClr val="1D5FA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8" name="Text 6"/>
          <p:cNvSpPr/>
          <p:nvPr/>
        </p:nvSpPr>
        <p:spPr>
          <a:xfrm>
            <a:off x="274320" y="4754880"/>
            <a:ext cx="8686800" cy="3886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900" dirty="0">
                <a:solidFill>
                  <a:srgbClr val="B8D9F5"/>
                </a:solidFill>
              </a:rPr>
              <a:t>DRUPAL CORE APIs  |  COURSE 5: MIGRATION, SEARCH, TRANSLATION &amp; WORKFLOWS</a:t>
            </a:r>
            <a:endParaRPr lang="en-US" sz="9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0F6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58368"/>
          </a:xfrm>
          <a:prstGeom prst="rect">
            <a:avLst/>
          </a:prstGeom>
          <a:solidFill>
            <a:srgbClr val="080F1C"/>
          </a:solidFill>
          <a:ln w="12700">
            <a:solidFill>
              <a:srgbClr val="080F1C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" name="Shape 1"/>
          <p:cNvSpPr/>
          <p:nvPr/>
        </p:nvSpPr>
        <p:spPr>
          <a:xfrm>
            <a:off x="0" y="658368"/>
            <a:ext cx="9144000" cy="50292"/>
          </a:xfrm>
          <a:prstGeom prst="rect">
            <a:avLst/>
          </a:prstGeom>
          <a:solidFill>
            <a:srgbClr val="6AADDF"/>
          </a:solidFill>
          <a:ln w="12700">
            <a:solidFill>
              <a:srgbClr val="6AADD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" name="Text 2"/>
          <p:cNvSpPr/>
          <p:nvPr/>
        </p:nvSpPr>
        <p:spPr>
          <a:xfrm>
            <a:off x="320040" y="0"/>
            <a:ext cx="438912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Search API</a:t>
            </a:r>
            <a:endParaRPr lang="en-US" sz="2200" dirty="0"/>
          </a:p>
        </p:txBody>
      </p:sp>
      <p:sp>
        <p:nvSpPr>
          <p:cNvPr id="5" name="Text 3"/>
          <p:cNvSpPr/>
          <p:nvPr/>
        </p:nvSpPr>
        <p:spPr>
          <a:xfrm>
            <a:off x="4709160" y="0"/>
            <a:ext cx="411480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B8D9F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|  Overview — Drupal's Pluggable Search Architecture</a:t>
            </a:r>
            <a:endParaRPr lang="en-US" sz="1300" dirty="0"/>
          </a:p>
        </p:txBody>
      </p:sp>
      <p:sp>
        <p:nvSpPr>
          <p:cNvPr id="6" name="Shape 4"/>
          <p:cNvSpPr/>
          <p:nvPr/>
        </p:nvSpPr>
        <p:spPr>
          <a:xfrm>
            <a:off x="0" y="4846320"/>
            <a:ext cx="9144000" cy="297180"/>
          </a:xfrm>
          <a:prstGeom prst="rect">
            <a:avLst/>
          </a:prstGeom>
          <a:solidFill>
            <a:srgbClr val="080F1C"/>
          </a:solidFill>
          <a:ln w="12700">
            <a:solidFill>
              <a:srgbClr val="080F1C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7" name="Text 5"/>
          <p:cNvSpPr/>
          <p:nvPr/>
        </p:nvSpPr>
        <p:spPr>
          <a:xfrm>
            <a:off x="274320" y="4846320"/>
            <a:ext cx="8595360" cy="2971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800" dirty="0">
                <a:solidFill>
                  <a:srgbClr val="B8D9F5"/>
                </a:solidFill>
              </a:rPr>
              <a:t>drupal.org/docs  |  MIGRATION, SEARCH, TRANSLATION &amp; WORKFLOWS  |  COURSE 5 OF 7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>
            <a:off x="320040" y="786384"/>
            <a:ext cx="850392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0D1B2E"/>
                </a:solidFill>
              </a:rPr>
              <a:t>Drupal's Search API (contrib) is the standard for production search. Core search module is for basic needs only.</a:t>
            </a:r>
            <a:endParaRPr lang="en-US" sz="1300" dirty="0"/>
          </a:p>
        </p:txBody>
      </p:sp>
      <p:sp>
        <p:nvSpPr>
          <p:cNvPr id="9" name="Shape 7"/>
          <p:cNvSpPr/>
          <p:nvPr/>
        </p:nvSpPr>
        <p:spPr>
          <a:xfrm>
            <a:off x="320040" y="1261872"/>
            <a:ext cx="4160520" cy="891540"/>
          </a:xfrm>
          <a:prstGeom prst="rect">
            <a:avLst/>
          </a:prstGeom>
          <a:solidFill>
            <a:srgbClr val="FFFFFF"/>
          </a:solidFill>
          <a:ln w="12700">
            <a:solidFill>
              <a:srgbClr val="C8DDED"/>
            </a:solidFill>
            <a:prstDash val="solid"/>
          </a:ln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0" name="Shape 8"/>
          <p:cNvSpPr/>
          <p:nvPr/>
        </p:nvSpPr>
        <p:spPr>
          <a:xfrm>
            <a:off x="320040" y="1261872"/>
            <a:ext cx="64008" cy="891540"/>
          </a:xfrm>
          <a:prstGeom prst="rect">
            <a:avLst/>
          </a:prstGeom>
          <a:solidFill>
            <a:srgbClr val="1D5FA8"/>
          </a:solidFill>
          <a:ln w="12700">
            <a:solidFill>
              <a:srgbClr val="1D5FA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1" name="Text 9"/>
          <p:cNvSpPr/>
          <p:nvPr/>
        </p:nvSpPr>
        <p:spPr>
          <a:xfrm>
            <a:off x="484632" y="1353312"/>
            <a:ext cx="39319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b="1" dirty="0">
                <a:solidFill>
                  <a:srgbClr val="4A6A8A"/>
                </a:solidFill>
              </a:rPr>
              <a:t>SEARCH SERVER</a:t>
            </a:r>
            <a:endParaRPr lang="en-US" sz="900" dirty="0"/>
          </a:p>
        </p:txBody>
      </p:sp>
      <p:sp>
        <p:nvSpPr>
          <p:cNvPr id="12" name="Text 10"/>
          <p:cNvSpPr/>
          <p:nvPr/>
        </p:nvSpPr>
        <p:spPr>
          <a:xfrm>
            <a:off x="484632" y="1591056"/>
            <a:ext cx="39319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150" dirty="0">
                <a:solidFill>
                  <a:srgbClr val="0D1B2E"/>
                </a:solidFill>
              </a:rPr>
              <a:t>A backend plugin (Database, Solr, Elasticsearch). Handles actual indexing and query execution. Configured once, shared by multiple indexes.</a:t>
            </a:r>
            <a:endParaRPr lang="en-US" sz="1150" dirty="0"/>
          </a:p>
        </p:txBody>
      </p:sp>
      <p:sp>
        <p:nvSpPr>
          <p:cNvPr id="13" name="Shape 11"/>
          <p:cNvSpPr/>
          <p:nvPr/>
        </p:nvSpPr>
        <p:spPr>
          <a:xfrm>
            <a:off x="4663440" y="1261872"/>
            <a:ext cx="4160520" cy="891540"/>
          </a:xfrm>
          <a:prstGeom prst="rect">
            <a:avLst/>
          </a:prstGeom>
          <a:solidFill>
            <a:srgbClr val="FFFFFF"/>
          </a:solidFill>
          <a:ln w="12700">
            <a:solidFill>
              <a:srgbClr val="C8DDED"/>
            </a:solidFill>
            <a:prstDash val="solid"/>
          </a:ln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4" name="Shape 12"/>
          <p:cNvSpPr/>
          <p:nvPr/>
        </p:nvSpPr>
        <p:spPr>
          <a:xfrm>
            <a:off x="4663440" y="1261872"/>
            <a:ext cx="64008" cy="891540"/>
          </a:xfrm>
          <a:prstGeom prst="rect">
            <a:avLst/>
          </a:prstGeom>
          <a:solidFill>
            <a:srgbClr val="2E7FD4"/>
          </a:solidFill>
          <a:ln w="12700">
            <a:solidFill>
              <a:srgbClr val="2E7FD4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5" name="Text 13"/>
          <p:cNvSpPr/>
          <p:nvPr/>
        </p:nvSpPr>
        <p:spPr>
          <a:xfrm>
            <a:off x="4828032" y="1353312"/>
            <a:ext cx="39319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b="1" dirty="0">
                <a:solidFill>
                  <a:srgbClr val="4A6A8A"/>
                </a:solidFill>
              </a:rPr>
              <a:t>SEARCH INDEX</a:t>
            </a:r>
            <a:endParaRPr lang="en-US" sz="900" dirty="0"/>
          </a:p>
        </p:txBody>
      </p:sp>
      <p:sp>
        <p:nvSpPr>
          <p:cNvPr id="16" name="Text 14"/>
          <p:cNvSpPr/>
          <p:nvPr/>
        </p:nvSpPr>
        <p:spPr>
          <a:xfrm>
            <a:off x="4828032" y="1591056"/>
            <a:ext cx="39319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150" dirty="0">
                <a:solidFill>
                  <a:srgbClr val="0D1B2E"/>
                </a:solidFill>
              </a:rPr>
              <a:t>Defines WHAT to index: entity type(s), fields, processors. A server can host many indexes (one per content type, one per language, etc.).</a:t>
            </a:r>
            <a:endParaRPr lang="en-US" sz="1150" dirty="0"/>
          </a:p>
        </p:txBody>
      </p:sp>
      <p:sp>
        <p:nvSpPr>
          <p:cNvPr id="17" name="Shape 15"/>
          <p:cNvSpPr/>
          <p:nvPr/>
        </p:nvSpPr>
        <p:spPr>
          <a:xfrm>
            <a:off x="320040" y="2176272"/>
            <a:ext cx="4160520" cy="891540"/>
          </a:xfrm>
          <a:prstGeom prst="rect">
            <a:avLst/>
          </a:prstGeom>
          <a:solidFill>
            <a:srgbClr val="FFFFFF"/>
          </a:solidFill>
          <a:ln w="12700">
            <a:solidFill>
              <a:srgbClr val="C8DDED"/>
            </a:solidFill>
            <a:prstDash val="solid"/>
          </a:ln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8" name="Shape 16"/>
          <p:cNvSpPr/>
          <p:nvPr/>
        </p:nvSpPr>
        <p:spPr>
          <a:xfrm>
            <a:off x="320040" y="2176272"/>
            <a:ext cx="64008" cy="891540"/>
          </a:xfrm>
          <a:prstGeom prst="rect">
            <a:avLst/>
          </a:prstGeom>
          <a:solidFill>
            <a:srgbClr val="1A3A5C"/>
          </a:solidFill>
          <a:ln w="12700">
            <a:solidFill>
              <a:srgbClr val="1A3A5C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9" name="Text 17"/>
          <p:cNvSpPr/>
          <p:nvPr/>
        </p:nvSpPr>
        <p:spPr>
          <a:xfrm>
            <a:off x="484632" y="2267712"/>
            <a:ext cx="39319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b="1" dirty="0">
                <a:solidFill>
                  <a:srgbClr val="4A6A8A"/>
                </a:solidFill>
              </a:rPr>
              <a:t>PROCESSORS</a:t>
            </a:r>
            <a:endParaRPr lang="en-US" sz="900" dirty="0"/>
          </a:p>
        </p:txBody>
      </p:sp>
      <p:sp>
        <p:nvSpPr>
          <p:cNvPr id="20" name="Text 18"/>
          <p:cNvSpPr/>
          <p:nvPr/>
        </p:nvSpPr>
        <p:spPr>
          <a:xfrm>
            <a:off x="484632" y="2505456"/>
            <a:ext cx="39319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150" dirty="0">
                <a:solidFill>
                  <a:srgbClr val="0D1B2E"/>
                </a:solidFill>
              </a:rPr>
              <a:t>Modify items before indexing (HTML stripper, tokenizer, stop words, synonyms) and/or modify queries before execution (boost, facets, spellcheck).</a:t>
            </a:r>
            <a:endParaRPr lang="en-US" sz="1150" dirty="0"/>
          </a:p>
        </p:txBody>
      </p:sp>
      <p:sp>
        <p:nvSpPr>
          <p:cNvPr id="21" name="Shape 19"/>
          <p:cNvSpPr/>
          <p:nvPr/>
        </p:nvSpPr>
        <p:spPr>
          <a:xfrm>
            <a:off x="4663440" y="2176272"/>
            <a:ext cx="4160520" cy="891540"/>
          </a:xfrm>
          <a:prstGeom prst="rect">
            <a:avLst/>
          </a:prstGeom>
          <a:solidFill>
            <a:srgbClr val="FFFFFF"/>
          </a:solidFill>
          <a:ln w="12700">
            <a:solidFill>
              <a:srgbClr val="C8DDED"/>
            </a:solidFill>
            <a:prstDash val="solid"/>
          </a:ln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22" name="Shape 20"/>
          <p:cNvSpPr/>
          <p:nvPr/>
        </p:nvSpPr>
        <p:spPr>
          <a:xfrm>
            <a:off x="4663440" y="2176272"/>
            <a:ext cx="64008" cy="891540"/>
          </a:xfrm>
          <a:prstGeom prst="rect">
            <a:avLst/>
          </a:prstGeom>
          <a:solidFill>
            <a:srgbClr val="00B4A6"/>
          </a:solidFill>
          <a:ln w="12700">
            <a:solidFill>
              <a:srgbClr val="00B4A6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3" name="Text 21"/>
          <p:cNvSpPr/>
          <p:nvPr/>
        </p:nvSpPr>
        <p:spPr>
          <a:xfrm>
            <a:off x="4828032" y="2267712"/>
            <a:ext cx="39319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b="1" dirty="0">
                <a:solidFill>
                  <a:srgbClr val="4A6A8A"/>
                </a:solidFill>
              </a:rPr>
              <a:t>FACETS</a:t>
            </a:r>
            <a:endParaRPr lang="en-US" sz="900" dirty="0"/>
          </a:p>
        </p:txBody>
      </p:sp>
      <p:sp>
        <p:nvSpPr>
          <p:cNvPr id="24" name="Text 22"/>
          <p:cNvSpPr/>
          <p:nvPr/>
        </p:nvSpPr>
        <p:spPr>
          <a:xfrm>
            <a:off x="4828032" y="2505456"/>
            <a:ext cx="39319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150" dirty="0">
                <a:solidFill>
                  <a:srgbClr val="0D1B2E"/>
                </a:solidFill>
              </a:rPr>
              <a:t>Filter blocks built on indexed fields (Content Type, Tags, Date range, Price range). Powered by Facets module which integrates with Search API.</a:t>
            </a:r>
            <a:endParaRPr lang="en-US" sz="1150" dirty="0"/>
          </a:p>
        </p:txBody>
      </p:sp>
      <p:sp>
        <p:nvSpPr>
          <p:cNvPr id="25" name="Text 23"/>
          <p:cNvSpPr/>
          <p:nvPr/>
        </p:nvSpPr>
        <p:spPr>
          <a:xfrm>
            <a:off x="320040" y="3127248"/>
            <a:ext cx="85039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1D5FA8"/>
                </a:solidFill>
              </a:rPr>
              <a:t>Recommended Module Stack</a:t>
            </a:r>
            <a:endParaRPr lang="en-US" sz="1300" dirty="0"/>
          </a:p>
        </p:txBody>
      </p:sp>
      <p:grpSp>
        <p:nvGrpSpPr>
          <p:cNvPr id="58" name="Group 57">
            <a:extLst>
              <a:ext uri="{FF2B5EF4-FFF2-40B4-BE49-F238E27FC236}">
                <a16:creationId xmlns:a16="http://schemas.microsoft.com/office/drawing/2014/main" id="{8905944D-2365-8F15-4058-CC3791FBBD80}"/>
              </a:ext>
            </a:extLst>
          </p:cNvPr>
          <p:cNvGrpSpPr/>
          <p:nvPr/>
        </p:nvGrpSpPr>
        <p:grpSpPr>
          <a:xfrm>
            <a:off x="320040" y="3419946"/>
            <a:ext cx="4160520" cy="453057"/>
            <a:chOff x="320040" y="3456432"/>
            <a:chExt cx="4160520" cy="566928"/>
          </a:xfrm>
        </p:grpSpPr>
        <p:sp>
          <p:nvSpPr>
            <p:cNvPr id="26" name="Shape 24"/>
            <p:cNvSpPr/>
            <p:nvPr/>
          </p:nvSpPr>
          <p:spPr>
            <a:xfrm>
              <a:off x="320040" y="3456432"/>
              <a:ext cx="4160520" cy="566928"/>
            </a:xfrm>
            <a:prstGeom prst="rect">
              <a:avLst/>
            </a:prstGeom>
            <a:solidFill>
              <a:srgbClr val="FFFFFF"/>
            </a:solidFill>
            <a:ln w="12700">
              <a:solidFill>
                <a:srgbClr val="C8DDED"/>
              </a:solidFill>
              <a:prstDash val="solid"/>
            </a:ln>
            <a:effectLst>
              <a:outerShdw blurRad="101600" dist="38100" dir="8100000" algn="bl" rotWithShape="0">
                <a:srgbClr val="000000">
                  <a:alpha val="12000"/>
                </a:srgbClr>
              </a:outerShdw>
            </a:effectLst>
          </p:spPr>
          <p:txBody>
            <a:bodyPr/>
            <a:lstStyle/>
            <a:p>
              <a:endParaRPr lang="en-US"/>
            </a:p>
          </p:txBody>
        </p:sp>
        <p:sp>
          <p:nvSpPr>
            <p:cNvPr id="27" name="Shape 25"/>
            <p:cNvSpPr/>
            <p:nvPr/>
          </p:nvSpPr>
          <p:spPr>
            <a:xfrm>
              <a:off x="320040" y="3456432"/>
              <a:ext cx="64008" cy="566928"/>
            </a:xfrm>
            <a:prstGeom prst="rect">
              <a:avLst/>
            </a:prstGeom>
            <a:solidFill>
              <a:srgbClr val="1D5FA8"/>
            </a:solidFill>
            <a:ln w="12700">
              <a:solidFill>
                <a:srgbClr val="1D5FA8"/>
              </a:solidFill>
              <a:prstDash val="soli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8" name="Text 26"/>
            <p:cNvSpPr/>
            <p:nvPr/>
          </p:nvSpPr>
          <p:spPr>
            <a:xfrm>
              <a:off x="502920" y="3493008"/>
              <a:ext cx="3977640" cy="27432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>
                <a:buNone/>
              </a:pPr>
              <a:r>
                <a:rPr lang="en-US" sz="1150" b="1" dirty="0">
                  <a:solidFill>
                    <a:srgbClr val="080F1C"/>
                  </a:solidFill>
                  <a:latin typeface="Consolas" pitchFamily="34" charset="0"/>
                  <a:ea typeface="Consolas" pitchFamily="34" charset="-122"/>
                  <a:cs typeface="Consolas" pitchFamily="34" charset="-120"/>
                </a:rPr>
                <a:t>search_api</a:t>
              </a:r>
              <a:endParaRPr lang="en-US" sz="1150" dirty="0"/>
            </a:p>
          </p:txBody>
        </p:sp>
        <p:sp>
          <p:nvSpPr>
            <p:cNvPr id="29" name="Text 27"/>
            <p:cNvSpPr/>
            <p:nvPr/>
          </p:nvSpPr>
          <p:spPr>
            <a:xfrm>
              <a:off x="502920" y="3767328"/>
              <a:ext cx="3977640" cy="22860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>
                <a:buNone/>
              </a:pPr>
              <a:r>
                <a:rPr lang="en-US" sz="1050" dirty="0">
                  <a:solidFill>
                    <a:srgbClr val="4A6A8A"/>
                  </a:solidFill>
                </a:rPr>
                <a:t>Core framework — server, index, processor plugins</a:t>
              </a:r>
              <a:endParaRPr lang="en-US" sz="1050" dirty="0"/>
            </a:p>
          </p:txBody>
        </p:sp>
      </p:grpSp>
      <p:grpSp>
        <p:nvGrpSpPr>
          <p:cNvPr id="57" name="Group 56">
            <a:extLst>
              <a:ext uri="{FF2B5EF4-FFF2-40B4-BE49-F238E27FC236}">
                <a16:creationId xmlns:a16="http://schemas.microsoft.com/office/drawing/2014/main" id="{AECC7C1F-31BD-6CF4-30E0-7B5BDF4200C1}"/>
              </a:ext>
            </a:extLst>
          </p:cNvPr>
          <p:cNvGrpSpPr/>
          <p:nvPr/>
        </p:nvGrpSpPr>
        <p:grpSpPr>
          <a:xfrm>
            <a:off x="320040" y="3897803"/>
            <a:ext cx="4160520" cy="453057"/>
            <a:chOff x="320040" y="4692903"/>
            <a:chExt cx="4160520" cy="566928"/>
          </a:xfrm>
        </p:grpSpPr>
        <p:sp>
          <p:nvSpPr>
            <p:cNvPr id="30" name="Shape 28"/>
            <p:cNvSpPr/>
            <p:nvPr/>
          </p:nvSpPr>
          <p:spPr>
            <a:xfrm>
              <a:off x="320040" y="4692903"/>
              <a:ext cx="4160520" cy="566928"/>
            </a:xfrm>
            <a:prstGeom prst="rect">
              <a:avLst/>
            </a:prstGeom>
            <a:solidFill>
              <a:srgbClr val="FFFFFF"/>
            </a:solidFill>
            <a:ln w="12700">
              <a:solidFill>
                <a:srgbClr val="C8DDED"/>
              </a:solidFill>
              <a:prstDash val="solid"/>
            </a:ln>
            <a:effectLst>
              <a:outerShdw blurRad="101600" dist="38100" dir="8100000" algn="bl" rotWithShape="0">
                <a:srgbClr val="000000">
                  <a:alpha val="12000"/>
                </a:srgbClr>
              </a:outerShdw>
            </a:effectLst>
          </p:spPr>
          <p:txBody>
            <a:bodyPr/>
            <a:lstStyle/>
            <a:p>
              <a:endParaRPr lang="en-US"/>
            </a:p>
          </p:txBody>
        </p:sp>
        <p:sp>
          <p:nvSpPr>
            <p:cNvPr id="31" name="Shape 29"/>
            <p:cNvSpPr/>
            <p:nvPr/>
          </p:nvSpPr>
          <p:spPr>
            <a:xfrm>
              <a:off x="320040" y="4692903"/>
              <a:ext cx="64008" cy="566928"/>
            </a:xfrm>
            <a:prstGeom prst="rect">
              <a:avLst/>
            </a:prstGeom>
            <a:solidFill>
              <a:srgbClr val="1D5FA8"/>
            </a:solidFill>
            <a:ln w="12700">
              <a:solidFill>
                <a:srgbClr val="1D5FA8"/>
              </a:solidFill>
              <a:prstDash val="soli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2" name="Text 30"/>
            <p:cNvSpPr/>
            <p:nvPr/>
          </p:nvSpPr>
          <p:spPr>
            <a:xfrm>
              <a:off x="502920" y="4729479"/>
              <a:ext cx="3977640" cy="27432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>
                <a:buNone/>
              </a:pPr>
              <a:r>
                <a:rPr lang="en-US" sz="1150" b="1" dirty="0">
                  <a:solidFill>
                    <a:srgbClr val="080F1C"/>
                  </a:solidFill>
                  <a:latin typeface="Consolas" pitchFamily="34" charset="0"/>
                  <a:ea typeface="Consolas" pitchFamily="34" charset="-122"/>
                  <a:cs typeface="Consolas" pitchFamily="34" charset="-120"/>
                </a:rPr>
                <a:t>search_api_db</a:t>
              </a:r>
              <a:endParaRPr lang="en-US" sz="1150" dirty="0"/>
            </a:p>
          </p:txBody>
        </p:sp>
        <p:sp>
          <p:nvSpPr>
            <p:cNvPr id="33" name="Text 31"/>
            <p:cNvSpPr/>
            <p:nvPr/>
          </p:nvSpPr>
          <p:spPr>
            <a:xfrm>
              <a:off x="502920" y="5003799"/>
              <a:ext cx="3977640" cy="22860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>
                <a:buNone/>
              </a:pPr>
              <a:r>
                <a:rPr lang="en-US" sz="1000" dirty="0">
                  <a:solidFill>
                    <a:srgbClr val="4A6A8A"/>
                  </a:solidFill>
                </a:rPr>
                <a:t>Database backend — good for small-medium sites, no extra infrastructure</a:t>
              </a:r>
              <a:endParaRPr lang="en-US" sz="1000" dirty="0"/>
            </a:p>
          </p:txBody>
        </p:sp>
      </p:grpSp>
      <p:grpSp>
        <p:nvGrpSpPr>
          <p:cNvPr id="56" name="Group 55">
            <a:extLst>
              <a:ext uri="{FF2B5EF4-FFF2-40B4-BE49-F238E27FC236}">
                <a16:creationId xmlns:a16="http://schemas.microsoft.com/office/drawing/2014/main" id="{5B858A42-9AB3-4B12-E479-DBA359E881D8}"/>
              </a:ext>
            </a:extLst>
          </p:cNvPr>
          <p:cNvGrpSpPr/>
          <p:nvPr/>
        </p:nvGrpSpPr>
        <p:grpSpPr>
          <a:xfrm>
            <a:off x="320040" y="4368888"/>
            <a:ext cx="4160520" cy="453057"/>
            <a:chOff x="320040" y="5611025"/>
            <a:chExt cx="4160520" cy="566928"/>
          </a:xfrm>
        </p:grpSpPr>
        <p:sp>
          <p:nvSpPr>
            <p:cNvPr id="34" name="Shape 32"/>
            <p:cNvSpPr/>
            <p:nvPr/>
          </p:nvSpPr>
          <p:spPr>
            <a:xfrm>
              <a:off x="320040" y="5611025"/>
              <a:ext cx="4160520" cy="566928"/>
            </a:xfrm>
            <a:prstGeom prst="rect">
              <a:avLst/>
            </a:prstGeom>
            <a:solidFill>
              <a:srgbClr val="FFFFFF"/>
            </a:solidFill>
            <a:ln w="12700">
              <a:solidFill>
                <a:srgbClr val="C8DDED"/>
              </a:solidFill>
              <a:prstDash val="solid"/>
            </a:ln>
            <a:effectLst>
              <a:outerShdw blurRad="101600" dist="38100" dir="8100000" algn="bl" rotWithShape="0">
                <a:srgbClr val="000000">
                  <a:alpha val="12000"/>
                </a:srgbClr>
              </a:outerShdw>
            </a:effectLst>
          </p:spPr>
          <p:txBody>
            <a:bodyPr/>
            <a:lstStyle/>
            <a:p>
              <a:endParaRPr lang="en-US"/>
            </a:p>
          </p:txBody>
        </p:sp>
        <p:sp>
          <p:nvSpPr>
            <p:cNvPr id="35" name="Shape 33"/>
            <p:cNvSpPr/>
            <p:nvPr/>
          </p:nvSpPr>
          <p:spPr>
            <a:xfrm>
              <a:off x="320040" y="5611025"/>
              <a:ext cx="64008" cy="566928"/>
            </a:xfrm>
            <a:prstGeom prst="rect">
              <a:avLst/>
            </a:prstGeom>
            <a:solidFill>
              <a:srgbClr val="1D5FA8"/>
            </a:solidFill>
            <a:ln w="12700">
              <a:solidFill>
                <a:srgbClr val="1D5FA8"/>
              </a:solidFill>
              <a:prstDash val="soli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6" name="Text 34"/>
            <p:cNvSpPr/>
            <p:nvPr/>
          </p:nvSpPr>
          <p:spPr>
            <a:xfrm>
              <a:off x="502920" y="5647601"/>
              <a:ext cx="3977640" cy="27432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>
                <a:buNone/>
              </a:pPr>
              <a:r>
                <a:rPr lang="en-US" sz="1150" b="1" dirty="0">
                  <a:solidFill>
                    <a:srgbClr val="080F1C"/>
                  </a:solidFill>
                  <a:latin typeface="Consolas" pitchFamily="34" charset="0"/>
                  <a:ea typeface="Consolas" pitchFamily="34" charset="-122"/>
                  <a:cs typeface="Consolas" pitchFamily="34" charset="-120"/>
                </a:rPr>
                <a:t>search_api_solr</a:t>
              </a:r>
              <a:endParaRPr lang="en-US" sz="1150" dirty="0"/>
            </a:p>
          </p:txBody>
        </p:sp>
        <p:sp>
          <p:nvSpPr>
            <p:cNvPr id="37" name="Text 35"/>
            <p:cNvSpPr/>
            <p:nvPr/>
          </p:nvSpPr>
          <p:spPr>
            <a:xfrm>
              <a:off x="502920" y="5921921"/>
              <a:ext cx="3977640" cy="22860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>
                <a:buNone/>
              </a:pPr>
              <a:r>
                <a:rPr lang="en-US" sz="1000" dirty="0">
                  <a:solidFill>
                    <a:srgbClr val="4A6A8A"/>
                  </a:solidFill>
                </a:rPr>
                <a:t>Apache Solr backend — production-grade full-text, Drupal-specific schema</a:t>
              </a:r>
              <a:endParaRPr lang="en-US" sz="1000" dirty="0"/>
            </a:p>
          </p:txBody>
        </p:sp>
      </p:grpSp>
      <p:grpSp>
        <p:nvGrpSpPr>
          <p:cNvPr id="55" name="Group 54">
            <a:extLst>
              <a:ext uri="{FF2B5EF4-FFF2-40B4-BE49-F238E27FC236}">
                <a16:creationId xmlns:a16="http://schemas.microsoft.com/office/drawing/2014/main" id="{DDABF15B-748B-FAA5-CE26-AC12601B2266}"/>
              </a:ext>
            </a:extLst>
          </p:cNvPr>
          <p:cNvGrpSpPr/>
          <p:nvPr/>
        </p:nvGrpSpPr>
        <p:grpSpPr>
          <a:xfrm>
            <a:off x="4663440" y="3419946"/>
            <a:ext cx="4160520" cy="453057"/>
            <a:chOff x="320040" y="6454641"/>
            <a:chExt cx="4160520" cy="566928"/>
          </a:xfrm>
        </p:grpSpPr>
        <p:sp>
          <p:nvSpPr>
            <p:cNvPr id="38" name="Shape 36"/>
            <p:cNvSpPr/>
            <p:nvPr/>
          </p:nvSpPr>
          <p:spPr>
            <a:xfrm>
              <a:off x="320040" y="6454641"/>
              <a:ext cx="4160520" cy="566928"/>
            </a:xfrm>
            <a:prstGeom prst="rect">
              <a:avLst/>
            </a:prstGeom>
            <a:solidFill>
              <a:srgbClr val="FFFFFF"/>
            </a:solidFill>
            <a:ln w="12700">
              <a:solidFill>
                <a:srgbClr val="C8DDED"/>
              </a:solidFill>
              <a:prstDash val="solid"/>
            </a:ln>
            <a:effectLst>
              <a:outerShdw blurRad="101600" dist="38100" dir="8100000" algn="bl" rotWithShape="0">
                <a:srgbClr val="000000">
                  <a:alpha val="12000"/>
                </a:srgbClr>
              </a:outerShdw>
            </a:effectLst>
          </p:spPr>
          <p:txBody>
            <a:bodyPr/>
            <a:lstStyle/>
            <a:p>
              <a:endParaRPr lang="en-US"/>
            </a:p>
          </p:txBody>
        </p:sp>
        <p:sp>
          <p:nvSpPr>
            <p:cNvPr id="39" name="Shape 37"/>
            <p:cNvSpPr/>
            <p:nvPr/>
          </p:nvSpPr>
          <p:spPr>
            <a:xfrm>
              <a:off x="320040" y="6454641"/>
              <a:ext cx="64008" cy="566928"/>
            </a:xfrm>
            <a:prstGeom prst="rect">
              <a:avLst/>
            </a:prstGeom>
            <a:solidFill>
              <a:srgbClr val="1D5FA8"/>
            </a:solidFill>
            <a:ln w="12700">
              <a:solidFill>
                <a:srgbClr val="1D5FA8"/>
              </a:solidFill>
              <a:prstDash val="soli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0" name="Text 38"/>
            <p:cNvSpPr/>
            <p:nvPr/>
          </p:nvSpPr>
          <p:spPr>
            <a:xfrm>
              <a:off x="502920" y="6491217"/>
              <a:ext cx="3977640" cy="27432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>
                <a:buNone/>
              </a:pPr>
              <a:r>
                <a:rPr lang="en-US" sz="1150" b="1" dirty="0">
                  <a:solidFill>
                    <a:srgbClr val="080F1C"/>
                  </a:solidFill>
                  <a:latin typeface="Consolas" pitchFamily="34" charset="0"/>
                  <a:ea typeface="Consolas" pitchFamily="34" charset="-122"/>
                  <a:cs typeface="Consolas" pitchFamily="34" charset="-120"/>
                </a:rPr>
                <a:t>elasticsearch_connector</a:t>
              </a:r>
              <a:endParaRPr lang="en-US" sz="1150" dirty="0"/>
            </a:p>
          </p:txBody>
        </p:sp>
        <p:sp>
          <p:nvSpPr>
            <p:cNvPr id="41" name="Text 39"/>
            <p:cNvSpPr/>
            <p:nvPr/>
          </p:nvSpPr>
          <p:spPr>
            <a:xfrm>
              <a:off x="502920" y="6765537"/>
              <a:ext cx="3977640" cy="22860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>
                <a:buNone/>
              </a:pPr>
              <a:r>
                <a:rPr lang="en-US" sz="1050" dirty="0">
                  <a:solidFill>
                    <a:srgbClr val="4A6A8A"/>
                  </a:solidFill>
                </a:rPr>
                <a:t>Elasticsearch backend — alternative to Solr for cloud deployments</a:t>
              </a:r>
              <a:endParaRPr lang="en-US" sz="1050" dirty="0"/>
            </a:p>
          </p:txBody>
        </p:sp>
      </p:grpSp>
      <p:grpSp>
        <p:nvGrpSpPr>
          <p:cNvPr id="54" name="Group 53">
            <a:extLst>
              <a:ext uri="{FF2B5EF4-FFF2-40B4-BE49-F238E27FC236}">
                <a16:creationId xmlns:a16="http://schemas.microsoft.com/office/drawing/2014/main" id="{E4E358C2-B652-68D6-56CF-D58DCD256BE6}"/>
              </a:ext>
            </a:extLst>
          </p:cNvPr>
          <p:cNvGrpSpPr/>
          <p:nvPr/>
        </p:nvGrpSpPr>
        <p:grpSpPr>
          <a:xfrm>
            <a:off x="4663440" y="3897803"/>
            <a:ext cx="4160520" cy="453057"/>
            <a:chOff x="320040" y="7210205"/>
            <a:chExt cx="4160520" cy="566928"/>
          </a:xfrm>
        </p:grpSpPr>
        <p:sp>
          <p:nvSpPr>
            <p:cNvPr id="42" name="Shape 40"/>
            <p:cNvSpPr/>
            <p:nvPr/>
          </p:nvSpPr>
          <p:spPr>
            <a:xfrm>
              <a:off x="320040" y="7210205"/>
              <a:ext cx="4160520" cy="566928"/>
            </a:xfrm>
            <a:prstGeom prst="rect">
              <a:avLst/>
            </a:prstGeom>
            <a:solidFill>
              <a:srgbClr val="FFFFFF"/>
            </a:solidFill>
            <a:ln w="12700">
              <a:solidFill>
                <a:srgbClr val="C8DDED"/>
              </a:solidFill>
              <a:prstDash val="solid"/>
            </a:ln>
            <a:effectLst>
              <a:outerShdw blurRad="101600" dist="38100" dir="8100000" algn="bl" rotWithShape="0">
                <a:srgbClr val="000000">
                  <a:alpha val="12000"/>
                </a:srgbClr>
              </a:outerShdw>
            </a:effectLst>
          </p:spPr>
          <p:txBody>
            <a:bodyPr/>
            <a:lstStyle/>
            <a:p>
              <a:endParaRPr lang="en-US"/>
            </a:p>
          </p:txBody>
        </p:sp>
        <p:sp>
          <p:nvSpPr>
            <p:cNvPr id="43" name="Shape 41"/>
            <p:cNvSpPr/>
            <p:nvPr/>
          </p:nvSpPr>
          <p:spPr>
            <a:xfrm>
              <a:off x="320040" y="7210205"/>
              <a:ext cx="64008" cy="566928"/>
            </a:xfrm>
            <a:prstGeom prst="rect">
              <a:avLst/>
            </a:prstGeom>
            <a:solidFill>
              <a:srgbClr val="1D5FA8"/>
            </a:solidFill>
            <a:ln w="12700">
              <a:solidFill>
                <a:srgbClr val="1D5FA8"/>
              </a:solidFill>
              <a:prstDash val="soli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4" name="Text 42"/>
            <p:cNvSpPr/>
            <p:nvPr/>
          </p:nvSpPr>
          <p:spPr>
            <a:xfrm>
              <a:off x="502920" y="7246781"/>
              <a:ext cx="3977640" cy="27432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>
                <a:buNone/>
              </a:pPr>
              <a:r>
                <a:rPr lang="en-US" sz="1150" b="1" dirty="0">
                  <a:solidFill>
                    <a:srgbClr val="080F1C"/>
                  </a:solidFill>
                  <a:latin typeface="Consolas" pitchFamily="34" charset="0"/>
                  <a:ea typeface="Consolas" pitchFamily="34" charset="-122"/>
                  <a:cs typeface="Consolas" pitchFamily="34" charset="-120"/>
                </a:rPr>
                <a:t>facets</a:t>
              </a:r>
              <a:endParaRPr lang="en-US" sz="1150" dirty="0"/>
            </a:p>
          </p:txBody>
        </p:sp>
        <p:sp>
          <p:nvSpPr>
            <p:cNvPr id="45" name="Text 43"/>
            <p:cNvSpPr/>
            <p:nvPr/>
          </p:nvSpPr>
          <p:spPr>
            <a:xfrm>
              <a:off x="502920" y="7521101"/>
              <a:ext cx="3977640" cy="22860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>
                <a:buNone/>
              </a:pPr>
              <a:r>
                <a:rPr lang="en-US" sz="1050" dirty="0">
                  <a:solidFill>
                    <a:srgbClr val="4A6A8A"/>
                  </a:solidFill>
                </a:rPr>
                <a:t>Faceted filtering UI blocks — integrates with Search API index fields</a:t>
              </a:r>
              <a:endParaRPr lang="en-US" sz="1050" dirty="0"/>
            </a:p>
          </p:txBody>
        </p:sp>
      </p:grp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0F6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58368"/>
          </a:xfrm>
          <a:prstGeom prst="rect">
            <a:avLst/>
          </a:prstGeom>
          <a:solidFill>
            <a:srgbClr val="080F1C"/>
          </a:solidFill>
          <a:ln w="12700">
            <a:solidFill>
              <a:srgbClr val="080F1C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" name="Shape 1"/>
          <p:cNvSpPr/>
          <p:nvPr/>
        </p:nvSpPr>
        <p:spPr>
          <a:xfrm>
            <a:off x="0" y="658368"/>
            <a:ext cx="9144000" cy="50292"/>
          </a:xfrm>
          <a:prstGeom prst="rect">
            <a:avLst/>
          </a:prstGeom>
          <a:solidFill>
            <a:srgbClr val="6AADDF"/>
          </a:solidFill>
          <a:ln w="12700">
            <a:solidFill>
              <a:srgbClr val="6AADD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" name="Text 2"/>
          <p:cNvSpPr/>
          <p:nvPr/>
        </p:nvSpPr>
        <p:spPr>
          <a:xfrm>
            <a:off x="320040" y="0"/>
            <a:ext cx="438912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Search API</a:t>
            </a:r>
            <a:endParaRPr lang="en-US" sz="2200" dirty="0"/>
          </a:p>
        </p:txBody>
      </p:sp>
      <p:sp>
        <p:nvSpPr>
          <p:cNvPr id="5" name="Text 3"/>
          <p:cNvSpPr/>
          <p:nvPr/>
        </p:nvSpPr>
        <p:spPr>
          <a:xfrm>
            <a:off x="4709160" y="0"/>
            <a:ext cx="411480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B8D9F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|  Programmatic Indexing &amp; Custom Datasource</a:t>
            </a:r>
            <a:endParaRPr lang="en-US" sz="1300" dirty="0"/>
          </a:p>
        </p:txBody>
      </p:sp>
      <p:sp>
        <p:nvSpPr>
          <p:cNvPr id="6" name="Shape 4"/>
          <p:cNvSpPr/>
          <p:nvPr/>
        </p:nvSpPr>
        <p:spPr>
          <a:xfrm>
            <a:off x="0" y="4846320"/>
            <a:ext cx="9144000" cy="297180"/>
          </a:xfrm>
          <a:prstGeom prst="rect">
            <a:avLst/>
          </a:prstGeom>
          <a:solidFill>
            <a:srgbClr val="080F1C"/>
          </a:solidFill>
          <a:ln w="12700">
            <a:solidFill>
              <a:srgbClr val="080F1C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7" name="Text 5"/>
          <p:cNvSpPr/>
          <p:nvPr/>
        </p:nvSpPr>
        <p:spPr>
          <a:xfrm>
            <a:off x="274320" y="4846320"/>
            <a:ext cx="8595360" cy="2971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800" dirty="0">
                <a:solidFill>
                  <a:srgbClr val="B8D9F5"/>
                </a:solidFill>
              </a:rPr>
              <a:t>drupal.org/docs  |  MIGRATION, SEARCH, TRANSLATION &amp; WORKFLOWS  |  COURSE 5 OF 7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>
            <a:off x="320040" y="804672"/>
            <a:ext cx="41605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1D5FA8"/>
                </a:solidFill>
              </a:rPr>
              <a:t>Indexing entities</a:t>
            </a:r>
            <a:endParaRPr lang="en-US" sz="1300" dirty="0"/>
          </a:p>
        </p:txBody>
      </p:sp>
      <p:sp>
        <p:nvSpPr>
          <p:cNvPr id="9" name="Shape 7"/>
          <p:cNvSpPr/>
          <p:nvPr/>
        </p:nvSpPr>
        <p:spPr>
          <a:xfrm>
            <a:off x="320040" y="1097280"/>
            <a:ext cx="4160520" cy="2852928"/>
          </a:xfrm>
          <a:prstGeom prst="rect">
            <a:avLst/>
          </a:prstGeom>
          <a:solidFill>
            <a:srgbClr val="070D1A"/>
          </a:solidFill>
          <a:ln w="12700">
            <a:solidFill>
              <a:srgbClr val="1D5FA8"/>
            </a:solidFill>
            <a:prstDash val="solid"/>
          </a:ln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0" name="Text 8"/>
          <p:cNvSpPr/>
          <p:nvPr/>
        </p:nvSpPr>
        <p:spPr>
          <a:xfrm>
            <a:off x="457200" y="1188720"/>
            <a:ext cx="3886200" cy="26700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700" dirty="0">
                <a:solidFill>
                  <a:srgbClr val="73C99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// ── MARK ITEMS FOR RE-INDEXING ────────────────────────────────────────</a:t>
            </a:r>
            <a:endParaRPr lang="en-US" sz="700" dirty="0"/>
          </a:p>
          <a:p>
            <a:pPr marL="0" indent="0">
              <a:buNone/>
            </a:pPr>
            <a:r>
              <a:rPr lang="en-US" sz="700" dirty="0">
                <a:solidFill>
                  <a:srgbClr val="61AFE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use Drupal\search_api\Entity\Index;</a:t>
            </a:r>
            <a:endParaRPr lang="en-US" sz="700" dirty="0"/>
          </a:p>
          <a:p>
            <a:pPr marL="0" indent="0">
              <a:buNone/>
            </a:pPr>
            <a:endParaRPr lang="en-US" sz="700" dirty="0"/>
          </a:p>
          <a:p>
            <a:pPr marL="0" indent="0">
              <a:buNone/>
            </a:pPr>
            <a:r>
              <a:rPr lang="en-US" sz="700" dirty="0">
                <a:solidFill>
                  <a:srgbClr val="73C99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// Get a specific index</a:t>
            </a:r>
            <a:endParaRPr lang="en-US" sz="700" dirty="0"/>
          </a:p>
          <a:p>
            <a:pPr marL="0" indent="0">
              <a:buNone/>
            </a:pPr>
            <a:r>
              <a:rPr lang="en-US" sz="700" dirty="0">
                <a:solidFill>
                  <a:srgbClr val="E5C07B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$index = Index::load('content_index');</a:t>
            </a:r>
            <a:endParaRPr lang="en-US" sz="700" dirty="0"/>
          </a:p>
          <a:p>
            <a:pPr marL="0" indent="0">
              <a:buNone/>
            </a:pPr>
            <a:endParaRPr lang="en-US" sz="700" dirty="0"/>
          </a:p>
          <a:p>
            <a:pPr marL="0" indent="0">
              <a:buNone/>
            </a:pPr>
            <a:r>
              <a:rPr lang="en-US" sz="700" dirty="0">
                <a:solidFill>
                  <a:srgbClr val="73C99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// Mark specific items for re-indexing (queued, not immediate)</a:t>
            </a:r>
            <a:endParaRPr lang="en-US" sz="700" dirty="0"/>
          </a:p>
          <a:p>
            <a:pPr marL="0" indent="0">
              <a:buNone/>
            </a:pPr>
            <a:r>
              <a:rPr lang="en-US" sz="700" dirty="0">
                <a:solidFill>
                  <a:srgbClr val="9CDCF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$index-&gt;trackItemsInserted('entity:node', [$nid]);</a:t>
            </a:r>
            <a:endParaRPr lang="en-US" sz="700" dirty="0"/>
          </a:p>
          <a:p>
            <a:pPr marL="0" indent="0">
              <a:buNone/>
            </a:pPr>
            <a:r>
              <a:rPr lang="en-US" sz="700" dirty="0">
                <a:solidFill>
                  <a:srgbClr val="9CDCF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$index-&gt;trackItemsUpdated('entity:node', [$nid]);</a:t>
            </a:r>
            <a:endParaRPr lang="en-US" sz="700" dirty="0"/>
          </a:p>
          <a:p>
            <a:pPr marL="0" indent="0">
              <a:buNone/>
            </a:pPr>
            <a:r>
              <a:rPr lang="en-US" sz="700" dirty="0">
                <a:solidFill>
                  <a:srgbClr val="9CDCF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$index-&gt;trackItemsDeleted('entity:node', [$nid]);</a:t>
            </a:r>
            <a:endParaRPr lang="en-US" sz="700" dirty="0"/>
          </a:p>
          <a:p>
            <a:pPr marL="0" indent="0">
              <a:buNone/>
            </a:pPr>
            <a:endParaRPr lang="en-US" sz="700" dirty="0"/>
          </a:p>
          <a:p>
            <a:pPr marL="0" indent="0">
              <a:buNone/>
            </a:pPr>
            <a:r>
              <a:rPr lang="en-US" sz="700" dirty="0">
                <a:solidFill>
                  <a:srgbClr val="73C99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// Re-index everything on the index</a:t>
            </a:r>
            <a:endParaRPr lang="en-US" sz="700" dirty="0"/>
          </a:p>
          <a:p>
            <a:pPr marL="0" indent="0">
              <a:buNone/>
            </a:pPr>
            <a:r>
              <a:rPr lang="en-US" sz="700" dirty="0">
                <a:solidFill>
                  <a:srgbClr val="9CDCF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$index-&gt;reindex();</a:t>
            </a:r>
            <a:endParaRPr lang="en-US" sz="700" dirty="0"/>
          </a:p>
          <a:p>
            <a:pPr marL="0" indent="0">
              <a:buNone/>
            </a:pPr>
            <a:endParaRPr lang="en-US" sz="700" dirty="0"/>
          </a:p>
          <a:p>
            <a:pPr marL="0" indent="0">
              <a:buNone/>
            </a:pPr>
            <a:r>
              <a:rPr lang="en-US" sz="700" dirty="0">
                <a:solidFill>
                  <a:srgbClr val="73C99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// Trigger actual indexing (normally done by cron)</a:t>
            </a:r>
            <a:endParaRPr lang="en-US" sz="700" dirty="0"/>
          </a:p>
          <a:p>
            <a:pPr marL="0" indent="0">
              <a:buNone/>
            </a:pPr>
            <a:r>
              <a:rPr lang="en-US" sz="700" dirty="0">
                <a:solidFill>
                  <a:srgbClr val="9CDCF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$index-&gt;indexItems();    // Index ALL queued items</a:t>
            </a:r>
            <a:endParaRPr lang="en-US" sz="700" dirty="0"/>
          </a:p>
          <a:p>
            <a:pPr marL="0" indent="0">
              <a:buNone/>
            </a:pPr>
            <a:r>
              <a:rPr lang="en-US" sz="700" dirty="0">
                <a:solidFill>
                  <a:srgbClr val="9CDCF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$index-&gt;indexItems(100); // Index up to 100 items</a:t>
            </a:r>
            <a:endParaRPr lang="en-US" sz="700" dirty="0"/>
          </a:p>
          <a:p>
            <a:pPr marL="0" indent="0">
              <a:buNone/>
            </a:pPr>
            <a:endParaRPr lang="en-US" sz="700" dirty="0"/>
          </a:p>
          <a:p>
            <a:pPr marL="0" indent="0">
              <a:buNone/>
            </a:pPr>
            <a:r>
              <a:rPr lang="en-US" sz="700" dirty="0">
                <a:solidFill>
                  <a:srgbClr val="73C99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// ── DRUSH COMMANDS ────────────────────────────────────────────────────</a:t>
            </a:r>
            <a:endParaRPr lang="en-US" sz="700" dirty="0"/>
          </a:p>
          <a:p>
            <a:pPr marL="0" indent="0">
              <a:buNone/>
            </a:pPr>
            <a:r>
              <a:rPr lang="en-US" sz="700" dirty="0">
                <a:solidFill>
                  <a:srgbClr val="9EC8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drush search-api:index                  # Index all queued items</a:t>
            </a:r>
            <a:endParaRPr lang="en-US" sz="700" dirty="0"/>
          </a:p>
          <a:p>
            <a:pPr marL="0" indent="0">
              <a:buNone/>
            </a:pPr>
            <a:r>
              <a:rPr lang="en-US" sz="700" dirty="0">
                <a:solidFill>
                  <a:srgbClr val="9EC8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drush search-api:reindex content_index  # Mark all items for re-index</a:t>
            </a:r>
            <a:endParaRPr lang="en-US" sz="700" dirty="0"/>
          </a:p>
          <a:p>
            <a:pPr marL="0" indent="0">
              <a:buNone/>
            </a:pPr>
            <a:r>
              <a:rPr lang="en-US" sz="700" dirty="0">
                <a:solidFill>
                  <a:srgbClr val="9EC8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drush search-api:status                 # Show index status</a:t>
            </a:r>
            <a:endParaRPr lang="en-US" sz="700" dirty="0"/>
          </a:p>
          <a:p>
            <a:pPr marL="0" indent="0">
              <a:buNone/>
            </a:pPr>
            <a:r>
              <a:rPr lang="en-US" sz="700" dirty="0">
                <a:solidFill>
                  <a:srgbClr val="9EC8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drush search-api:clear content_index    # Clear the index</a:t>
            </a:r>
            <a:endParaRPr lang="en-US" sz="700" dirty="0"/>
          </a:p>
        </p:txBody>
      </p:sp>
      <p:sp>
        <p:nvSpPr>
          <p:cNvPr id="11" name="Text 9"/>
          <p:cNvSpPr/>
          <p:nvPr/>
        </p:nvSpPr>
        <p:spPr>
          <a:xfrm>
            <a:off x="4663440" y="804672"/>
            <a:ext cx="41605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2E7FD4"/>
                </a:solidFill>
              </a:rPr>
              <a:t>Custom Datasource plugin</a:t>
            </a:r>
            <a:endParaRPr lang="en-US" sz="1300" dirty="0"/>
          </a:p>
        </p:txBody>
      </p:sp>
      <p:sp>
        <p:nvSpPr>
          <p:cNvPr id="12" name="Shape 10"/>
          <p:cNvSpPr/>
          <p:nvPr/>
        </p:nvSpPr>
        <p:spPr>
          <a:xfrm>
            <a:off x="4663440" y="1097280"/>
            <a:ext cx="4160520" cy="2852928"/>
          </a:xfrm>
          <a:prstGeom prst="rect">
            <a:avLst/>
          </a:prstGeom>
          <a:solidFill>
            <a:srgbClr val="070D1A"/>
          </a:solidFill>
          <a:ln w="12700">
            <a:solidFill>
              <a:srgbClr val="1D5FA8"/>
            </a:solidFill>
            <a:prstDash val="solid"/>
          </a:ln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3" name="Text 11"/>
          <p:cNvSpPr/>
          <p:nvPr/>
        </p:nvSpPr>
        <p:spPr>
          <a:xfrm>
            <a:off x="4800600" y="1188720"/>
            <a:ext cx="3886200" cy="26700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600" dirty="0">
                <a:solidFill>
                  <a:srgbClr val="9EC8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&lt;?php</a:t>
            </a: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73C99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// To index non-entity data (custom DB table, API data):</a:t>
            </a: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73C99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// src/Plugin/search_api/datasource/ProductDatasource.php</a:t>
            </a:r>
            <a:endParaRPr lang="en-US" sz="600" dirty="0"/>
          </a:p>
          <a:p>
            <a:pPr marL="0" indent="0">
              <a:buNone/>
            </a:pP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61AFE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use Drupal\search_api\Plugin\search_api\datasource\ContentEntity;</a:t>
            </a: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61AFE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use Drupal\search_api\Datasource\DatasourcePluginBase;</a:t>
            </a:r>
            <a:endParaRPr lang="en-US" sz="600" dirty="0"/>
          </a:p>
          <a:p>
            <a:pPr marL="0" indent="0">
              <a:buNone/>
            </a:pP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73C99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/**</a:t>
            </a: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73C99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* @SearchApiDatasource(</a:t>
            </a: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73C99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*   id = "my_products",</a:t>
            </a: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73C99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*   label = @Translation("My Products"),</a:t>
            </a: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73C99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*   entity_type = "node"</a:t>
            </a: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73C99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* )</a:t>
            </a: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73C99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*/</a:t>
            </a: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61AFE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class ProductDatasource extends DatasourcePluginBase {</a:t>
            </a:r>
            <a:endParaRPr lang="en-US" sz="600" dirty="0"/>
          </a:p>
          <a:p>
            <a:pPr marL="0" indent="0">
              <a:buNone/>
            </a:pP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61AFE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public function getItemIds(?int $page = NULL): ?array {</a:t>
            </a: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73C99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// Return all indexable IDs (paginated for large sets)</a:t>
            </a: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61AFE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return \Drupal::entityQuery('node')</a:t>
            </a: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9CDCF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    -&gt;condition('type', 'product')</a:t>
            </a: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9CDCF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    -&gt;condition('status', 1)</a:t>
            </a: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9CDCF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    -&gt;accessCheck(FALSE)</a:t>
            </a: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9CDCF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    -&gt;execute();</a:t>
            </a: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9EC8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}</a:t>
            </a:r>
            <a:endParaRPr lang="en-US" sz="600" dirty="0"/>
          </a:p>
          <a:p>
            <a:pPr marL="0" indent="0">
              <a:buNone/>
            </a:pP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61AFE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public function loadMultiple(array $ids): array {</a:t>
            </a: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61AFE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return \Drupal::entityTypeManager()</a:t>
            </a: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9CDCF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    -&gt;getStorage('node')-&gt;loadMultiple($ids);</a:t>
            </a: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9EC8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}</a:t>
            </a: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9EC8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}</a:t>
            </a:r>
            <a:endParaRPr lang="en-US" sz="600" dirty="0"/>
          </a:p>
        </p:txBody>
      </p:sp>
      <p:sp>
        <p:nvSpPr>
          <p:cNvPr id="14" name="Shape 12"/>
          <p:cNvSpPr/>
          <p:nvPr/>
        </p:nvSpPr>
        <p:spPr>
          <a:xfrm>
            <a:off x="320040" y="4069080"/>
            <a:ext cx="8503920" cy="658368"/>
          </a:xfrm>
          <a:prstGeom prst="rect">
            <a:avLst/>
          </a:prstGeom>
          <a:solidFill>
            <a:srgbClr val="B8D9F5"/>
          </a:solidFill>
          <a:ln w="12700">
            <a:solidFill>
              <a:srgbClr val="1D5FA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5" name="Text 13"/>
          <p:cNvSpPr/>
          <p:nvPr/>
        </p:nvSpPr>
        <p:spPr>
          <a:xfrm>
            <a:off x="502920" y="4069080"/>
            <a:ext cx="822960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dirty="0">
                <a:solidFill>
                  <a:srgbClr val="0D1B2E"/>
                </a:solidFill>
              </a:rPr>
              <a:t>For most sites, configure the index via the Search API UI (/admin/config/search/search-api). Programmatic access is needed for custom datasources, processors, or automated testing.</a:t>
            </a:r>
            <a:endParaRPr lang="en-US" sz="115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0F6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58368"/>
          </a:xfrm>
          <a:prstGeom prst="rect">
            <a:avLst/>
          </a:prstGeom>
          <a:solidFill>
            <a:srgbClr val="080F1C"/>
          </a:solidFill>
          <a:ln w="12700">
            <a:solidFill>
              <a:srgbClr val="080F1C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" name="Shape 1"/>
          <p:cNvSpPr/>
          <p:nvPr/>
        </p:nvSpPr>
        <p:spPr>
          <a:xfrm>
            <a:off x="0" y="658368"/>
            <a:ext cx="9144000" cy="50292"/>
          </a:xfrm>
          <a:prstGeom prst="rect">
            <a:avLst/>
          </a:prstGeom>
          <a:solidFill>
            <a:srgbClr val="6AADDF"/>
          </a:solidFill>
          <a:ln w="12700">
            <a:solidFill>
              <a:srgbClr val="6AADD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" name="Text 2"/>
          <p:cNvSpPr/>
          <p:nvPr/>
        </p:nvSpPr>
        <p:spPr>
          <a:xfrm>
            <a:off x="320040" y="0"/>
            <a:ext cx="438912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Search API</a:t>
            </a:r>
            <a:endParaRPr lang="en-US" sz="2200" dirty="0"/>
          </a:p>
        </p:txBody>
      </p:sp>
      <p:sp>
        <p:nvSpPr>
          <p:cNvPr id="5" name="Text 3"/>
          <p:cNvSpPr/>
          <p:nvPr/>
        </p:nvSpPr>
        <p:spPr>
          <a:xfrm>
            <a:off x="4709160" y="0"/>
            <a:ext cx="411480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B8D9F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|  Executing Search Queries Programmatically</a:t>
            </a:r>
            <a:endParaRPr lang="en-US" sz="1300" dirty="0"/>
          </a:p>
        </p:txBody>
      </p:sp>
      <p:sp>
        <p:nvSpPr>
          <p:cNvPr id="6" name="Shape 4"/>
          <p:cNvSpPr/>
          <p:nvPr/>
        </p:nvSpPr>
        <p:spPr>
          <a:xfrm>
            <a:off x="0" y="4846320"/>
            <a:ext cx="9144000" cy="297180"/>
          </a:xfrm>
          <a:prstGeom prst="rect">
            <a:avLst/>
          </a:prstGeom>
          <a:solidFill>
            <a:srgbClr val="080F1C"/>
          </a:solidFill>
          <a:ln w="12700">
            <a:solidFill>
              <a:srgbClr val="080F1C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7" name="Text 5"/>
          <p:cNvSpPr/>
          <p:nvPr/>
        </p:nvSpPr>
        <p:spPr>
          <a:xfrm>
            <a:off x="274320" y="4846320"/>
            <a:ext cx="8595360" cy="2971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800" dirty="0">
                <a:solidFill>
                  <a:srgbClr val="B8D9F5"/>
                </a:solidFill>
              </a:rPr>
              <a:t>drupal.org/docs  |  MIGRATION, SEARCH, TRANSLATION &amp; WORKFLOWS  |  COURSE 5 OF 7</a:t>
            </a:r>
            <a:endParaRPr lang="en-US" sz="800" dirty="0"/>
          </a:p>
        </p:txBody>
      </p:sp>
      <p:sp>
        <p:nvSpPr>
          <p:cNvPr id="8" name="Shape 6"/>
          <p:cNvSpPr/>
          <p:nvPr/>
        </p:nvSpPr>
        <p:spPr>
          <a:xfrm>
            <a:off x="320040" y="804672"/>
            <a:ext cx="8503920" cy="3977640"/>
          </a:xfrm>
          <a:prstGeom prst="rect">
            <a:avLst/>
          </a:prstGeom>
          <a:solidFill>
            <a:srgbClr val="070D1A"/>
          </a:solidFill>
          <a:ln w="12700">
            <a:solidFill>
              <a:srgbClr val="1D5FA8"/>
            </a:solidFill>
            <a:prstDash val="solid"/>
          </a:ln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9" name="Text 7"/>
          <p:cNvSpPr/>
          <p:nvPr/>
        </p:nvSpPr>
        <p:spPr>
          <a:xfrm>
            <a:off x="457200" y="896112"/>
            <a:ext cx="8229600" cy="3794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500" dirty="0">
                <a:solidFill>
                  <a:srgbClr val="61AFE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use Drupal\search_api\Entity\Index;</a:t>
            </a:r>
            <a:endParaRPr lang="en-US" sz="500" dirty="0"/>
          </a:p>
          <a:p>
            <a:pPr marL="0" indent="0">
              <a:buNone/>
            </a:pPr>
            <a:r>
              <a:rPr lang="en-US" sz="500" dirty="0">
                <a:solidFill>
                  <a:srgbClr val="61AFE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use Drupal\search_api\Query\QueryInterface;</a:t>
            </a:r>
            <a:endParaRPr lang="en-US" sz="500" dirty="0"/>
          </a:p>
          <a:p>
            <a:pPr marL="0" indent="0">
              <a:buNone/>
            </a:pPr>
            <a:endParaRPr lang="en-US" sz="500" dirty="0"/>
          </a:p>
          <a:p>
            <a:pPr marL="0" indent="0">
              <a:buNone/>
            </a:pPr>
            <a:r>
              <a:rPr lang="en-US" sz="500" dirty="0">
                <a:solidFill>
                  <a:srgbClr val="73C99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// ── BASIC QUERY ────────────────────────────────────────────────────────</a:t>
            </a:r>
            <a:endParaRPr lang="en-US" sz="500" dirty="0"/>
          </a:p>
          <a:p>
            <a:pPr marL="0" indent="0">
              <a:buNone/>
            </a:pPr>
            <a:r>
              <a:rPr lang="en-US" sz="500" dirty="0">
                <a:solidFill>
                  <a:srgbClr val="E5C07B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$index  = Index::load('content_index');</a:t>
            </a:r>
            <a:endParaRPr lang="en-US" sz="500" dirty="0"/>
          </a:p>
          <a:p>
            <a:pPr marL="0" indent="0">
              <a:buNone/>
            </a:pPr>
            <a:r>
              <a:rPr lang="en-US" sz="500" dirty="0">
                <a:solidFill>
                  <a:srgbClr val="E5C07B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$query  = $index-&gt;query();</a:t>
            </a:r>
            <a:endParaRPr lang="en-US" sz="500" dirty="0"/>
          </a:p>
          <a:p>
            <a:pPr marL="0" indent="0">
              <a:buNone/>
            </a:pPr>
            <a:endParaRPr lang="en-US" sz="500" dirty="0"/>
          </a:p>
          <a:p>
            <a:pPr marL="0" indent="0">
              <a:buNone/>
            </a:pPr>
            <a:r>
              <a:rPr lang="en-US" sz="500" dirty="0">
                <a:solidFill>
                  <a:srgbClr val="73C99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// Full-text search</a:t>
            </a:r>
            <a:endParaRPr lang="en-US" sz="500" dirty="0"/>
          </a:p>
          <a:p>
            <a:pPr marL="0" indent="0">
              <a:buNone/>
            </a:pPr>
            <a:r>
              <a:rPr lang="en-US" sz="500" dirty="0">
                <a:solidFill>
                  <a:srgbClr val="9CDCF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$query-&gt;keys('drupal migration tutorial');</a:t>
            </a:r>
            <a:endParaRPr lang="en-US" sz="500" dirty="0"/>
          </a:p>
          <a:p>
            <a:pPr marL="0" indent="0">
              <a:buNone/>
            </a:pPr>
            <a:endParaRPr lang="en-US" sz="500" dirty="0"/>
          </a:p>
          <a:p>
            <a:pPr marL="0" indent="0">
              <a:buNone/>
            </a:pPr>
            <a:r>
              <a:rPr lang="en-US" sz="500" dirty="0">
                <a:solidFill>
                  <a:srgbClr val="73C99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// Add conditions (exact field matching)</a:t>
            </a:r>
            <a:endParaRPr lang="en-US" sz="500" dirty="0"/>
          </a:p>
          <a:p>
            <a:pPr marL="0" indent="0">
              <a:buNone/>
            </a:pPr>
            <a:r>
              <a:rPr lang="en-US" sz="500" dirty="0">
                <a:solidFill>
                  <a:srgbClr val="9CDCF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$query-&gt;addCondition('type', 'article');</a:t>
            </a:r>
            <a:endParaRPr lang="en-US" sz="500" dirty="0"/>
          </a:p>
          <a:p>
            <a:pPr marL="0" indent="0">
              <a:buNone/>
            </a:pPr>
            <a:r>
              <a:rPr lang="en-US" sz="500" dirty="0">
                <a:solidFill>
                  <a:srgbClr val="9CDCF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$query-&gt;addCondition('status', TRUE);</a:t>
            </a:r>
            <a:endParaRPr lang="en-US" sz="500" dirty="0"/>
          </a:p>
          <a:p>
            <a:pPr marL="0" indent="0">
              <a:buNone/>
            </a:pPr>
            <a:r>
              <a:rPr lang="en-US" sz="500" dirty="0">
                <a:solidFill>
                  <a:srgbClr val="9CDCF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$query-&gt;addCondition('field_price', [10, 100], 'BETWEEN');</a:t>
            </a:r>
            <a:endParaRPr lang="en-US" sz="500" dirty="0"/>
          </a:p>
          <a:p>
            <a:pPr marL="0" indent="0">
              <a:buNone/>
            </a:pPr>
            <a:endParaRPr lang="en-US" sz="500" dirty="0"/>
          </a:p>
          <a:p>
            <a:pPr marL="0" indent="0">
              <a:buNone/>
            </a:pPr>
            <a:r>
              <a:rPr lang="en-US" sz="500" dirty="0">
                <a:solidFill>
                  <a:srgbClr val="73C99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// Sort results</a:t>
            </a:r>
            <a:endParaRPr lang="en-US" sz="500" dirty="0"/>
          </a:p>
          <a:p>
            <a:pPr marL="0" indent="0">
              <a:buNone/>
            </a:pPr>
            <a:r>
              <a:rPr lang="en-US" sz="500" dirty="0">
                <a:solidFill>
                  <a:srgbClr val="9CDCF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$query-&gt;sort('search_api_relevance', QueryInterface::SORT_DESC);  // By relevance</a:t>
            </a:r>
            <a:endParaRPr lang="en-US" sz="500" dirty="0"/>
          </a:p>
          <a:p>
            <a:pPr marL="0" indent="0">
              <a:buNone/>
            </a:pPr>
            <a:r>
              <a:rPr lang="en-US" sz="500" dirty="0">
                <a:solidFill>
                  <a:srgbClr val="9CDCF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$query-&gt;sort('created', QueryInterface::SORT_DESC);               // Fallback: newest</a:t>
            </a:r>
            <a:endParaRPr lang="en-US" sz="500" dirty="0"/>
          </a:p>
          <a:p>
            <a:pPr marL="0" indent="0">
              <a:buNone/>
            </a:pPr>
            <a:endParaRPr lang="en-US" sz="500" dirty="0"/>
          </a:p>
          <a:p>
            <a:pPr marL="0" indent="0">
              <a:buNone/>
            </a:pPr>
            <a:r>
              <a:rPr lang="en-US" sz="500" dirty="0">
                <a:solidFill>
                  <a:srgbClr val="73C99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// Pagination</a:t>
            </a:r>
            <a:endParaRPr lang="en-US" sz="500" dirty="0"/>
          </a:p>
          <a:p>
            <a:pPr marL="0" indent="0">
              <a:buNone/>
            </a:pPr>
            <a:r>
              <a:rPr lang="en-US" sz="500" dirty="0">
                <a:solidFill>
                  <a:srgbClr val="9CDCF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$query-&gt;range(0, 10);   // Offset 0, 10 results</a:t>
            </a:r>
            <a:endParaRPr lang="en-US" sz="500" dirty="0"/>
          </a:p>
          <a:p>
            <a:pPr marL="0" indent="0">
              <a:buNone/>
            </a:pPr>
            <a:endParaRPr lang="en-US" sz="500" dirty="0"/>
          </a:p>
          <a:p>
            <a:pPr marL="0" indent="0">
              <a:buNone/>
            </a:pPr>
            <a:r>
              <a:rPr lang="en-US" sz="500" dirty="0">
                <a:solidFill>
                  <a:srgbClr val="73C99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// Execute</a:t>
            </a:r>
            <a:endParaRPr lang="en-US" sz="500" dirty="0"/>
          </a:p>
          <a:p>
            <a:pPr marL="0" indent="0">
              <a:buNone/>
            </a:pPr>
            <a:r>
              <a:rPr lang="en-US" sz="500" dirty="0">
                <a:solidFill>
                  <a:srgbClr val="E5C07B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$results = $query-&gt;execute();</a:t>
            </a:r>
            <a:endParaRPr lang="en-US" sz="500" dirty="0"/>
          </a:p>
          <a:p>
            <a:pPr marL="0" indent="0">
              <a:buNone/>
            </a:pPr>
            <a:endParaRPr lang="en-US" sz="500" dirty="0"/>
          </a:p>
          <a:p>
            <a:pPr marL="0" indent="0">
              <a:buNone/>
            </a:pPr>
            <a:r>
              <a:rPr lang="en-US" sz="500" dirty="0">
                <a:solidFill>
                  <a:srgbClr val="73C99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// ── PROCESS RESULTS ────────────────────────────────────────────────────</a:t>
            </a:r>
            <a:endParaRPr lang="en-US" sz="500" dirty="0"/>
          </a:p>
          <a:p>
            <a:pPr marL="0" indent="0">
              <a:buNone/>
            </a:pPr>
            <a:r>
              <a:rPr lang="en-US" sz="500" dirty="0">
                <a:solidFill>
                  <a:srgbClr val="E5C07B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$totalCount = $results-&gt;getResultCount();</a:t>
            </a:r>
            <a:endParaRPr lang="en-US" sz="500" dirty="0"/>
          </a:p>
          <a:p>
            <a:pPr marL="0" indent="0">
              <a:buNone/>
            </a:pPr>
            <a:r>
              <a:rPr lang="en-US" sz="500" dirty="0">
                <a:solidFill>
                  <a:srgbClr val="E5C07B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$items      = $results-&gt;getResultItems();</a:t>
            </a:r>
            <a:endParaRPr lang="en-US" sz="500" dirty="0"/>
          </a:p>
          <a:p>
            <a:pPr marL="0" indent="0">
              <a:buNone/>
            </a:pPr>
            <a:endParaRPr lang="en-US" sz="500" dirty="0"/>
          </a:p>
          <a:p>
            <a:pPr marL="0" indent="0">
              <a:buNone/>
            </a:pPr>
            <a:r>
              <a:rPr lang="en-US" sz="500" dirty="0">
                <a:solidFill>
                  <a:srgbClr val="61AFE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foreach ($items as $item) {</a:t>
            </a:r>
            <a:endParaRPr lang="en-US" sz="500" dirty="0"/>
          </a:p>
          <a:p>
            <a:pPr marL="0" indent="0">
              <a:buNone/>
            </a:pPr>
            <a:r>
              <a:rPr lang="en-US" sz="500" dirty="0">
                <a:solidFill>
                  <a:srgbClr val="E5C07B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$entity = $item-&gt;getOriginalObject()-&gt;getValue();  // Full entity</a:t>
            </a:r>
            <a:endParaRPr lang="en-US" sz="500" dirty="0"/>
          </a:p>
          <a:p>
            <a:pPr marL="0" indent="0">
              <a:buNone/>
            </a:pPr>
            <a:r>
              <a:rPr lang="en-US" sz="500" dirty="0">
                <a:solidFill>
                  <a:srgbClr val="E5C07B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$score  = $item-&gt;getScore();                       // Relevance score</a:t>
            </a:r>
            <a:endParaRPr lang="en-US" sz="500" dirty="0"/>
          </a:p>
          <a:p>
            <a:pPr marL="0" indent="0">
              <a:buNone/>
            </a:pPr>
            <a:r>
              <a:rPr lang="en-US" sz="500" dirty="0">
                <a:solidFill>
                  <a:srgbClr val="E5C07B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$excerpt= $item-&gt;getExtraData('highlighted_fields');  // Highlighted snippet</a:t>
            </a:r>
            <a:endParaRPr lang="en-US" sz="500" dirty="0"/>
          </a:p>
          <a:p>
            <a:pPr marL="0" indent="0">
              <a:buNone/>
            </a:pPr>
            <a:r>
              <a:rPr lang="en-US" sz="500" dirty="0">
                <a:solidFill>
                  <a:srgbClr val="9EC8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}</a:t>
            </a:r>
            <a:endParaRPr lang="en-US" sz="500" dirty="0"/>
          </a:p>
          <a:p>
            <a:pPr marL="0" indent="0">
              <a:buNone/>
            </a:pPr>
            <a:endParaRPr lang="en-US" sz="500" dirty="0"/>
          </a:p>
          <a:p>
            <a:pPr marL="0" indent="0">
              <a:buNone/>
            </a:pPr>
            <a:r>
              <a:rPr lang="en-US" sz="500" dirty="0">
                <a:solidFill>
                  <a:srgbClr val="73C99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// ── CONDITION GROUPS (AND/OR logic) ────────────────────────────────────</a:t>
            </a:r>
            <a:endParaRPr lang="en-US" sz="500" dirty="0"/>
          </a:p>
          <a:p>
            <a:pPr marL="0" indent="0">
              <a:buNone/>
            </a:pPr>
            <a:r>
              <a:rPr lang="en-US" sz="500" dirty="0">
                <a:solidFill>
                  <a:srgbClr val="E5C07B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$orGroup = $query-&gt;createAndAddConditionGroup('OR');</a:t>
            </a:r>
            <a:endParaRPr lang="en-US" sz="500" dirty="0"/>
          </a:p>
          <a:p>
            <a:pPr marL="0" indent="0">
              <a:buNone/>
            </a:pPr>
            <a:r>
              <a:rPr lang="en-US" sz="500" dirty="0">
                <a:solidFill>
                  <a:srgbClr val="9CDCF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$orGroup-&gt;addCondition('field_category', 'electronics');</a:t>
            </a:r>
            <a:endParaRPr lang="en-US" sz="500" dirty="0"/>
          </a:p>
          <a:p>
            <a:pPr marL="0" indent="0">
              <a:buNone/>
            </a:pPr>
            <a:r>
              <a:rPr lang="en-US" sz="500" dirty="0">
                <a:solidFill>
                  <a:srgbClr val="9CDCF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$orGroup-&gt;addCondition('field_category', 'computers');</a:t>
            </a:r>
            <a:endParaRPr lang="en-US" sz="500" dirty="0"/>
          </a:p>
          <a:p>
            <a:pPr marL="0" indent="0">
              <a:buNone/>
            </a:pPr>
            <a:endParaRPr lang="en-US" sz="500" dirty="0"/>
          </a:p>
          <a:p>
            <a:pPr marL="0" indent="0">
              <a:buNone/>
            </a:pPr>
            <a:r>
              <a:rPr lang="en-US" sz="500" dirty="0">
                <a:solidFill>
                  <a:srgbClr val="73C99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// ── FACETS VIA QUERY ──────────────────────────────────────────────────</a:t>
            </a:r>
            <a:endParaRPr lang="en-US" sz="500" dirty="0"/>
          </a:p>
          <a:p>
            <a:pPr marL="0" indent="0">
              <a:buNone/>
            </a:pPr>
            <a:r>
              <a:rPr lang="en-US" sz="500" dirty="0">
                <a:solidFill>
                  <a:srgbClr val="73C99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// Facets module handles this via blocks, but you can also:</a:t>
            </a:r>
            <a:endParaRPr lang="en-US" sz="500" dirty="0"/>
          </a:p>
          <a:p>
            <a:pPr marL="0" indent="0">
              <a:buNone/>
            </a:pPr>
            <a:r>
              <a:rPr lang="en-US" sz="500" dirty="0">
                <a:solidFill>
                  <a:srgbClr val="9CDCF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$query-&gt;setOption('search_api_facets', [</a:t>
            </a:r>
            <a:endParaRPr lang="en-US" sz="500" dirty="0"/>
          </a:p>
          <a:p>
            <a:pPr marL="0" indent="0">
              <a:buNone/>
            </a:pPr>
            <a:r>
              <a:rPr lang="en-US" sz="500" dirty="0">
                <a:solidFill>
                  <a:srgbClr val="E5C07B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'category' =&gt; ['field' =&gt; 'field_category', 'limit' =&gt; 10, 'min_count' =&gt; 1],</a:t>
            </a:r>
            <a:endParaRPr lang="en-US" sz="500" dirty="0"/>
          </a:p>
          <a:p>
            <a:pPr marL="0" indent="0">
              <a:buNone/>
            </a:pPr>
            <a:r>
              <a:rPr lang="en-US" sz="500" dirty="0">
                <a:solidFill>
                  <a:srgbClr val="9EC8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]);</a:t>
            </a:r>
            <a:endParaRPr lang="en-US" sz="500" dirty="0"/>
          </a:p>
          <a:p>
            <a:pPr marL="0" indent="0">
              <a:buNone/>
            </a:pPr>
            <a:r>
              <a:rPr lang="en-US" sz="500" dirty="0">
                <a:solidFill>
                  <a:srgbClr val="E5C07B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$facets = $results-&gt;getExtraData('search_api_facets');</a:t>
            </a:r>
            <a:endParaRPr lang="en-US" sz="5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0F6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58368"/>
          </a:xfrm>
          <a:prstGeom prst="rect">
            <a:avLst/>
          </a:prstGeom>
          <a:solidFill>
            <a:srgbClr val="080F1C"/>
          </a:solidFill>
          <a:ln w="12700">
            <a:solidFill>
              <a:srgbClr val="080F1C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" name="Shape 1"/>
          <p:cNvSpPr/>
          <p:nvPr/>
        </p:nvSpPr>
        <p:spPr>
          <a:xfrm>
            <a:off x="0" y="658368"/>
            <a:ext cx="9144000" cy="50292"/>
          </a:xfrm>
          <a:prstGeom prst="rect">
            <a:avLst/>
          </a:prstGeom>
          <a:solidFill>
            <a:srgbClr val="6AADDF"/>
          </a:solidFill>
          <a:ln w="12700">
            <a:solidFill>
              <a:srgbClr val="6AADD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" name="Text 2"/>
          <p:cNvSpPr/>
          <p:nvPr/>
        </p:nvSpPr>
        <p:spPr>
          <a:xfrm>
            <a:off x="320040" y="0"/>
            <a:ext cx="438912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Search API</a:t>
            </a:r>
            <a:endParaRPr lang="en-US" sz="2200" dirty="0"/>
          </a:p>
        </p:txBody>
      </p:sp>
      <p:sp>
        <p:nvSpPr>
          <p:cNvPr id="5" name="Text 3"/>
          <p:cNvSpPr/>
          <p:nvPr/>
        </p:nvSpPr>
        <p:spPr>
          <a:xfrm>
            <a:off x="4709160" y="0"/>
            <a:ext cx="411480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B8D9F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|  Custom Processor &amp; Best Practices</a:t>
            </a:r>
            <a:endParaRPr lang="en-US" sz="1300" dirty="0"/>
          </a:p>
        </p:txBody>
      </p:sp>
      <p:sp>
        <p:nvSpPr>
          <p:cNvPr id="6" name="Shape 4"/>
          <p:cNvSpPr/>
          <p:nvPr/>
        </p:nvSpPr>
        <p:spPr>
          <a:xfrm>
            <a:off x="0" y="4846320"/>
            <a:ext cx="9144000" cy="297180"/>
          </a:xfrm>
          <a:prstGeom prst="rect">
            <a:avLst/>
          </a:prstGeom>
          <a:solidFill>
            <a:srgbClr val="080F1C"/>
          </a:solidFill>
          <a:ln w="12700">
            <a:solidFill>
              <a:srgbClr val="080F1C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7" name="Text 5"/>
          <p:cNvSpPr/>
          <p:nvPr/>
        </p:nvSpPr>
        <p:spPr>
          <a:xfrm>
            <a:off x="274320" y="4846320"/>
            <a:ext cx="8595360" cy="2971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800" dirty="0">
                <a:solidFill>
                  <a:srgbClr val="B8D9F5"/>
                </a:solidFill>
              </a:rPr>
              <a:t>drupal.org/docs  |  MIGRATION, SEARCH, TRANSLATION &amp; WORKFLOWS  |  COURSE 5 OF 7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>
            <a:off x="320040" y="804672"/>
            <a:ext cx="41605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1D5FA8"/>
                </a:solidFill>
              </a:rPr>
              <a:t>Custom processor plugin</a:t>
            </a:r>
            <a:endParaRPr lang="en-US" sz="1300" dirty="0"/>
          </a:p>
        </p:txBody>
      </p:sp>
      <p:sp>
        <p:nvSpPr>
          <p:cNvPr id="9" name="Shape 7"/>
          <p:cNvSpPr/>
          <p:nvPr/>
        </p:nvSpPr>
        <p:spPr>
          <a:xfrm>
            <a:off x="320040" y="1097280"/>
            <a:ext cx="4160520" cy="3090672"/>
          </a:xfrm>
          <a:prstGeom prst="rect">
            <a:avLst/>
          </a:prstGeom>
          <a:solidFill>
            <a:srgbClr val="070D1A"/>
          </a:solidFill>
          <a:ln w="12700">
            <a:solidFill>
              <a:srgbClr val="1D5FA8"/>
            </a:solidFill>
            <a:prstDash val="solid"/>
          </a:ln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0" name="Text 8"/>
          <p:cNvSpPr/>
          <p:nvPr/>
        </p:nvSpPr>
        <p:spPr>
          <a:xfrm>
            <a:off x="457200" y="1188720"/>
            <a:ext cx="3886200" cy="290779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700" dirty="0">
                <a:solidFill>
                  <a:srgbClr val="9EC8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&lt;?php</a:t>
            </a:r>
            <a:endParaRPr lang="en-US" sz="700" dirty="0"/>
          </a:p>
          <a:p>
            <a:pPr marL="0" indent="0">
              <a:buNone/>
            </a:pPr>
            <a:r>
              <a:rPr lang="en-US" sz="700" dirty="0">
                <a:solidFill>
                  <a:srgbClr val="73C99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// src/Plugin/search_api/processor/PriceBoostProcessor.php</a:t>
            </a:r>
            <a:endParaRPr lang="en-US" sz="700" dirty="0"/>
          </a:p>
          <a:p>
            <a:pPr marL="0" indent="0">
              <a:buNone/>
            </a:pPr>
            <a:endParaRPr lang="en-US" sz="700" dirty="0"/>
          </a:p>
          <a:p>
            <a:pPr marL="0" indent="0">
              <a:buNone/>
            </a:pPr>
            <a:r>
              <a:rPr lang="en-US" sz="700" dirty="0">
                <a:solidFill>
                  <a:srgbClr val="61AFE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use Drupal\search_api\Processor\ProcessorPluginBase;</a:t>
            </a:r>
            <a:endParaRPr lang="en-US" sz="700" dirty="0"/>
          </a:p>
          <a:p>
            <a:pPr marL="0" indent="0">
              <a:buNone/>
            </a:pPr>
            <a:r>
              <a:rPr lang="en-US" sz="700" dirty="0">
                <a:solidFill>
                  <a:srgbClr val="61AFE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use Drupal\search_api\Query\QueryInterface;</a:t>
            </a:r>
            <a:endParaRPr lang="en-US" sz="700" dirty="0"/>
          </a:p>
          <a:p>
            <a:pPr marL="0" indent="0">
              <a:buNone/>
            </a:pPr>
            <a:endParaRPr lang="en-US" sz="700" dirty="0"/>
          </a:p>
          <a:p>
            <a:pPr marL="0" indent="0">
              <a:buNone/>
            </a:pPr>
            <a:r>
              <a:rPr lang="en-US" sz="700" dirty="0">
                <a:solidFill>
                  <a:srgbClr val="73C99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/**</a:t>
            </a:r>
            <a:endParaRPr lang="en-US" sz="700" dirty="0"/>
          </a:p>
          <a:p>
            <a:pPr marL="0" indent="0">
              <a:buNone/>
            </a:pPr>
            <a:r>
              <a:rPr lang="en-US" sz="700" dirty="0">
                <a:solidFill>
                  <a:srgbClr val="73C99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* @SearchApiProcessor(</a:t>
            </a:r>
            <a:endParaRPr lang="en-US" sz="700" dirty="0"/>
          </a:p>
          <a:p>
            <a:pPr marL="0" indent="0">
              <a:buNone/>
            </a:pPr>
            <a:r>
              <a:rPr lang="en-US" sz="700" dirty="0">
                <a:solidFill>
                  <a:srgbClr val="73C99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*   id = "price_boost",</a:t>
            </a:r>
            <a:endParaRPr lang="en-US" sz="700" dirty="0"/>
          </a:p>
          <a:p>
            <a:pPr marL="0" indent="0">
              <a:buNone/>
            </a:pPr>
            <a:r>
              <a:rPr lang="en-US" sz="700" dirty="0">
                <a:solidFill>
                  <a:srgbClr val="73C99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*   label = @Translation("Boost by price tier"),</a:t>
            </a:r>
            <a:endParaRPr lang="en-US" sz="700" dirty="0"/>
          </a:p>
          <a:p>
            <a:pPr marL="0" indent="0">
              <a:buNone/>
            </a:pPr>
            <a:r>
              <a:rPr lang="en-US" sz="700" dirty="0">
                <a:solidFill>
                  <a:srgbClr val="73C99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*   stages = {</a:t>
            </a:r>
            <a:endParaRPr lang="en-US" sz="700" dirty="0"/>
          </a:p>
          <a:p>
            <a:pPr marL="0" indent="0">
              <a:buNone/>
            </a:pPr>
            <a:r>
              <a:rPr lang="en-US" sz="700" dirty="0">
                <a:solidFill>
                  <a:srgbClr val="73C99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*     "preprocess_query" = -10</a:t>
            </a:r>
            <a:endParaRPr lang="en-US" sz="700" dirty="0"/>
          </a:p>
          <a:p>
            <a:pPr marL="0" indent="0">
              <a:buNone/>
            </a:pPr>
            <a:r>
              <a:rPr lang="en-US" sz="700" dirty="0">
                <a:solidFill>
                  <a:srgbClr val="73C99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*   }</a:t>
            </a:r>
            <a:endParaRPr lang="en-US" sz="700" dirty="0"/>
          </a:p>
          <a:p>
            <a:pPr marL="0" indent="0">
              <a:buNone/>
            </a:pPr>
            <a:r>
              <a:rPr lang="en-US" sz="700" dirty="0">
                <a:solidFill>
                  <a:srgbClr val="73C99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* )</a:t>
            </a:r>
            <a:endParaRPr lang="en-US" sz="700" dirty="0"/>
          </a:p>
          <a:p>
            <a:pPr marL="0" indent="0">
              <a:buNone/>
            </a:pPr>
            <a:r>
              <a:rPr lang="en-US" sz="700" dirty="0">
                <a:solidFill>
                  <a:srgbClr val="73C99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*/</a:t>
            </a:r>
            <a:endParaRPr lang="en-US" sz="700" dirty="0"/>
          </a:p>
          <a:p>
            <a:pPr marL="0" indent="0">
              <a:buNone/>
            </a:pPr>
            <a:r>
              <a:rPr lang="en-US" sz="700" dirty="0">
                <a:solidFill>
                  <a:srgbClr val="61AFE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class PriceBoostProcessor extends ProcessorPluginBase {</a:t>
            </a:r>
            <a:endParaRPr lang="en-US" sz="700" dirty="0"/>
          </a:p>
          <a:p>
            <a:pPr marL="0" indent="0">
              <a:buNone/>
            </a:pPr>
            <a:endParaRPr lang="en-US" sz="700" dirty="0"/>
          </a:p>
          <a:p>
            <a:pPr marL="0" indent="0">
              <a:buNone/>
            </a:pPr>
            <a:r>
              <a:rPr lang="en-US" sz="700" dirty="0">
                <a:solidFill>
                  <a:srgbClr val="61AFE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public function preprocessSearchQuery(QueryInterface $query): void {</a:t>
            </a:r>
            <a:endParaRPr lang="en-US" sz="700" dirty="0"/>
          </a:p>
          <a:p>
            <a:pPr marL="0" indent="0">
              <a:buNone/>
            </a:pPr>
            <a:r>
              <a:rPr lang="en-US" sz="700" dirty="0">
                <a:solidFill>
                  <a:srgbClr val="73C99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// Add a score boost for premium products</a:t>
            </a:r>
            <a:endParaRPr lang="en-US" sz="700" dirty="0"/>
          </a:p>
          <a:p>
            <a:pPr marL="0" indent="0">
              <a:buNone/>
            </a:pPr>
            <a:r>
              <a:rPr lang="en-US" sz="700" dirty="0">
                <a:solidFill>
                  <a:srgbClr val="61AFE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if ($query-&gt;getOption('search_api_retrieved_field_values')) {</a:t>
            </a:r>
            <a:endParaRPr lang="en-US" sz="700" dirty="0"/>
          </a:p>
          <a:p>
            <a:pPr marL="0" indent="0">
              <a:buNone/>
            </a:pPr>
            <a:r>
              <a:rPr lang="en-US" sz="700" dirty="0">
                <a:solidFill>
                  <a:srgbClr val="9CDCF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    $query-&gt;setOption('search_api_boost', [</a:t>
            </a:r>
            <a:endParaRPr lang="en-US" sz="700" dirty="0"/>
          </a:p>
          <a:p>
            <a:pPr marL="0" indent="0">
              <a:buNone/>
            </a:pPr>
            <a:r>
              <a:rPr lang="en-US" sz="700" dirty="0">
                <a:solidFill>
                  <a:srgbClr val="E5C07B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        'field_tier:premium' =&gt; 2.0,</a:t>
            </a:r>
            <a:endParaRPr lang="en-US" sz="700" dirty="0"/>
          </a:p>
          <a:p>
            <a:pPr marL="0" indent="0">
              <a:buNone/>
            </a:pPr>
            <a:r>
              <a:rPr lang="en-US" sz="700" dirty="0">
                <a:solidFill>
                  <a:srgbClr val="E5C07B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        'field_tier:standard' =&gt; 1.0,</a:t>
            </a:r>
            <a:endParaRPr lang="en-US" sz="700" dirty="0"/>
          </a:p>
          <a:p>
            <a:pPr marL="0" indent="0">
              <a:buNone/>
            </a:pPr>
            <a:r>
              <a:rPr lang="en-US" sz="700" dirty="0">
                <a:solidFill>
                  <a:srgbClr val="9EC8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    ]);</a:t>
            </a:r>
            <a:endParaRPr lang="en-US" sz="700" dirty="0"/>
          </a:p>
          <a:p>
            <a:pPr marL="0" indent="0">
              <a:buNone/>
            </a:pPr>
            <a:r>
              <a:rPr lang="en-US" sz="700" dirty="0">
                <a:solidFill>
                  <a:srgbClr val="9EC8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}</a:t>
            </a:r>
            <a:endParaRPr lang="en-US" sz="700" dirty="0"/>
          </a:p>
          <a:p>
            <a:pPr marL="0" indent="0">
              <a:buNone/>
            </a:pPr>
            <a:r>
              <a:rPr lang="en-US" sz="700" dirty="0">
                <a:solidFill>
                  <a:srgbClr val="9EC8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}</a:t>
            </a:r>
            <a:endParaRPr lang="en-US" sz="700" dirty="0"/>
          </a:p>
          <a:p>
            <a:pPr marL="0" indent="0">
              <a:buNone/>
            </a:pPr>
            <a:r>
              <a:rPr lang="en-US" sz="700" dirty="0">
                <a:solidFill>
                  <a:srgbClr val="9EC8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}</a:t>
            </a:r>
            <a:endParaRPr lang="en-US" sz="700" dirty="0"/>
          </a:p>
        </p:txBody>
      </p:sp>
      <p:sp>
        <p:nvSpPr>
          <p:cNvPr id="11" name="Shape 9"/>
          <p:cNvSpPr/>
          <p:nvPr/>
        </p:nvSpPr>
        <p:spPr>
          <a:xfrm>
            <a:off x="4663440" y="1097280"/>
            <a:ext cx="4160520" cy="3090672"/>
          </a:xfrm>
          <a:prstGeom prst="rect">
            <a:avLst/>
          </a:prstGeom>
          <a:solidFill>
            <a:srgbClr val="FFFFFF"/>
          </a:solidFill>
          <a:ln w="12700">
            <a:solidFill>
              <a:srgbClr val="C8DDED"/>
            </a:solidFill>
            <a:prstDash val="solid"/>
          </a:ln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2" name="Text 10"/>
          <p:cNvSpPr/>
          <p:nvPr/>
        </p:nvSpPr>
        <p:spPr>
          <a:xfrm>
            <a:off x="4846320" y="1234440"/>
            <a:ext cx="3794760" cy="28163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spcAft>
                <a:spcPts val="300"/>
              </a:spcAft>
              <a:buNone/>
            </a:pPr>
            <a:r>
              <a:rPr lang="en-US" sz="1050" b="1" dirty="0">
                <a:solidFill>
                  <a:srgbClr val="1D5FA8"/>
                </a:solidFill>
              </a:rPr>
              <a:t>Search API Best Practices</a:t>
            </a:r>
            <a:endParaRPr lang="en-US" sz="1050" dirty="0"/>
          </a:p>
          <a:p>
            <a:pPr marL="342900" indent="-342900">
              <a:spcAft>
                <a:spcPts val="100"/>
              </a:spcAft>
              <a:buSzPct val="100000"/>
              <a:buChar char="•"/>
            </a:pPr>
            <a:r>
              <a:rPr lang="en-US" sz="1000" dirty="0">
                <a:solidFill>
                  <a:srgbClr val="0D1B2E"/>
                </a:solidFill>
              </a:rPr>
              <a:t>Always run indexing via cron in production — configure cron index limit in Search API settings so it doesn't time out</a:t>
            </a:r>
            <a:endParaRPr lang="en-US" sz="1050" dirty="0"/>
          </a:p>
          <a:p>
            <a:pPr marL="342900" indent="-342900">
              <a:spcAft>
                <a:spcPts val="100"/>
              </a:spcAft>
              <a:buSzPct val="100000"/>
              <a:buChar char="•"/>
            </a:pPr>
            <a:r>
              <a:rPr lang="en-US" sz="1000" dirty="0">
                <a:solidFill>
                  <a:srgbClr val="0D1B2E"/>
                </a:solidFill>
              </a:rPr>
              <a:t>Use separate indexes per content type or language if you have very different boost/field requirements — one index per audience</a:t>
            </a:r>
            <a:endParaRPr lang="en-US" sz="1050" dirty="0"/>
          </a:p>
          <a:p>
            <a:pPr marL="342900" indent="-342900">
              <a:spcAft>
                <a:spcPts val="100"/>
              </a:spcAft>
              <a:buSzPct val="100000"/>
              <a:buChar char="•"/>
            </a:pPr>
            <a:r>
              <a:rPr lang="en-US" sz="1000" dirty="0">
                <a:solidFill>
                  <a:srgbClr val="0D1B2E"/>
                </a:solidFill>
              </a:rPr>
              <a:t>Enable the HTML Filter processor to strip tags from body fields before indexing — otherwise HTML tags pollute search results</a:t>
            </a:r>
            <a:endParaRPr lang="en-US" sz="1050" dirty="0"/>
          </a:p>
          <a:p>
            <a:pPr marL="342900" indent="-342900">
              <a:spcAft>
                <a:spcPts val="100"/>
              </a:spcAft>
              <a:buSzPct val="100000"/>
              <a:buChar char="•"/>
            </a:pPr>
            <a:r>
              <a:rPr lang="en-US" sz="1000" dirty="0">
                <a:solidFill>
                  <a:srgbClr val="0D1B2E"/>
                </a:solidFill>
              </a:rPr>
              <a:t>For Solr: keep the Solr schema in sync with Drupal's field config using drush search-api-solr:upload-config after adding fields</a:t>
            </a:r>
            <a:endParaRPr lang="en-US" sz="1050" dirty="0"/>
          </a:p>
          <a:p>
            <a:pPr marL="342900" indent="-342900">
              <a:spcAft>
                <a:spcPts val="100"/>
              </a:spcAft>
              <a:buSzPct val="100000"/>
              <a:buChar char="•"/>
            </a:pPr>
            <a:r>
              <a:rPr lang="en-US" sz="1000" dirty="0">
                <a:solidFill>
                  <a:srgbClr val="0D1B2E"/>
                </a:solidFill>
              </a:rPr>
              <a:t>Use Views + Search API display instead of programmatic queries for user-facing search pages — it gives editors configuration control</a:t>
            </a:r>
            <a:endParaRPr lang="en-US" sz="1050" dirty="0"/>
          </a:p>
          <a:p>
            <a:pPr marL="0" indent="0">
              <a:spcAft>
                <a:spcPts val="300"/>
              </a:spcAft>
              <a:buNone/>
            </a:pPr>
            <a:r>
              <a:rPr lang="en-US" sz="1050" b="1" dirty="0">
                <a:solidFill>
                  <a:srgbClr val="1D5FA8"/>
                </a:solidFill>
              </a:rPr>
              <a:t>Core Search Module</a:t>
            </a:r>
            <a:endParaRPr lang="en-US" sz="1050" dirty="0"/>
          </a:p>
          <a:p>
            <a:pPr marL="342900" indent="-342900">
              <a:spcAft>
                <a:spcPts val="100"/>
              </a:spcAft>
              <a:buSzPct val="100000"/>
              <a:buChar char="•"/>
            </a:pPr>
            <a:r>
              <a:rPr lang="en-US" sz="1000" dirty="0">
                <a:solidFill>
                  <a:srgbClr val="0D1B2E"/>
                </a:solidFill>
              </a:rPr>
              <a:t>Core's search.module is simpler (no contrib needed) but limited: no Solr/Elasticsearch, no facets, no multi-language, no custom entities. Use for small sites only.</a:t>
            </a:r>
            <a:endParaRPr lang="en-US" sz="1050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bg>
      <p:bgPr>
        <a:solidFill>
          <a:srgbClr val="080F1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18872" cy="5143500"/>
          </a:xfrm>
          <a:prstGeom prst="rect">
            <a:avLst/>
          </a:prstGeom>
          <a:solidFill>
            <a:srgbClr val="6AADDF"/>
          </a:solidFill>
          <a:ln w="12700">
            <a:solidFill>
              <a:srgbClr val="6AADD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" name="Shape 1"/>
          <p:cNvSpPr/>
          <p:nvPr/>
        </p:nvSpPr>
        <p:spPr>
          <a:xfrm>
            <a:off x="411480" y="530352"/>
            <a:ext cx="1024128" cy="1024128"/>
          </a:xfrm>
          <a:prstGeom prst="ellipse">
            <a:avLst/>
          </a:prstGeom>
          <a:solidFill>
            <a:srgbClr val="1D5FA8"/>
          </a:solidFill>
          <a:ln w="25400">
            <a:solidFill>
              <a:srgbClr val="6AADD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" name="Text 2"/>
          <p:cNvSpPr/>
          <p:nvPr/>
        </p:nvSpPr>
        <p:spPr>
          <a:xfrm>
            <a:off x="411480" y="530352"/>
            <a:ext cx="1024128" cy="10241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4000" b="1" dirty="0">
                <a:solidFill>
                  <a:srgbClr val="FFFFFF"/>
                </a:solidFill>
              </a:rPr>
              <a:t>API 4</a:t>
            </a:r>
            <a:endParaRPr lang="en-US" sz="4000" dirty="0"/>
          </a:p>
        </p:txBody>
      </p:sp>
      <p:sp>
        <p:nvSpPr>
          <p:cNvPr id="5" name="Text 3"/>
          <p:cNvSpPr/>
          <p:nvPr/>
        </p:nvSpPr>
        <p:spPr>
          <a:xfrm>
            <a:off x="347472" y="1783080"/>
            <a:ext cx="84582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Language API</a:t>
            </a:r>
            <a:endParaRPr lang="en-US" sz="3800" dirty="0"/>
          </a:p>
        </p:txBody>
      </p:sp>
      <p:sp>
        <p:nvSpPr>
          <p:cNvPr id="6" name="Text 4"/>
          <p:cNvSpPr/>
          <p:nvPr/>
        </p:nvSpPr>
        <p:spPr>
          <a:xfrm>
            <a:off x="347472" y="2816352"/>
            <a:ext cx="845820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dirty="0">
                <a:solidFill>
                  <a:srgbClr val="B8D9F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Language detection, negotiation, locale system — serving the right language to the right user</a:t>
            </a:r>
            <a:endParaRPr lang="en-US" sz="1500" dirty="0"/>
          </a:p>
        </p:txBody>
      </p:sp>
      <p:sp>
        <p:nvSpPr>
          <p:cNvPr id="7" name="Shape 5"/>
          <p:cNvSpPr/>
          <p:nvPr/>
        </p:nvSpPr>
        <p:spPr>
          <a:xfrm>
            <a:off x="0" y="4754880"/>
            <a:ext cx="9144000" cy="388620"/>
          </a:xfrm>
          <a:prstGeom prst="rect">
            <a:avLst/>
          </a:prstGeom>
          <a:solidFill>
            <a:srgbClr val="1D5FA8"/>
          </a:solidFill>
          <a:ln w="12700">
            <a:solidFill>
              <a:srgbClr val="1D5FA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8" name="Text 6"/>
          <p:cNvSpPr/>
          <p:nvPr/>
        </p:nvSpPr>
        <p:spPr>
          <a:xfrm>
            <a:off x="274320" y="4754880"/>
            <a:ext cx="8686800" cy="3886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900" dirty="0">
                <a:solidFill>
                  <a:srgbClr val="B8D9F5"/>
                </a:solidFill>
              </a:rPr>
              <a:t>DRUPAL CORE APIs  |  COURSE 5: MIGRATION, SEARCH, TRANSLATION &amp; WORKFLOWS</a:t>
            </a:r>
            <a:endParaRPr lang="en-US" sz="900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bg>
      <p:bgPr>
        <a:solidFill>
          <a:srgbClr val="F0F6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58368"/>
          </a:xfrm>
          <a:prstGeom prst="rect">
            <a:avLst/>
          </a:prstGeom>
          <a:solidFill>
            <a:srgbClr val="080F1C"/>
          </a:solidFill>
          <a:ln w="12700">
            <a:solidFill>
              <a:srgbClr val="080F1C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" name="Shape 1"/>
          <p:cNvSpPr/>
          <p:nvPr/>
        </p:nvSpPr>
        <p:spPr>
          <a:xfrm>
            <a:off x="0" y="658368"/>
            <a:ext cx="9144000" cy="50292"/>
          </a:xfrm>
          <a:prstGeom prst="rect">
            <a:avLst/>
          </a:prstGeom>
          <a:solidFill>
            <a:srgbClr val="6AADDF"/>
          </a:solidFill>
          <a:ln w="12700">
            <a:solidFill>
              <a:srgbClr val="6AADD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" name="Text 2"/>
          <p:cNvSpPr/>
          <p:nvPr/>
        </p:nvSpPr>
        <p:spPr>
          <a:xfrm>
            <a:off x="320040" y="0"/>
            <a:ext cx="438912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Language API</a:t>
            </a:r>
            <a:endParaRPr lang="en-US" sz="2200" dirty="0"/>
          </a:p>
        </p:txBody>
      </p:sp>
      <p:sp>
        <p:nvSpPr>
          <p:cNvPr id="5" name="Text 3"/>
          <p:cNvSpPr/>
          <p:nvPr/>
        </p:nvSpPr>
        <p:spPr>
          <a:xfrm>
            <a:off x="4709160" y="0"/>
            <a:ext cx="411480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B8D9F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|  Language System Overview</a:t>
            </a:r>
            <a:endParaRPr lang="en-US" sz="1300" dirty="0"/>
          </a:p>
        </p:txBody>
      </p:sp>
      <p:sp>
        <p:nvSpPr>
          <p:cNvPr id="6" name="Shape 4"/>
          <p:cNvSpPr/>
          <p:nvPr/>
        </p:nvSpPr>
        <p:spPr>
          <a:xfrm>
            <a:off x="0" y="4846320"/>
            <a:ext cx="9144000" cy="297180"/>
          </a:xfrm>
          <a:prstGeom prst="rect">
            <a:avLst/>
          </a:prstGeom>
          <a:solidFill>
            <a:srgbClr val="080F1C"/>
          </a:solidFill>
          <a:ln w="12700">
            <a:solidFill>
              <a:srgbClr val="080F1C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7" name="Text 5"/>
          <p:cNvSpPr/>
          <p:nvPr/>
        </p:nvSpPr>
        <p:spPr>
          <a:xfrm>
            <a:off x="274320" y="4846320"/>
            <a:ext cx="8595360" cy="2971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800" dirty="0">
                <a:solidFill>
                  <a:srgbClr val="B8D9F5"/>
                </a:solidFill>
              </a:rPr>
              <a:t>drupal.org/docs  |  MIGRATION, SEARCH, TRANSLATION &amp; WORKFLOWS  |  COURSE 5 OF 7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>
            <a:off x="320040" y="786384"/>
            <a:ext cx="85039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0D1B2E"/>
                </a:solidFill>
              </a:rPr>
              <a:t>Drupal's language system handles detection, negotiation, and locale for content and UI strings.</a:t>
            </a:r>
            <a:endParaRPr lang="en-US" sz="1300" dirty="0"/>
          </a:p>
        </p:txBody>
      </p:sp>
      <p:sp>
        <p:nvSpPr>
          <p:cNvPr id="9" name="Shape 7"/>
          <p:cNvSpPr/>
          <p:nvPr/>
        </p:nvSpPr>
        <p:spPr>
          <a:xfrm>
            <a:off x="320040" y="1207008"/>
            <a:ext cx="4160520" cy="804672"/>
          </a:xfrm>
          <a:prstGeom prst="rect">
            <a:avLst/>
          </a:prstGeom>
          <a:solidFill>
            <a:srgbClr val="FFFFFF"/>
          </a:solidFill>
          <a:ln w="12700">
            <a:solidFill>
              <a:srgbClr val="C8DDED"/>
            </a:solidFill>
            <a:prstDash val="solid"/>
          </a:ln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0" name="Shape 8"/>
          <p:cNvSpPr/>
          <p:nvPr/>
        </p:nvSpPr>
        <p:spPr>
          <a:xfrm>
            <a:off x="320040" y="1207008"/>
            <a:ext cx="64008" cy="804672"/>
          </a:xfrm>
          <a:prstGeom prst="rect">
            <a:avLst/>
          </a:prstGeom>
          <a:solidFill>
            <a:srgbClr val="1D5FA8"/>
          </a:solidFill>
          <a:ln w="12700">
            <a:solidFill>
              <a:srgbClr val="1D5FA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1" name="Text 9"/>
          <p:cNvSpPr/>
          <p:nvPr/>
        </p:nvSpPr>
        <p:spPr>
          <a:xfrm>
            <a:off x="484632" y="1298448"/>
            <a:ext cx="39319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b="1" dirty="0">
                <a:solidFill>
                  <a:srgbClr val="4A6A8A"/>
                </a:solidFill>
              </a:rPr>
              <a:t>LANGUAGE TYPES</a:t>
            </a:r>
            <a:endParaRPr lang="en-US" sz="900" dirty="0"/>
          </a:p>
        </p:txBody>
      </p:sp>
      <p:sp>
        <p:nvSpPr>
          <p:cNvPr id="12" name="Text 10"/>
          <p:cNvSpPr/>
          <p:nvPr/>
        </p:nvSpPr>
        <p:spPr>
          <a:xfrm>
            <a:off x="484632" y="1536192"/>
            <a:ext cx="393192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150" dirty="0">
                <a:solidFill>
                  <a:srgbClr val="0D1B2E"/>
                </a:solidFill>
              </a:rPr>
              <a:t>interface (UI strings), content (entity language), url (URL alias prefix). Each type has independent negotiation methods.</a:t>
            </a:r>
            <a:endParaRPr lang="en-US" sz="1150" dirty="0"/>
          </a:p>
        </p:txBody>
      </p:sp>
      <p:sp>
        <p:nvSpPr>
          <p:cNvPr id="13" name="Shape 11"/>
          <p:cNvSpPr/>
          <p:nvPr/>
        </p:nvSpPr>
        <p:spPr>
          <a:xfrm>
            <a:off x="4663440" y="1207008"/>
            <a:ext cx="4160520" cy="804672"/>
          </a:xfrm>
          <a:prstGeom prst="rect">
            <a:avLst/>
          </a:prstGeom>
          <a:solidFill>
            <a:srgbClr val="FFFFFF"/>
          </a:solidFill>
          <a:ln w="12700">
            <a:solidFill>
              <a:srgbClr val="C8DDED"/>
            </a:solidFill>
            <a:prstDash val="solid"/>
          </a:ln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4" name="Shape 12"/>
          <p:cNvSpPr/>
          <p:nvPr/>
        </p:nvSpPr>
        <p:spPr>
          <a:xfrm>
            <a:off x="4663440" y="1207008"/>
            <a:ext cx="64008" cy="804672"/>
          </a:xfrm>
          <a:prstGeom prst="rect">
            <a:avLst/>
          </a:prstGeom>
          <a:solidFill>
            <a:srgbClr val="2E7FD4"/>
          </a:solidFill>
          <a:ln w="12700">
            <a:solidFill>
              <a:srgbClr val="2E7FD4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5" name="Text 13"/>
          <p:cNvSpPr/>
          <p:nvPr/>
        </p:nvSpPr>
        <p:spPr>
          <a:xfrm>
            <a:off x="4828032" y="1298448"/>
            <a:ext cx="39319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b="1" dirty="0">
                <a:solidFill>
                  <a:srgbClr val="4A6A8A"/>
                </a:solidFill>
              </a:rPr>
              <a:t>NEGOTIATION METHODS</a:t>
            </a:r>
            <a:endParaRPr lang="en-US" sz="900" dirty="0"/>
          </a:p>
        </p:txBody>
      </p:sp>
      <p:sp>
        <p:nvSpPr>
          <p:cNvPr id="16" name="Text 14"/>
          <p:cNvSpPr/>
          <p:nvPr/>
        </p:nvSpPr>
        <p:spPr>
          <a:xfrm>
            <a:off x="4828032" y="1536192"/>
            <a:ext cx="393192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000" dirty="0">
                <a:solidFill>
                  <a:srgbClr val="0D1B2E"/>
                </a:solidFill>
              </a:rPr>
              <a:t>URL prefix (/fr/about), domain (fr.example.com), browser Accept-Language header, session, cookie, user profile. Priority-ordered per type.</a:t>
            </a:r>
            <a:endParaRPr lang="en-US" sz="1000" dirty="0"/>
          </a:p>
        </p:txBody>
      </p:sp>
      <p:sp>
        <p:nvSpPr>
          <p:cNvPr id="17" name="Shape 15"/>
          <p:cNvSpPr/>
          <p:nvPr/>
        </p:nvSpPr>
        <p:spPr>
          <a:xfrm>
            <a:off x="320040" y="2103120"/>
            <a:ext cx="4160520" cy="804672"/>
          </a:xfrm>
          <a:prstGeom prst="rect">
            <a:avLst/>
          </a:prstGeom>
          <a:solidFill>
            <a:srgbClr val="FFFFFF"/>
          </a:solidFill>
          <a:ln w="12700">
            <a:solidFill>
              <a:srgbClr val="C8DDED"/>
            </a:solidFill>
            <a:prstDash val="solid"/>
          </a:ln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8" name="Shape 16"/>
          <p:cNvSpPr/>
          <p:nvPr/>
        </p:nvSpPr>
        <p:spPr>
          <a:xfrm>
            <a:off x="320040" y="2103120"/>
            <a:ext cx="64008" cy="804672"/>
          </a:xfrm>
          <a:prstGeom prst="rect">
            <a:avLst/>
          </a:prstGeom>
          <a:solidFill>
            <a:srgbClr val="1A3A5C"/>
          </a:solidFill>
          <a:ln w="12700">
            <a:solidFill>
              <a:srgbClr val="1A3A5C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9" name="Text 17"/>
          <p:cNvSpPr/>
          <p:nvPr/>
        </p:nvSpPr>
        <p:spPr>
          <a:xfrm>
            <a:off x="484632" y="2194560"/>
            <a:ext cx="39319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b="1" dirty="0">
                <a:solidFill>
                  <a:srgbClr val="4A6A8A"/>
                </a:solidFill>
              </a:rPr>
              <a:t>LOCALE / t()</a:t>
            </a:r>
            <a:endParaRPr lang="en-US" sz="900" dirty="0"/>
          </a:p>
        </p:txBody>
      </p:sp>
      <p:sp>
        <p:nvSpPr>
          <p:cNvPr id="20" name="Text 18"/>
          <p:cNvSpPr/>
          <p:nvPr/>
        </p:nvSpPr>
        <p:spPr>
          <a:xfrm>
            <a:off x="484632" y="2432304"/>
            <a:ext cx="393192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050" dirty="0">
                <a:solidFill>
                  <a:srgbClr val="0D1B2E"/>
                </a:solidFill>
              </a:rPr>
              <a:t>The t() function looks up translated strings from the locale system. PO files import translations. Translation Memory stores per-string history.</a:t>
            </a:r>
            <a:endParaRPr lang="en-US" sz="1050" dirty="0"/>
          </a:p>
        </p:txBody>
      </p:sp>
      <p:sp>
        <p:nvSpPr>
          <p:cNvPr id="21" name="Shape 19"/>
          <p:cNvSpPr/>
          <p:nvPr/>
        </p:nvSpPr>
        <p:spPr>
          <a:xfrm>
            <a:off x="4663440" y="2103120"/>
            <a:ext cx="4160520" cy="804672"/>
          </a:xfrm>
          <a:prstGeom prst="rect">
            <a:avLst/>
          </a:prstGeom>
          <a:solidFill>
            <a:srgbClr val="FFFFFF"/>
          </a:solidFill>
          <a:ln w="12700">
            <a:solidFill>
              <a:srgbClr val="C8DDED"/>
            </a:solidFill>
            <a:prstDash val="solid"/>
          </a:ln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22" name="Shape 20"/>
          <p:cNvSpPr/>
          <p:nvPr/>
        </p:nvSpPr>
        <p:spPr>
          <a:xfrm>
            <a:off x="4663440" y="2103120"/>
            <a:ext cx="64008" cy="804672"/>
          </a:xfrm>
          <a:prstGeom prst="rect">
            <a:avLst/>
          </a:prstGeom>
          <a:solidFill>
            <a:srgbClr val="00B4A6"/>
          </a:solidFill>
          <a:ln w="12700">
            <a:solidFill>
              <a:srgbClr val="00B4A6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3" name="Text 21"/>
          <p:cNvSpPr/>
          <p:nvPr/>
        </p:nvSpPr>
        <p:spPr>
          <a:xfrm>
            <a:off x="4828032" y="2194560"/>
            <a:ext cx="39319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b="1" dirty="0">
                <a:solidFill>
                  <a:srgbClr val="4A6A8A"/>
                </a:solidFill>
              </a:rPr>
              <a:t>LANGUAGE ENTITY</a:t>
            </a:r>
            <a:endParaRPr lang="en-US" sz="900" dirty="0"/>
          </a:p>
        </p:txBody>
      </p:sp>
      <p:sp>
        <p:nvSpPr>
          <p:cNvPr id="24" name="Text 22"/>
          <p:cNvSpPr/>
          <p:nvPr/>
        </p:nvSpPr>
        <p:spPr>
          <a:xfrm>
            <a:off x="4828032" y="2432304"/>
            <a:ext cx="393192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100" dirty="0">
                <a:solidFill>
                  <a:srgbClr val="0D1B2E"/>
                </a:solidFill>
              </a:rPr>
              <a:t>ConfigurableLanguage is a config entity. Each site language has an ID (en, fr, de), a direction (ltr/rtl), and a weight for default detection.</a:t>
            </a:r>
            <a:endParaRPr lang="en-US" sz="1100" dirty="0"/>
          </a:p>
        </p:txBody>
      </p:sp>
      <p:sp>
        <p:nvSpPr>
          <p:cNvPr id="25" name="Text 23"/>
          <p:cNvSpPr/>
          <p:nvPr/>
        </p:nvSpPr>
        <p:spPr>
          <a:xfrm>
            <a:off x="320040" y="3035808"/>
            <a:ext cx="85039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1D5FA8"/>
                </a:solidFill>
              </a:rPr>
              <a:t>Language API — Common Services &amp; Methods</a:t>
            </a:r>
            <a:endParaRPr lang="en-US" sz="1300" dirty="0"/>
          </a:p>
        </p:txBody>
      </p:sp>
      <p:sp>
        <p:nvSpPr>
          <p:cNvPr id="26" name="Shape 24"/>
          <p:cNvSpPr/>
          <p:nvPr/>
        </p:nvSpPr>
        <p:spPr>
          <a:xfrm>
            <a:off x="320040" y="3337560"/>
            <a:ext cx="8503920" cy="1234440"/>
          </a:xfrm>
          <a:prstGeom prst="rect">
            <a:avLst/>
          </a:prstGeom>
          <a:solidFill>
            <a:srgbClr val="070D1A"/>
          </a:solidFill>
          <a:ln w="12700">
            <a:solidFill>
              <a:srgbClr val="1D5FA8"/>
            </a:solidFill>
            <a:prstDash val="solid"/>
          </a:ln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27" name="Text 25"/>
          <p:cNvSpPr/>
          <p:nvPr/>
        </p:nvSpPr>
        <p:spPr>
          <a:xfrm>
            <a:off x="457200" y="3429000"/>
            <a:ext cx="822960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800" dirty="0">
                <a:solidFill>
                  <a:srgbClr val="73C99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// ── LANGUAGE MANAGER ─────────────────────────────────────────────────</a:t>
            </a:r>
            <a:endParaRPr lang="en-US" sz="800" dirty="0"/>
          </a:p>
          <a:p>
            <a:pPr marL="0" indent="0">
              <a:buNone/>
            </a:pPr>
            <a:r>
              <a:rPr lang="en-US" sz="800" dirty="0">
                <a:solidFill>
                  <a:srgbClr val="E5C07B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$languageManager = \Drupal::languageManager();</a:t>
            </a:r>
            <a:endParaRPr lang="en-US" sz="800" dirty="0"/>
          </a:p>
          <a:p>
            <a:pPr marL="0" indent="0">
              <a:buNone/>
            </a:pPr>
            <a:r>
              <a:rPr lang="en-US" sz="800" dirty="0">
                <a:solidFill>
                  <a:srgbClr val="E5C07B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$currentLang   = $languageManager-&gt;getCurrentLanguage();           // Current interface lang</a:t>
            </a:r>
            <a:endParaRPr lang="en-US" sz="800" dirty="0"/>
          </a:p>
          <a:p>
            <a:pPr marL="0" indent="0">
              <a:buNone/>
            </a:pPr>
            <a:r>
              <a:rPr lang="en-US" sz="800" dirty="0">
                <a:solidFill>
                  <a:srgbClr val="E5C07B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$contentLang   = $languageManager-&gt;getCurrentLanguage(LanguageInterface::TYPE_CONTENT);</a:t>
            </a:r>
            <a:endParaRPr lang="en-US" sz="800" dirty="0"/>
          </a:p>
          <a:p>
            <a:pPr marL="0" indent="0">
              <a:buNone/>
            </a:pPr>
            <a:r>
              <a:rPr lang="en-US" sz="800" dirty="0">
                <a:solidFill>
                  <a:srgbClr val="E5C07B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$langId        = $currentLang-&gt;getId();           // 'en', 'fr', 'de'</a:t>
            </a:r>
            <a:endParaRPr lang="en-US" sz="800" dirty="0"/>
          </a:p>
          <a:p>
            <a:pPr marL="0" indent="0">
              <a:buNone/>
            </a:pPr>
            <a:r>
              <a:rPr lang="en-US" sz="800" dirty="0">
                <a:solidFill>
                  <a:srgbClr val="E5C07B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$langName      = $currentLang-&gt;getName();         // 'English', 'French'</a:t>
            </a:r>
            <a:endParaRPr lang="en-US" sz="800" dirty="0"/>
          </a:p>
          <a:p>
            <a:pPr marL="0" indent="0">
              <a:buNone/>
            </a:pPr>
            <a:r>
              <a:rPr lang="en-US" sz="800" dirty="0">
                <a:solidFill>
                  <a:srgbClr val="E5C07B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$isRtl         = $currentLang-&gt;getDirection() === LanguageInterface::DIRECTION_RTL;</a:t>
            </a:r>
            <a:endParaRPr lang="en-US" sz="800" dirty="0"/>
          </a:p>
          <a:p>
            <a:pPr marL="0" indent="0">
              <a:buNone/>
            </a:pPr>
            <a:r>
              <a:rPr lang="en-US" sz="800" dirty="0">
                <a:solidFill>
                  <a:srgbClr val="E5C07B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$allLanguages  = $languageManager-&gt;getLanguages();  // All enabled languages</a:t>
            </a:r>
            <a:endParaRPr lang="en-US" sz="800" dirty="0"/>
          </a:p>
          <a:p>
            <a:pPr marL="0" indent="0">
              <a:buNone/>
            </a:pPr>
            <a:r>
              <a:rPr lang="en-US" sz="800" dirty="0">
                <a:solidFill>
                  <a:srgbClr val="E5C07B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$defaultLang   = $languageManager-&gt;getDefaultLanguage();</a:t>
            </a:r>
            <a:endParaRPr lang="en-US" sz="800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3">
    <p:bg>
      <p:bgPr>
        <a:solidFill>
          <a:srgbClr val="F0F6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58368"/>
          </a:xfrm>
          <a:prstGeom prst="rect">
            <a:avLst/>
          </a:prstGeom>
          <a:solidFill>
            <a:srgbClr val="080F1C"/>
          </a:solidFill>
          <a:ln w="12700">
            <a:solidFill>
              <a:srgbClr val="080F1C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" name="Shape 1"/>
          <p:cNvSpPr/>
          <p:nvPr/>
        </p:nvSpPr>
        <p:spPr>
          <a:xfrm>
            <a:off x="0" y="658368"/>
            <a:ext cx="9144000" cy="50292"/>
          </a:xfrm>
          <a:prstGeom prst="rect">
            <a:avLst/>
          </a:prstGeom>
          <a:solidFill>
            <a:srgbClr val="6AADDF"/>
          </a:solidFill>
          <a:ln w="12700">
            <a:solidFill>
              <a:srgbClr val="6AADD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" name="Text 2"/>
          <p:cNvSpPr/>
          <p:nvPr/>
        </p:nvSpPr>
        <p:spPr>
          <a:xfrm>
            <a:off x="320040" y="0"/>
            <a:ext cx="438912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Language API</a:t>
            </a:r>
            <a:endParaRPr lang="en-US" sz="2200" dirty="0"/>
          </a:p>
        </p:txBody>
      </p:sp>
      <p:sp>
        <p:nvSpPr>
          <p:cNvPr id="5" name="Text 3"/>
          <p:cNvSpPr/>
          <p:nvPr/>
        </p:nvSpPr>
        <p:spPr>
          <a:xfrm>
            <a:off x="4709160" y="0"/>
            <a:ext cx="411480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B8D9F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|  Translation Functions &amp; String Management</a:t>
            </a:r>
            <a:endParaRPr lang="en-US" sz="1300" dirty="0"/>
          </a:p>
        </p:txBody>
      </p:sp>
      <p:sp>
        <p:nvSpPr>
          <p:cNvPr id="6" name="Shape 4"/>
          <p:cNvSpPr/>
          <p:nvPr/>
        </p:nvSpPr>
        <p:spPr>
          <a:xfrm>
            <a:off x="0" y="4846320"/>
            <a:ext cx="9144000" cy="297180"/>
          </a:xfrm>
          <a:prstGeom prst="rect">
            <a:avLst/>
          </a:prstGeom>
          <a:solidFill>
            <a:srgbClr val="080F1C"/>
          </a:solidFill>
          <a:ln w="12700">
            <a:solidFill>
              <a:srgbClr val="080F1C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7" name="Text 5"/>
          <p:cNvSpPr/>
          <p:nvPr/>
        </p:nvSpPr>
        <p:spPr>
          <a:xfrm>
            <a:off x="274320" y="4846320"/>
            <a:ext cx="8595360" cy="2971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800" dirty="0">
                <a:solidFill>
                  <a:srgbClr val="B8D9F5"/>
                </a:solidFill>
              </a:rPr>
              <a:t>drupal.org/docs  |  MIGRATION, SEARCH, TRANSLATION &amp; WORKFLOWS  |  COURSE 5 OF 7</a:t>
            </a:r>
            <a:endParaRPr lang="en-US" sz="800" dirty="0"/>
          </a:p>
        </p:txBody>
      </p:sp>
      <p:sp>
        <p:nvSpPr>
          <p:cNvPr id="8" name="Shape 6"/>
          <p:cNvSpPr/>
          <p:nvPr/>
        </p:nvSpPr>
        <p:spPr>
          <a:xfrm>
            <a:off x="320040" y="804672"/>
            <a:ext cx="8503920" cy="3977640"/>
          </a:xfrm>
          <a:prstGeom prst="rect">
            <a:avLst/>
          </a:prstGeom>
          <a:solidFill>
            <a:srgbClr val="070D1A"/>
          </a:solidFill>
          <a:ln w="12700">
            <a:solidFill>
              <a:srgbClr val="1D5FA8"/>
            </a:solidFill>
            <a:prstDash val="solid"/>
          </a:ln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9" name="Text 7"/>
          <p:cNvSpPr/>
          <p:nvPr/>
        </p:nvSpPr>
        <p:spPr>
          <a:xfrm>
            <a:off x="457200" y="896112"/>
            <a:ext cx="8229600" cy="3794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500" dirty="0">
                <a:solidFill>
                  <a:srgbClr val="73C99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// ── THE t() FUNCTION ─────────────────────────────────────────────────</a:t>
            </a:r>
            <a:endParaRPr lang="en-US" sz="500" dirty="0"/>
          </a:p>
          <a:p>
            <a:pPr marL="0" indent="0">
              <a:buNone/>
            </a:pPr>
            <a:r>
              <a:rPr lang="en-US" sz="500" dirty="0">
                <a:solidFill>
                  <a:srgbClr val="73C99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// t() is available everywhere in Drupal. Translates UI strings.</a:t>
            </a:r>
            <a:endParaRPr lang="en-US" sz="500" dirty="0"/>
          </a:p>
          <a:p>
            <a:pPr marL="0" indent="0">
              <a:buNone/>
            </a:pPr>
            <a:r>
              <a:rPr lang="en-US" sz="500" dirty="0">
                <a:solidFill>
                  <a:srgbClr val="73C99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// ALWAYS use for any user-facing string so it can be translated.</a:t>
            </a:r>
            <a:endParaRPr lang="en-US" sz="500" dirty="0"/>
          </a:p>
          <a:p>
            <a:pPr marL="0" indent="0">
              <a:buNone/>
            </a:pPr>
            <a:endParaRPr lang="en-US" sz="500" dirty="0"/>
          </a:p>
          <a:p>
            <a:pPr marL="0" indent="0">
              <a:buNone/>
            </a:pPr>
            <a:r>
              <a:rPr lang="en-US" sz="500" dirty="0">
                <a:solidFill>
                  <a:srgbClr val="73C99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// Basic</a:t>
            </a:r>
            <a:endParaRPr lang="en-US" sz="500" dirty="0"/>
          </a:p>
          <a:p>
            <a:pPr marL="0" indent="0">
              <a:buNone/>
            </a:pPr>
            <a:r>
              <a:rPr lang="en-US" sz="500" dirty="0">
                <a:solidFill>
                  <a:srgbClr val="E5C07B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$string = t('Welcome to our site!');</a:t>
            </a:r>
            <a:endParaRPr lang="en-US" sz="500" dirty="0"/>
          </a:p>
          <a:p>
            <a:pPr marL="0" indent="0">
              <a:buNone/>
            </a:pPr>
            <a:endParaRPr lang="en-US" sz="500" dirty="0"/>
          </a:p>
          <a:p>
            <a:pPr marL="0" indent="0">
              <a:buNone/>
            </a:pPr>
            <a:r>
              <a:rPr lang="en-US" sz="500" dirty="0">
                <a:solidFill>
                  <a:srgbClr val="73C99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// With variables — ALWAYS use placeholders (never string concatenation)</a:t>
            </a:r>
            <a:endParaRPr lang="en-US" sz="500" dirty="0"/>
          </a:p>
          <a:p>
            <a:pPr marL="0" indent="0">
              <a:buNone/>
            </a:pPr>
            <a:r>
              <a:rPr lang="en-US" sz="500" dirty="0">
                <a:solidFill>
                  <a:srgbClr val="73C99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// @variable  → escaped HTML (safe for output in markup)</a:t>
            </a:r>
            <a:endParaRPr lang="en-US" sz="500" dirty="0"/>
          </a:p>
          <a:p>
            <a:pPr marL="0" indent="0">
              <a:buNone/>
            </a:pPr>
            <a:r>
              <a:rPr lang="en-US" sz="500" dirty="0">
                <a:solidFill>
                  <a:srgbClr val="73C99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// :variable  → not escaped (use for URLs in href/src only)</a:t>
            </a:r>
            <a:endParaRPr lang="en-US" sz="500" dirty="0"/>
          </a:p>
          <a:p>
            <a:pPr marL="0" indent="0">
              <a:buNone/>
            </a:pPr>
            <a:r>
              <a:rPr lang="en-US" sz="500" dirty="0">
                <a:solidFill>
                  <a:srgbClr val="73C99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// %variable  → escaped + wrapped in &lt;em&gt; (for emphasis)</a:t>
            </a:r>
            <a:endParaRPr lang="en-US" sz="500" dirty="0"/>
          </a:p>
          <a:p>
            <a:pPr marL="0" indent="0">
              <a:buNone/>
            </a:pPr>
            <a:r>
              <a:rPr lang="en-US" sz="500" dirty="0">
                <a:solidFill>
                  <a:srgbClr val="E5C07B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$msg = t('Hello, @name. You have @count messages.', [</a:t>
            </a:r>
            <a:endParaRPr lang="en-US" sz="500" dirty="0"/>
          </a:p>
          <a:p>
            <a:pPr marL="0" indent="0">
              <a:buNone/>
            </a:pPr>
            <a:r>
              <a:rPr lang="en-US" sz="500" dirty="0">
                <a:solidFill>
                  <a:srgbClr val="E5C07B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'@name'  =&gt; $account-&gt;getDisplayName(),</a:t>
            </a:r>
            <a:endParaRPr lang="en-US" sz="500" dirty="0"/>
          </a:p>
          <a:p>
            <a:pPr marL="0" indent="0">
              <a:buNone/>
            </a:pPr>
            <a:r>
              <a:rPr lang="en-US" sz="500" dirty="0">
                <a:solidFill>
                  <a:srgbClr val="E5C07B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'@count' =&gt; $count,</a:t>
            </a:r>
            <a:endParaRPr lang="en-US" sz="500" dirty="0"/>
          </a:p>
          <a:p>
            <a:pPr marL="0" indent="0">
              <a:buNone/>
            </a:pPr>
            <a:r>
              <a:rPr lang="en-US" sz="500" dirty="0">
                <a:solidFill>
                  <a:srgbClr val="9EC8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]);</a:t>
            </a:r>
            <a:endParaRPr lang="en-US" sz="500" dirty="0"/>
          </a:p>
          <a:p>
            <a:pPr marL="0" indent="0">
              <a:buNone/>
            </a:pPr>
            <a:endParaRPr lang="en-US" sz="500" dirty="0"/>
          </a:p>
          <a:p>
            <a:pPr marL="0" indent="0">
              <a:buNone/>
            </a:pPr>
            <a:r>
              <a:rPr lang="en-US" sz="500" dirty="0">
                <a:solidFill>
                  <a:srgbClr val="73C99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// With context (disambiguate same string in different contexts)</a:t>
            </a:r>
            <a:endParaRPr lang="en-US" sz="500" dirty="0"/>
          </a:p>
          <a:p>
            <a:pPr marL="0" indent="0">
              <a:buNone/>
            </a:pPr>
            <a:r>
              <a:rPr lang="en-US" sz="500" dirty="0">
                <a:solidFill>
                  <a:srgbClr val="E5C07B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$save = t('Save', [], ['context' =&gt; 'Button label']);</a:t>
            </a:r>
            <a:endParaRPr lang="en-US" sz="500" dirty="0"/>
          </a:p>
          <a:p>
            <a:pPr marL="0" indent="0">
              <a:buNone/>
            </a:pPr>
            <a:r>
              <a:rPr lang="en-US" sz="500" dirty="0">
                <a:solidFill>
                  <a:srgbClr val="E5C07B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$save2 = t('Save', [], ['context' =&gt; 'Financial saving']);</a:t>
            </a:r>
            <a:endParaRPr lang="en-US" sz="500" dirty="0"/>
          </a:p>
          <a:p>
            <a:pPr marL="0" indent="0">
              <a:buNone/>
            </a:pPr>
            <a:endParaRPr lang="en-US" sz="500" dirty="0"/>
          </a:p>
          <a:p>
            <a:pPr marL="0" indent="0">
              <a:buNone/>
            </a:pPr>
            <a:r>
              <a:rPr lang="en-US" sz="500" dirty="0">
                <a:solidFill>
                  <a:srgbClr val="73C99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// With specific language</a:t>
            </a:r>
            <a:endParaRPr lang="en-US" sz="500" dirty="0"/>
          </a:p>
          <a:p>
            <a:pPr marL="0" indent="0">
              <a:buNone/>
            </a:pPr>
            <a:r>
              <a:rPr lang="en-US" sz="500" dirty="0">
                <a:solidFill>
                  <a:srgbClr val="E5C07B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$translated = t('Hello', [], ['langcode' =&gt; 'fr']);</a:t>
            </a:r>
            <a:endParaRPr lang="en-US" sz="500" dirty="0"/>
          </a:p>
          <a:p>
            <a:pPr marL="0" indent="0">
              <a:buNone/>
            </a:pPr>
            <a:endParaRPr lang="en-US" sz="500" dirty="0"/>
          </a:p>
          <a:p>
            <a:pPr marL="0" indent="0">
              <a:buNone/>
            </a:pPr>
            <a:r>
              <a:rPr lang="en-US" sz="500" dirty="0">
                <a:solidFill>
                  <a:srgbClr val="73C99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// ── IN CLASSES (use StringTranslationTrait) ────────────────────────────</a:t>
            </a:r>
            <a:endParaRPr lang="en-US" sz="500" dirty="0"/>
          </a:p>
          <a:p>
            <a:pPr marL="0" indent="0">
              <a:buNone/>
            </a:pPr>
            <a:r>
              <a:rPr lang="en-US" sz="500" dirty="0">
                <a:solidFill>
                  <a:srgbClr val="61AFE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use Drupal\Core\StringTranslation\StringTranslationTrait;</a:t>
            </a:r>
            <a:endParaRPr lang="en-US" sz="500" dirty="0"/>
          </a:p>
          <a:p>
            <a:pPr marL="0" indent="0">
              <a:buNone/>
            </a:pPr>
            <a:endParaRPr lang="en-US" sz="500" dirty="0"/>
          </a:p>
          <a:p>
            <a:pPr marL="0" indent="0">
              <a:buNone/>
            </a:pPr>
            <a:r>
              <a:rPr lang="en-US" sz="500" dirty="0">
                <a:solidFill>
                  <a:srgbClr val="61AFE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class MyService {</a:t>
            </a:r>
            <a:endParaRPr lang="en-US" sz="500" dirty="0"/>
          </a:p>
          <a:p>
            <a:pPr marL="0" indent="0">
              <a:buNone/>
            </a:pPr>
            <a:r>
              <a:rPr lang="en-US" sz="500" dirty="0">
                <a:solidFill>
                  <a:srgbClr val="61AFE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use StringTranslationTrait;</a:t>
            </a:r>
            <a:endParaRPr lang="en-US" sz="500" dirty="0"/>
          </a:p>
          <a:p>
            <a:pPr marL="0" indent="0">
              <a:buNone/>
            </a:pPr>
            <a:endParaRPr lang="en-US" sz="500" dirty="0"/>
          </a:p>
          <a:p>
            <a:pPr marL="0" indent="0">
              <a:buNone/>
            </a:pPr>
            <a:r>
              <a:rPr lang="en-US" sz="500" dirty="0">
                <a:solidFill>
                  <a:srgbClr val="61AFE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public function greet(): string {</a:t>
            </a:r>
            <a:endParaRPr lang="en-US" sz="500" dirty="0"/>
          </a:p>
          <a:p>
            <a:pPr marL="0" indent="0">
              <a:buNone/>
            </a:pPr>
            <a:r>
              <a:rPr lang="en-US" sz="500" dirty="0">
                <a:solidFill>
                  <a:srgbClr val="61AFE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return $this-&gt;t('Welcome!');   // $this-&gt;t() available via trait</a:t>
            </a:r>
            <a:endParaRPr lang="en-US" sz="500" dirty="0"/>
          </a:p>
          <a:p>
            <a:pPr marL="0" indent="0">
              <a:buNone/>
            </a:pPr>
            <a:r>
              <a:rPr lang="en-US" sz="500" dirty="0">
                <a:solidFill>
                  <a:srgbClr val="9EC8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}</a:t>
            </a:r>
            <a:endParaRPr lang="en-US" sz="500" dirty="0"/>
          </a:p>
          <a:p>
            <a:pPr marL="0" indent="0">
              <a:buNone/>
            </a:pPr>
            <a:r>
              <a:rPr lang="en-US" sz="500" dirty="0">
                <a:solidFill>
                  <a:srgbClr val="9EC8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}</a:t>
            </a:r>
            <a:endParaRPr lang="en-US" sz="500" dirty="0"/>
          </a:p>
          <a:p>
            <a:pPr marL="0" indent="0">
              <a:buNone/>
            </a:pPr>
            <a:endParaRPr lang="en-US" sz="500" dirty="0"/>
          </a:p>
          <a:p>
            <a:pPr marL="0" indent="0">
              <a:buNone/>
            </a:pPr>
            <a:r>
              <a:rPr lang="en-US" sz="500" dirty="0">
                <a:solidFill>
                  <a:srgbClr val="73C99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// ── TranslatableMarkup ────────────────────────────────────────────────</a:t>
            </a:r>
            <a:endParaRPr lang="en-US" sz="500" dirty="0"/>
          </a:p>
          <a:p>
            <a:pPr marL="0" indent="0">
              <a:buNone/>
            </a:pPr>
            <a:r>
              <a:rPr lang="en-US" sz="500" dirty="0">
                <a:solidFill>
                  <a:srgbClr val="73C99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// t() returns a TranslatableMarkup object — lazy evaluated.</a:t>
            </a:r>
            <a:endParaRPr lang="en-US" sz="500" dirty="0"/>
          </a:p>
          <a:p>
            <a:pPr marL="0" indent="0">
              <a:buNone/>
            </a:pPr>
            <a:r>
              <a:rPr lang="en-US" sz="500" dirty="0">
                <a:solidFill>
                  <a:srgbClr val="73C99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// Safe to return from getLabel(), getTitle(), etc.</a:t>
            </a:r>
            <a:endParaRPr lang="en-US" sz="500" dirty="0"/>
          </a:p>
          <a:p>
            <a:pPr marL="0" indent="0">
              <a:buNone/>
            </a:pPr>
            <a:r>
              <a:rPr lang="en-US" sz="500" dirty="0">
                <a:solidFill>
                  <a:srgbClr val="73C99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// Rendered to string only when cast or output.</a:t>
            </a:r>
            <a:endParaRPr lang="en-US" sz="500" dirty="0"/>
          </a:p>
          <a:p>
            <a:pPr marL="0" indent="0">
              <a:buNone/>
            </a:pPr>
            <a:endParaRPr lang="en-US" sz="500" dirty="0"/>
          </a:p>
          <a:p>
            <a:pPr marL="0" indent="0">
              <a:buNone/>
            </a:pPr>
            <a:r>
              <a:rPr lang="en-US" sz="500" dirty="0">
                <a:solidFill>
                  <a:srgbClr val="73C99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// ── PLURALIZATION ─────────────────────────────────────────────────────</a:t>
            </a:r>
            <a:endParaRPr lang="en-US" sz="500" dirty="0"/>
          </a:p>
          <a:p>
            <a:pPr marL="0" indent="0">
              <a:buNone/>
            </a:pPr>
            <a:r>
              <a:rPr lang="en-US" sz="500" dirty="0">
                <a:solidFill>
                  <a:srgbClr val="61AFE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use Drupal\Core\StringTranslation\PluralTranslatableMarkup;</a:t>
            </a:r>
            <a:endParaRPr lang="en-US" sz="500" dirty="0"/>
          </a:p>
          <a:p>
            <a:pPr marL="0" indent="0">
              <a:buNone/>
            </a:pPr>
            <a:r>
              <a:rPr lang="en-US" sz="500" dirty="0">
                <a:solidFill>
                  <a:srgbClr val="E5C07B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$msg = \Drupal::translation()-&gt;formatPlural(</a:t>
            </a:r>
            <a:endParaRPr lang="en-US" sz="500" dirty="0"/>
          </a:p>
          <a:p>
            <a:pPr marL="0" indent="0">
              <a:buNone/>
            </a:pPr>
            <a:r>
              <a:rPr lang="en-US" sz="500" dirty="0">
                <a:solidFill>
                  <a:srgbClr val="9EC8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$count,</a:t>
            </a:r>
            <a:endParaRPr lang="en-US" sz="500" dirty="0"/>
          </a:p>
          <a:p>
            <a:pPr marL="0" indent="0">
              <a:buNone/>
            </a:pPr>
            <a:r>
              <a:rPr lang="en-US" sz="500" dirty="0">
                <a:solidFill>
                  <a:srgbClr val="E5C07B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'1 item found',           // Singular</a:t>
            </a:r>
            <a:endParaRPr lang="en-US" sz="500" dirty="0"/>
          </a:p>
          <a:p>
            <a:pPr marL="0" indent="0">
              <a:buNone/>
            </a:pPr>
            <a:r>
              <a:rPr lang="en-US" sz="500" dirty="0">
                <a:solidFill>
                  <a:srgbClr val="E5C07B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'@count items found',     // Plural</a:t>
            </a:r>
            <a:endParaRPr lang="en-US" sz="500" dirty="0"/>
          </a:p>
          <a:p>
            <a:pPr marL="0" indent="0">
              <a:buNone/>
            </a:pPr>
            <a:r>
              <a:rPr lang="en-US" sz="500" dirty="0">
                <a:solidFill>
                  <a:srgbClr val="9EC8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['@count' =&gt; $count]</a:t>
            </a:r>
            <a:endParaRPr lang="en-US" sz="500" dirty="0"/>
          </a:p>
          <a:p>
            <a:pPr marL="0" indent="0">
              <a:buNone/>
            </a:pPr>
            <a:r>
              <a:rPr lang="en-US" sz="500" dirty="0">
                <a:solidFill>
                  <a:srgbClr val="9EC8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);</a:t>
            </a:r>
            <a:endParaRPr lang="en-US" sz="500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4">
    <p:bg>
      <p:bgPr>
        <a:solidFill>
          <a:srgbClr val="F0F6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58368"/>
          </a:xfrm>
          <a:prstGeom prst="rect">
            <a:avLst/>
          </a:prstGeom>
          <a:solidFill>
            <a:srgbClr val="080F1C"/>
          </a:solidFill>
          <a:ln w="12700">
            <a:solidFill>
              <a:srgbClr val="080F1C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" name="Shape 1"/>
          <p:cNvSpPr/>
          <p:nvPr/>
        </p:nvSpPr>
        <p:spPr>
          <a:xfrm>
            <a:off x="0" y="658368"/>
            <a:ext cx="9144000" cy="50292"/>
          </a:xfrm>
          <a:prstGeom prst="rect">
            <a:avLst/>
          </a:prstGeom>
          <a:solidFill>
            <a:srgbClr val="6AADDF"/>
          </a:solidFill>
          <a:ln w="12700">
            <a:solidFill>
              <a:srgbClr val="6AADD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" name="Text 2"/>
          <p:cNvSpPr/>
          <p:nvPr/>
        </p:nvSpPr>
        <p:spPr>
          <a:xfrm>
            <a:off x="320040" y="0"/>
            <a:ext cx="438912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Language API</a:t>
            </a:r>
            <a:endParaRPr lang="en-US" sz="2200" dirty="0"/>
          </a:p>
        </p:txBody>
      </p:sp>
      <p:sp>
        <p:nvSpPr>
          <p:cNvPr id="5" name="Text 3"/>
          <p:cNvSpPr/>
          <p:nvPr/>
        </p:nvSpPr>
        <p:spPr>
          <a:xfrm>
            <a:off x="4709160" y="0"/>
            <a:ext cx="411480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B8D9F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|  Language Negotiation &amp; URL Generation</a:t>
            </a:r>
            <a:endParaRPr lang="en-US" sz="1300" dirty="0"/>
          </a:p>
        </p:txBody>
      </p:sp>
      <p:sp>
        <p:nvSpPr>
          <p:cNvPr id="6" name="Shape 4"/>
          <p:cNvSpPr/>
          <p:nvPr/>
        </p:nvSpPr>
        <p:spPr>
          <a:xfrm>
            <a:off x="0" y="4846320"/>
            <a:ext cx="9144000" cy="297180"/>
          </a:xfrm>
          <a:prstGeom prst="rect">
            <a:avLst/>
          </a:prstGeom>
          <a:solidFill>
            <a:srgbClr val="080F1C"/>
          </a:solidFill>
          <a:ln w="12700">
            <a:solidFill>
              <a:srgbClr val="080F1C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7" name="Text 5"/>
          <p:cNvSpPr/>
          <p:nvPr/>
        </p:nvSpPr>
        <p:spPr>
          <a:xfrm>
            <a:off x="274320" y="4846320"/>
            <a:ext cx="8595360" cy="2971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800" dirty="0">
                <a:solidFill>
                  <a:srgbClr val="B8D9F5"/>
                </a:solidFill>
              </a:rPr>
              <a:t>drupal.org/docs  |  MIGRATION, SEARCH, TRANSLATION &amp; WORKFLOWS  |  COURSE 5 OF 7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>
            <a:off x="320040" y="804672"/>
            <a:ext cx="41605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1D5FA8"/>
                </a:solidFill>
              </a:rPr>
              <a:t>Language negotiation plugins</a:t>
            </a:r>
            <a:endParaRPr lang="en-US" sz="1300" dirty="0"/>
          </a:p>
        </p:txBody>
      </p:sp>
      <p:sp>
        <p:nvSpPr>
          <p:cNvPr id="9" name="Shape 7"/>
          <p:cNvSpPr/>
          <p:nvPr/>
        </p:nvSpPr>
        <p:spPr>
          <a:xfrm>
            <a:off x="320040" y="1097280"/>
            <a:ext cx="4160520" cy="2852928"/>
          </a:xfrm>
          <a:prstGeom prst="rect">
            <a:avLst/>
          </a:prstGeom>
          <a:solidFill>
            <a:srgbClr val="070D1A"/>
          </a:solidFill>
          <a:ln w="12700">
            <a:solidFill>
              <a:srgbClr val="1D5FA8"/>
            </a:solidFill>
            <a:prstDash val="solid"/>
          </a:ln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0" name="Text 8"/>
          <p:cNvSpPr/>
          <p:nvPr/>
        </p:nvSpPr>
        <p:spPr>
          <a:xfrm>
            <a:off x="457200" y="1188720"/>
            <a:ext cx="3886200" cy="26700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600" dirty="0">
                <a:solidFill>
                  <a:srgbClr val="73C99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// Custom language negotiation plugin</a:t>
            </a: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73C99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// src/Plugin/LanguageNegotiation/SubdomainNegotiation.php</a:t>
            </a:r>
            <a:endParaRPr lang="en-US" sz="600" dirty="0"/>
          </a:p>
          <a:p>
            <a:pPr marL="0" indent="0">
              <a:buNone/>
            </a:pP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61AFE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use Drupal\language\LanguageNegotiationMethodBase;</a:t>
            </a:r>
            <a:endParaRPr lang="en-US" sz="600" dirty="0"/>
          </a:p>
          <a:p>
            <a:pPr marL="0" indent="0">
              <a:buNone/>
            </a:pP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73C99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/**</a:t>
            </a: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73C99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* @LanguageNegotiation(</a:t>
            </a: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73C99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*   id = "my_module_subdomain",</a:t>
            </a: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73C99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*   weight = -10,</a:t>
            </a: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73C99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*   name = @Translation("Subdomain"),</a:t>
            </a: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73C99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*   description = @Translation("Detect language from subdomain.")</a:t>
            </a: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73C99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* )</a:t>
            </a: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73C99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*/</a:t>
            </a: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61AFE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class SubdomainNegotiation extends LanguageNegotiationMethodBase {</a:t>
            </a: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61AFE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public function getLangcode(Request $request): ?string {</a:t>
            </a: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E5C07B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$host = $request-&gt;getHost();</a:t>
            </a: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73C99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// fr.example.com → 'fr'</a:t>
            </a: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61AFE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if (preg_match('/^([a-z]{2})\./', $host, $m)) {</a:t>
            </a: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E5C07B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    $languages = $this-&gt;languageManager-&gt;getLanguages();</a:t>
            </a: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61AFE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    if (isset($languages[$m[1]])) {</a:t>
            </a: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61AFE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        return $m[1];</a:t>
            </a: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9EC8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    }</a:t>
            </a: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9EC8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}</a:t>
            </a: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61AFE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return NULL;  // Can't detect from this subdomain</a:t>
            </a: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9EC8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}</a:t>
            </a: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9EC8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}</a:t>
            </a:r>
            <a:endParaRPr lang="en-US" sz="600" dirty="0"/>
          </a:p>
        </p:txBody>
      </p:sp>
      <p:sp>
        <p:nvSpPr>
          <p:cNvPr id="11" name="Text 9"/>
          <p:cNvSpPr/>
          <p:nvPr/>
        </p:nvSpPr>
        <p:spPr>
          <a:xfrm>
            <a:off x="4663440" y="804672"/>
            <a:ext cx="41605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2E7FD4"/>
                </a:solidFill>
              </a:rPr>
              <a:t>Language-aware URLs</a:t>
            </a:r>
            <a:endParaRPr lang="en-US" sz="1300" dirty="0"/>
          </a:p>
        </p:txBody>
      </p:sp>
      <p:sp>
        <p:nvSpPr>
          <p:cNvPr id="12" name="Shape 10"/>
          <p:cNvSpPr/>
          <p:nvPr/>
        </p:nvSpPr>
        <p:spPr>
          <a:xfrm>
            <a:off x="4663440" y="1097280"/>
            <a:ext cx="4160520" cy="2852928"/>
          </a:xfrm>
          <a:prstGeom prst="rect">
            <a:avLst/>
          </a:prstGeom>
          <a:solidFill>
            <a:srgbClr val="070D1A"/>
          </a:solidFill>
          <a:ln w="12700">
            <a:solidFill>
              <a:srgbClr val="1D5FA8"/>
            </a:solidFill>
            <a:prstDash val="solid"/>
          </a:ln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3" name="Text 11"/>
          <p:cNvSpPr/>
          <p:nvPr/>
        </p:nvSpPr>
        <p:spPr>
          <a:xfrm>
            <a:off x="4800600" y="1188720"/>
            <a:ext cx="3886200" cy="26700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700" dirty="0">
                <a:solidFill>
                  <a:srgbClr val="73C99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// Url class respects current language automatically</a:t>
            </a:r>
            <a:endParaRPr lang="en-US" sz="700" dirty="0"/>
          </a:p>
          <a:p>
            <a:pPr marL="0" indent="0">
              <a:buNone/>
            </a:pPr>
            <a:r>
              <a:rPr lang="en-US" sz="700" dirty="0">
                <a:solidFill>
                  <a:srgbClr val="E5C07B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$url = Url::fromRoute('entity.node.canonical', ['node' =&gt; 42]);</a:t>
            </a:r>
            <a:endParaRPr lang="en-US" sz="700" dirty="0"/>
          </a:p>
          <a:p>
            <a:pPr marL="0" indent="0">
              <a:buNone/>
            </a:pPr>
            <a:r>
              <a:rPr lang="en-US" sz="700" dirty="0">
                <a:solidFill>
                  <a:srgbClr val="9CDCF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$url-&gt;toString();  // Adds /fr/ prefix for French automatically</a:t>
            </a:r>
            <a:endParaRPr lang="en-US" sz="700" dirty="0"/>
          </a:p>
          <a:p>
            <a:pPr marL="0" indent="0">
              <a:buNone/>
            </a:pPr>
            <a:endParaRPr lang="en-US" sz="700" dirty="0"/>
          </a:p>
          <a:p>
            <a:pPr marL="0" indent="0">
              <a:buNone/>
            </a:pPr>
            <a:r>
              <a:rPr lang="en-US" sz="700" dirty="0">
                <a:solidFill>
                  <a:srgbClr val="73C99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// Generate URL in a specific language</a:t>
            </a:r>
            <a:endParaRPr lang="en-US" sz="700" dirty="0"/>
          </a:p>
          <a:p>
            <a:pPr marL="0" indent="0">
              <a:buNone/>
            </a:pPr>
            <a:r>
              <a:rPr lang="en-US" sz="700" dirty="0">
                <a:solidFill>
                  <a:srgbClr val="61AFE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use Drupal\Core\Language\LanguageInterface;</a:t>
            </a:r>
            <a:endParaRPr lang="en-US" sz="700" dirty="0"/>
          </a:p>
          <a:p>
            <a:pPr marL="0" indent="0">
              <a:buNone/>
            </a:pPr>
            <a:endParaRPr lang="en-US" sz="700" dirty="0"/>
          </a:p>
          <a:p>
            <a:pPr marL="0" indent="0">
              <a:buNone/>
            </a:pPr>
            <a:r>
              <a:rPr lang="en-US" sz="700" dirty="0">
                <a:solidFill>
                  <a:srgbClr val="E5C07B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$url = Url::fromRoute('entity.node.canonical', ['node' =&gt; 42], [</a:t>
            </a:r>
            <a:endParaRPr lang="en-US" sz="700" dirty="0"/>
          </a:p>
          <a:p>
            <a:pPr marL="0" indent="0">
              <a:buNone/>
            </a:pPr>
            <a:r>
              <a:rPr lang="en-US" sz="700" dirty="0">
                <a:solidFill>
                  <a:srgbClr val="E5C07B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'language' =&gt; \Drupal::languageManager()-&gt;getLanguage('fr'),</a:t>
            </a:r>
            <a:endParaRPr lang="en-US" sz="700" dirty="0"/>
          </a:p>
          <a:p>
            <a:pPr marL="0" indent="0">
              <a:buNone/>
            </a:pPr>
            <a:r>
              <a:rPr lang="en-US" sz="700" dirty="0">
                <a:solidFill>
                  <a:srgbClr val="9EC8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]);</a:t>
            </a:r>
            <a:endParaRPr lang="en-US" sz="700" dirty="0"/>
          </a:p>
          <a:p>
            <a:pPr marL="0" indent="0">
              <a:buNone/>
            </a:pPr>
            <a:r>
              <a:rPr lang="en-US" sz="700" dirty="0">
                <a:solidFill>
                  <a:srgbClr val="E5C07B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$frUrl = $url-&gt;toString();   // https://example.com/fr/my-article</a:t>
            </a:r>
            <a:endParaRPr lang="en-US" sz="700" dirty="0"/>
          </a:p>
          <a:p>
            <a:pPr marL="0" indent="0">
              <a:buNone/>
            </a:pPr>
            <a:endParaRPr lang="en-US" sz="700" dirty="0"/>
          </a:p>
          <a:p>
            <a:pPr marL="0" indent="0">
              <a:buNone/>
            </a:pPr>
            <a:r>
              <a:rPr lang="en-US" sz="700" dirty="0">
                <a:solidFill>
                  <a:srgbClr val="73C99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// Get all language links for the current page</a:t>
            </a:r>
            <a:endParaRPr lang="en-US" sz="700" dirty="0"/>
          </a:p>
          <a:p>
            <a:pPr marL="0" indent="0">
              <a:buNone/>
            </a:pPr>
            <a:r>
              <a:rPr lang="en-US" sz="700" dirty="0">
                <a:solidFill>
                  <a:srgbClr val="73C99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// (Useful for building language switchers)</a:t>
            </a:r>
            <a:endParaRPr lang="en-US" sz="700" dirty="0"/>
          </a:p>
          <a:p>
            <a:pPr marL="0" indent="0">
              <a:buNone/>
            </a:pPr>
            <a:r>
              <a:rPr lang="en-US" sz="700" dirty="0">
                <a:solidFill>
                  <a:srgbClr val="E5C07B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$links = \Drupal::service('path.language_switcher')</a:t>
            </a:r>
            <a:endParaRPr lang="en-US" sz="700" dirty="0"/>
          </a:p>
          <a:p>
            <a:pPr marL="0" indent="0">
              <a:buNone/>
            </a:pPr>
            <a:r>
              <a:rPr lang="en-US" sz="700" dirty="0">
                <a:solidFill>
                  <a:srgbClr val="9CDCF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-&gt;getLinks(</a:t>
            </a:r>
            <a:endParaRPr lang="en-US" sz="700" dirty="0"/>
          </a:p>
          <a:p>
            <a:pPr marL="0" indent="0">
              <a:buNone/>
            </a:pPr>
            <a:r>
              <a:rPr lang="en-US" sz="700" dirty="0">
                <a:solidFill>
                  <a:srgbClr val="9CDCF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LanguageInterface::TYPE_INTERFACE,</a:t>
            </a:r>
            <a:endParaRPr lang="en-US" sz="700" dirty="0"/>
          </a:p>
          <a:p>
            <a:pPr marL="0" indent="0">
              <a:buNone/>
            </a:pPr>
            <a:r>
              <a:rPr lang="en-US" sz="700" dirty="0">
                <a:solidFill>
                  <a:srgbClr val="9CDCF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Url::fromRoute('&lt;current&gt;')</a:t>
            </a:r>
            <a:endParaRPr lang="en-US" sz="700" dirty="0"/>
          </a:p>
          <a:p>
            <a:pPr marL="0" indent="0">
              <a:buNone/>
            </a:pPr>
            <a:r>
              <a:rPr lang="en-US" sz="700" dirty="0">
                <a:solidFill>
                  <a:srgbClr val="9EC8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);</a:t>
            </a:r>
            <a:endParaRPr lang="en-US" sz="700" dirty="0"/>
          </a:p>
          <a:p>
            <a:pPr marL="0" indent="0">
              <a:buNone/>
            </a:pPr>
            <a:endParaRPr lang="en-US" sz="700" dirty="0"/>
          </a:p>
          <a:p>
            <a:pPr marL="0" indent="0">
              <a:buNone/>
            </a:pPr>
            <a:r>
              <a:rPr lang="en-US" sz="700" dirty="0">
                <a:solidFill>
                  <a:srgbClr val="73C99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// Check if a node has a French translation:</a:t>
            </a:r>
            <a:endParaRPr lang="en-US" sz="700" dirty="0"/>
          </a:p>
          <a:p>
            <a:pPr marL="0" indent="0">
              <a:buNone/>
            </a:pPr>
            <a:r>
              <a:rPr lang="en-US" sz="700" dirty="0">
                <a:solidFill>
                  <a:srgbClr val="E5C07B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$node = Node::load(42);</a:t>
            </a:r>
            <a:endParaRPr lang="en-US" sz="700" dirty="0"/>
          </a:p>
          <a:p>
            <a:pPr marL="0" indent="0">
              <a:buNone/>
            </a:pPr>
            <a:r>
              <a:rPr lang="en-US" sz="700" dirty="0">
                <a:solidFill>
                  <a:srgbClr val="61AFE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if ($node-&gt;hasTranslation('fr')) {</a:t>
            </a:r>
            <a:endParaRPr lang="en-US" sz="700" dirty="0"/>
          </a:p>
          <a:p>
            <a:pPr marL="0" indent="0">
              <a:buNone/>
            </a:pPr>
            <a:r>
              <a:rPr lang="en-US" sz="700" dirty="0">
                <a:solidFill>
                  <a:srgbClr val="E5C07B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$frNode = $node-&gt;getTranslation('fr');</a:t>
            </a:r>
            <a:endParaRPr lang="en-US" sz="700" dirty="0"/>
          </a:p>
          <a:p>
            <a:pPr marL="0" indent="0">
              <a:buNone/>
            </a:pPr>
            <a:r>
              <a:rPr lang="en-US" sz="700" dirty="0">
                <a:solidFill>
                  <a:srgbClr val="9EC8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}</a:t>
            </a:r>
            <a:endParaRPr lang="en-US" sz="700" dirty="0"/>
          </a:p>
        </p:txBody>
      </p:sp>
      <p:sp>
        <p:nvSpPr>
          <p:cNvPr id="14" name="Shape 12"/>
          <p:cNvSpPr/>
          <p:nvPr/>
        </p:nvSpPr>
        <p:spPr>
          <a:xfrm>
            <a:off x="320040" y="4069080"/>
            <a:ext cx="8503920" cy="658368"/>
          </a:xfrm>
          <a:prstGeom prst="rect">
            <a:avLst/>
          </a:prstGeom>
          <a:solidFill>
            <a:srgbClr val="B8D9F5"/>
          </a:solidFill>
          <a:ln w="12700">
            <a:solidFill>
              <a:srgbClr val="1D5FA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5" name="Text 13"/>
          <p:cNvSpPr/>
          <p:nvPr/>
        </p:nvSpPr>
        <p:spPr>
          <a:xfrm>
            <a:off x="502920" y="4069080"/>
            <a:ext cx="822960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dirty="0">
                <a:solidFill>
                  <a:srgbClr val="0D1B2E"/>
                </a:solidFill>
              </a:rPr>
              <a:t>Always use t() for user-facing strings. Never hardcode English text in controllers or templates. Even on English-only sites, t() is needed for future translation and for proper placeholder escaping.</a:t>
            </a:r>
            <a:endParaRPr lang="en-US" sz="1150" dirty="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5">
    <p:bg>
      <p:bgPr>
        <a:solidFill>
          <a:srgbClr val="F0F6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58368"/>
          </a:xfrm>
          <a:prstGeom prst="rect">
            <a:avLst/>
          </a:prstGeom>
          <a:solidFill>
            <a:srgbClr val="080F1C"/>
          </a:solidFill>
          <a:ln w="12700">
            <a:solidFill>
              <a:srgbClr val="080F1C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" name="Shape 1"/>
          <p:cNvSpPr/>
          <p:nvPr/>
        </p:nvSpPr>
        <p:spPr>
          <a:xfrm>
            <a:off x="0" y="658368"/>
            <a:ext cx="9144000" cy="50292"/>
          </a:xfrm>
          <a:prstGeom prst="rect">
            <a:avLst/>
          </a:prstGeom>
          <a:solidFill>
            <a:srgbClr val="6AADDF"/>
          </a:solidFill>
          <a:ln w="12700">
            <a:solidFill>
              <a:srgbClr val="6AADD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" name="Text 2"/>
          <p:cNvSpPr/>
          <p:nvPr/>
        </p:nvSpPr>
        <p:spPr>
          <a:xfrm>
            <a:off x="320040" y="0"/>
            <a:ext cx="438912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Language API</a:t>
            </a:r>
            <a:endParaRPr lang="en-US" sz="2200" dirty="0"/>
          </a:p>
        </p:txBody>
      </p:sp>
      <p:sp>
        <p:nvSpPr>
          <p:cNvPr id="5" name="Text 3"/>
          <p:cNvSpPr/>
          <p:nvPr/>
        </p:nvSpPr>
        <p:spPr>
          <a:xfrm>
            <a:off x="4709160" y="0"/>
            <a:ext cx="411480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B8D9F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|  Locale, PO Files &amp; String Import</a:t>
            </a:r>
            <a:endParaRPr lang="en-US" sz="1300" dirty="0"/>
          </a:p>
        </p:txBody>
      </p:sp>
      <p:sp>
        <p:nvSpPr>
          <p:cNvPr id="6" name="Shape 4"/>
          <p:cNvSpPr/>
          <p:nvPr/>
        </p:nvSpPr>
        <p:spPr>
          <a:xfrm>
            <a:off x="0" y="4846320"/>
            <a:ext cx="9144000" cy="297180"/>
          </a:xfrm>
          <a:prstGeom prst="rect">
            <a:avLst/>
          </a:prstGeom>
          <a:solidFill>
            <a:srgbClr val="080F1C"/>
          </a:solidFill>
          <a:ln w="12700">
            <a:solidFill>
              <a:srgbClr val="080F1C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7" name="Text 5"/>
          <p:cNvSpPr/>
          <p:nvPr/>
        </p:nvSpPr>
        <p:spPr>
          <a:xfrm>
            <a:off x="274320" y="4846320"/>
            <a:ext cx="8595360" cy="2971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800" dirty="0">
                <a:solidFill>
                  <a:srgbClr val="B8D9F5"/>
                </a:solidFill>
              </a:rPr>
              <a:t>drupal.org/docs  |  MIGRATION, SEARCH, TRANSLATION &amp; WORKFLOWS  |  COURSE 5 OF 7</a:t>
            </a:r>
            <a:endParaRPr lang="en-US" sz="800" dirty="0"/>
          </a:p>
        </p:txBody>
      </p:sp>
      <p:sp>
        <p:nvSpPr>
          <p:cNvPr id="8" name="Shape 6"/>
          <p:cNvSpPr/>
          <p:nvPr/>
        </p:nvSpPr>
        <p:spPr>
          <a:xfrm>
            <a:off x="320040" y="804672"/>
            <a:ext cx="5029200" cy="2743200"/>
          </a:xfrm>
          <a:prstGeom prst="rect">
            <a:avLst/>
          </a:prstGeom>
          <a:solidFill>
            <a:srgbClr val="070D1A"/>
          </a:solidFill>
          <a:ln w="12700">
            <a:solidFill>
              <a:srgbClr val="1D5FA8"/>
            </a:solidFill>
            <a:prstDash val="solid"/>
          </a:ln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9" name="Text 7"/>
          <p:cNvSpPr/>
          <p:nvPr/>
        </p:nvSpPr>
        <p:spPr>
          <a:xfrm>
            <a:off x="457200" y="896112"/>
            <a:ext cx="4754880" cy="2560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900" dirty="0">
                <a:solidFill>
                  <a:srgbClr val="73C99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# ── PO FILE FORMAT (GNU gettext) ─────────────────────────────────────</a:t>
            </a:r>
            <a:endParaRPr lang="en-US" sz="900" dirty="0"/>
          </a:p>
          <a:p>
            <a:pPr marL="0" indent="0">
              <a:buNone/>
            </a:pPr>
            <a:r>
              <a:rPr lang="en-US" sz="900" dirty="0">
                <a:solidFill>
                  <a:srgbClr val="73C99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# my_module.fr.po — French translations for my_module</a:t>
            </a:r>
            <a:endParaRPr lang="en-US" sz="900" dirty="0"/>
          </a:p>
          <a:p>
            <a:pPr marL="0" indent="0">
              <a:buNone/>
            </a:pPr>
            <a:endParaRPr lang="en-US" sz="900" dirty="0"/>
          </a:p>
          <a:p>
            <a:pPr marL="0" indent="0">
              <a:buNone/>
            </a:pPr>
            <a:r>
              <a:rPr lang="en-US" sz="900" dirty="0">
                <a:solidFill>
                  <a:srgbClr val="9EC8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msgid ""</a:t>
            </a:r>
            <a:endParaRPr lang="en-US" sz="900" dirty="0"/>
          </a:p>
          <a:p>
            <a:pPr marL="0" indent="0">
              <a:buNone/>
            </a:pPr>
            <a:r>
              <a:rPr lang="en-US" sz="900" dirty="0">
                <a:solidFill>
                  <a:srgbClr val="9EC8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msgstr ""</a:t>
            </a:r>
            <a:endParaRPr lang="en-US" sz="900" dirty="0"/>
          </a:p>
          <a:p>
            <a:pPr marL="0" indent="0">
              <a:buNone/>
            </a:pPr>
            <a:r>
              <a:rPr lang="en-US" sz="900" dirty="0">
                <a:solidFill>
                  <a:srgbClr val="E5C07B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"Project-Id-Version: My Module 1.0\n"</a:t>
            </a:r>
            <a:endParaRPr lang="en-US" sz="900" dirty="0"/>
          </a:p>
          <a:p>
            <a:pPr marL="0" indent="0">
              <a:buNone/>
            </a:pPr>
            <a:r>
              <a:rPr lang="en-US" sz="900" dirty="0">
                <a:solidFill>
                  <a:srgbClr val="E5C07B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"Language: fr\n"</a:t>
            </a:r>
            <a:endParaRPr lang="en-US" sz="900" dirty="0"/>
          </a:p>
          <a:p>
            <a:pPr marL="0" indent="0">
              <a:buNone/>
            </a:pPr>
            <a:r>
              <a:rPr lang="en-US" sz="900" dirty="0">
                <a:solidFill>
                  <a:srgbClr val="E5C07B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"Content-Type: text/plain; charset=UTF-8\n"</a:t>
            </a:r>
            <a:endParaRPr lang="en-US" sz="900" dirty="0"/>
          </a:p>
          <a:p>
            <a:pPr marL="0" indent="0">
              <a:buNone/>
            </a:pPr>
            <a:endParaRPr lang="en-US" sz="900" dirty="0"/>
          </a:p>
          <a:p>
            <a:pPr marL="0" indent="0">
              <a:buNone/>
            </a:pPr>
            <a:r>
              <a:rPr lang="en-US" sz="900" dirty="0">
                <a:solidFill>
                  <a:srgbClr val="9EC8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msgid "Welcome to our site!"</a:t>
            </a:r>
            <a:endParaRPr lang="en-US" sz="900" dirty="0"/>
          </a:p>
          <a:p>
            <a:pPr marL="0" indent="0">
              <a:buNone/>
            </a:pPr>
            <a:r>
              <a:rPr lang="en-US" sz="900" dirty="0">
                <a:solidFill>
                  <a:srgbClr val="9EC8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msgstr "Bienvenue sur notre site!"</a:t>
            </a:r>
            <a:endParaRPr lang="en-US" sz="900" dirty="0"/>
          </a:p>
          <a:p>
            <a:pPr marL="0" indent="0">
              <a:buNone/>
            </a:pPr>
            <a:endParaRPr lang="en-US" sz="900" dirty="0"/>
          </a:p>
          <a:p>
            <a:pPr marL="0" indent="0">
              <a:buNone/>
            </a:pPr>
            <a:r>
              <a:rPr lang="en-US" sz="900" dirty="0">
                <a:solidFill>
                  <a:srgbClr val="9EC8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msgid "Hello, @name. You have @count messages."</a:t>
            </a:r>
            <a:endParaRPr lang="en-US" sz="900" dirty="0"/>
          </a:p>
          <a:p>
            <a:pPr marL="0" indent="0">
              <a:buNone/>
            </a:pPr>
            <a:r>
              <a:rPr lang="en-US" sz="900" dirty="0">
                <a:solidFill>
                  <a:srgbClr val="9EC8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msgstr "Bonjour, @name. Vous avez @count messages."</a:t>
            </a:r>
            <a:endParaRPr lang="en-US" sz="900" dirty="0"/>
          </a:p>
          <a:p>
            <a:pPr marL="0" indent="0">
              <a:buNone/>
            </a:pPr>
            <a:endParaRPr lang="en-US" sz="900" dirty="0"/>
          </a:p>
          <a:p>
            <a:pPr marL="0" indent="0">
              <a:buNone/>
            </a:pPr>
            <a:r>
              <a:rPr lang="en-US" sz="900" dirty="0">
                <a:solidFill>
                  <a:srgbClr val="73C99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# With context</a:t>
            </a:r>
            <a:endParaRPr lang="en-US" sz="900" dirty="0"/>
          </a:p>
          <a:p>
            <a:pPr marL="0" indent="0">
              <a:buNone/>
            </a:pPr>
            <a:r>
              <a:rPr lang="en-US" sz="900" dirty="0">
                <a:solidFill>
                  <a:srgbClr val="9EC8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msgctxt "Button label"</a:t>
            </a:r>
            <a:endParaRPr lang="en-US" sz="900" dirty="0"/>
          </a:p>
          <a:p>
            <a:pPr marL="0" indent="0">
              <a:buNone/>
            </a:pPr>
            <a:r>
              <a:rPr lang="en-US" sz="900" dirty="0">
                <a:solidFill>
                  <a:srgbClr val="9EC8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msgid "Save"</a:t>
            </a:r>
            <a:endParaRPr lang="en-US" sz="900" dirty="0"/>
          </a:p>
          <a:p>
            <a:pPr marL="0" indent="0">
              <a:buNone/>
            </a:pPr>
            <a:r>
              <a:rPr lang="en-US" sz="900" dirty="0">
                <a:solidFill>
                  <a:srgbClr val="9EC8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msgstr "Enregistrer"</a:t>
            </a:r>
            <a:endParaRPr lang="en-US" sz="900" dirty="0"/>
          </a:p>
          <a:p>
            <a:pPr marL="0" indent="0">
              <a:buNone/>
            </a:pPr>
            <a:endParaRPr lang="en-US" sz="900" dirty="0"/>
          </a:p>
          <a:p>
            <a:pPr marL="0" indent="0">
              <a:buNone/>
            </a:pPr>
            <a:r>
              <a:rPr lang="en-US" sz="900" dirty="0">
                <a:solidFill>
                  <a:srgbClr val="73C99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# Plural forms</a:t>
            </a:r>
            <a:endParaRPr lang="en-US" sz="900" dirty="0"/>
          </a:p>
          <a:p>
            <a:pPr marL="0" indent="0">
              <a:buNone/>
            </a:pPr>
            <a:r>
              <a:rPr lang="en-US" sz="900" dirty="0">
                <a:solidFill>
                  <a:srgbClr val="9EC8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msgid "1 item found"</a:t>
            </a:r>
            <a:endParaRPr lang="en-US" sz="900" dirty="0"/>
          </a:p>
          <a:p>
            <a:pPr marL="0" indent="0">
              <a:buNone/>
            </a:pPr>
            <a:r>
              <a:rPr lang="en-US" sz="900" dirty="0">
                <a:solidFill>
                  <a:srgbClr val="9EC8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msgid_plural "@count items found"</a:t>
            </a:r>
            <a:endParaRPr lang="en-US" sz="900" dirty="0"/>
          </a:p>
          <a:p>
            <a:pPr marL="0" indent="0">
              <a:buNone/>
            </a:pPr>
            <a:r>
              <a:rPr lang="en-US" sz="900" dirty="0">
                <a:solidFill>
                  <a:srgbClr val="9EC8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msgstr[0] "1 élément trouvé"</a:t>
            </a:r>
            <a:endParaRPr lang="en-US" sz="900" dirty="0"/>
          </a:p>
          <a:p>
            <a:pPr marL="0" indent="0">
              <a:buNone/>
            </a:pPr>
            <a:r>
              <a:rPr lang="en-US" sz="900" dirty="0">
                <a:solidFill>
                  <a:srgbClr val="9EC8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msgstr[1] "@count éléments trouvés"</a:t>
            </a:r>
            <a:endParaRPr lang="en-US" sz="900" dirty="0"/>
          </a:p>
        </p:txBody>
      </p:sp>
      <p:sp>
        <p:nvSpPr>
          <p:cNvPr id="10" name="Shape 8"/>
          <p:cNvSpPr/>
          <p:nvPr/>
        </p:nvSpPr>
        <p:spPr>
          <a:xfrm>
            <a:off x="5532120" y="804672"/>
            <a:ext cx="3291840" cy="2743200"/>
          </a:xfrm>
          <a:prstGeom prst="rect">
            <a:avLst/>
          </a:prstGeom>
          <a:solidFill>
            <a:srgbClr val="070D1A"/>
          </a:solidFill>
          <a:ln w="12700">
            <a:solidFill>
              <a:srgbClr val="1D5FA8"/>
            </a:solidFill>
            <a:prstDash val="solid"/>
          </a:ln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1" name="Text 9"/>
          <p:cNvSpPr/>
          <p:nvPr/>
        </p:nvSpPr>
        <p:spPr>
          <a:xfrm>
            <a:off x="5669280" y="896112"/>
            <a:ext cx="3017520" cy="1645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800" dirty="0">
                <a:solidFill>
                  <a:srgbClr val="73C99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# ── IMPORT TRANSLATIONS ──────────────────────────────────────────────</a:t>
            </a:r>
            <a:endParaRPr lang="en-US" sz="800" dirty="0"/>
          </a:p>
          <a:p>
            <a:pPr marL="0" indent="0">
              <a:buNone/>
            </a:pPr>
            <a:r>
              <a:rPr lang="en-US" sz="800" dirty="0">
                <a:solidFill>
                  <a:srgbClr val="73C99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# Via UI: /admin/config/regional/translate/import</a:t>
            </a:r>
            <a:endParaRPr lang="en-US" sz="800" dirty="0"/>
          </a:p>
          <a:p>
            <a:pPr marL="0" indent="0">
              <a:buNone/>
            </a:pPr>
            <a:r>
              <a:rPr lang="en-US" sz="800" dirty="0">
                <a:solidFill>
                  <a:srgbClr val="73C99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# Via drush:</a:t>
            </a:r>
            <a:endParaRPr lang="en-US" sz="800" dirty="0"/>
          </a:p>
          <a:p>
            <a:pPr marL="0" indent="0">
              <a:buNone/>
            </a:pPr>
            <a:r>
              <a:rPr lang="en-US" sz="800" dirty="0">
                <a:solidFill>
                  <a:srgbClr val="9EC8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drush locale:import fr /path/to/my_module.fr.po</a:t>
            </a:r>
            <a:endParaRPr lang="en-US" sz="800" dirty="0"/>
          </a:p>
          <a:p>
            <a:pPr marL="0" indent="0">
              <a:buNone/>
            </a:pPr>
            <a:endParaRPr lang="en-US" sz="800" dirty="0"/>
          </a:p>
          <a:p>
            <a:pPr marL="0" indent="0">
              <a:buNone/>
            </a:pPr>
            <a:r>
              <a:rPr lang="en-US" sz="800" dirty="0">
                <a:solidFill>
                  <a:srgbClr val="73C99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# Auto-discovery: Place PO files in:</a:t>
            </a:r>
            <a:endParaRPr lang="en-US" sz="800" dirty="0"/>
          </a:p>
          <a:p>
            <a:pPr marL="0" indent="0">
              <a:buNone/>
            </a:pPr>
            <a:r>
              <a:rPr lang="en-US" sz="800" dirty="0">
                <a:solidFill>
                  <a:srgbClr val="73C99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# MODULE/translations/LANGCODE.po</a:t>
            </a:r>
            <a:endParaRPr lang="en-US" sz="800" dirty="0"/>
          </a:p>
          <a:p>
            <a:pPr marL="0" indent="0">
              <a:buNone/>
            </a:pPr>
            <a:r>
              <a:rPr lang="en-US" sz="800" dirty="0">
                <a:solidFill>
                  <a:srgbClr val="73C99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# Drupal automatically imports them during</a:t>
            </a:r>
            <a:endParaRPr lang="en-US" sz="800" dirty="0"/>
          </a:p>
          <a:p>
            <a:pPr marL="0" indent="0">
              <a:buNone/>
            </a:pPr>
            <a:r>
              <a:rPr lang="en-US" sz="800" dirty="0">
                <a:solidFill>
                  <a:srgbClr val="73C99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# module install and on translation updates.</a:t>
            </a:r>
            <a:endParaRPr lang="en-US" sz="800" dirty="0"/>
          </a:p>
          <a:p>
            <a:pPr marL="0" indent="0">
              <a:buNone/>
            </a:pPr>
            <a:endParaRPr lang="en-US" sz="800" dirty="0"/>
          </a:p>
          <a:p>
            <a:pPr marL="0" indent="0">
              <a:buNone/>
            </a:pPr>
            <a:r>
              <a:rPr lang="en-US" sz="800" dirty="0">
                <a:solidFill>
                  <a:srgbClr val="73C99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# ── EXPORT STRINGS FOR TRANSLATION ───────────────────────────────────</a:t>
            </a:r>
            <a:endParaRPr lang="en-US" sz="800" dirty="0"/>
          </a:p>
          <a:p>
            <a:pPr marL="0" indent="0">
              <a:buNone/>
            </a:pPr>
            <a:r>
              <a:rPr lang="en-US" sz="800" dirty="0">
                <a:solidFill>
                  <a:srgbClr val="9EC8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drush locale:export fr &gt; fr.po</a:t>
            </a:r>
            <a:endParaRPr lang="en-US" sz="800" dirty="0"/>
          </a:p>
          <a:p>
            <a:pPr marL="0" indent="0">
              <a:buNone/>
            </a:pPr>
            <a:endParaRPr lang="en-US" sz="800" dirty="0"/>
          </a:p>
          <a:p>
            <a:pPr marL="0" indent="0">
              <a:buNone/>
            </a:pPr>
            <a:r>
              <a:rPr lang="en-US" sz="800" dirty="0">
                <a:solidFill>
                  <a:srgbClr val="73C99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# ── STRING OVERRIDE (without PO file) ────────────────────────────────</a:t>
            </a:r>
            <a:endParaRPr lang="en-US" sz="800" dirty="0"/>
          </a:p>
          <a:p>
            <a:pPr marL="0" indent="0">
              <a:buNone/>
            </a:pPr>
            <a:r>
              <a:rPr lang="en-US" sz="800" dirty="0">
                <a:solidFill>
                  <a:srgbClr val="73C99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# Admin UI: /admin/config/regional/translate</a:t>
            </a:r>
            <a:endParaRPr lang="en-US" sz="800" dirty="0"/>
          </a:p>
          <a:p>
            <a:pPr marL="0" indent="0">
              <a:buNone/>
            </a:pPr>
            <a:r>
              <a:rPr lang="en-US" sz="800" dirty="0">
                <a:solidFill>
                  <a:srgbClr val="73C99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# Override specific strings per language in the UI.</a:t>
            </a:r>
            <a:endParaRPr lang="en-US" sz="800" dirty="0"/>
          </a:p>
          <a:p>
            <a:pPr marL="0" indent="0">
              <a:buNone/>
            </a:pPr>
            <a:r>
              <a:rPr lang="en-US" sz="800" dirty="0">
                <a:solidFill>
                  <a:srgbClr val="73C99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# Useful for minor tweaks without a full PO file.</a:t>
            </a:r>
            <a:endParaRPr lang="en-US" sz="800" dirty="0"/>
          </a:p>
        </p:txBody>
      </p:sp>
      <p:sp>
        <p:nvSpPr>
          <p:cNvPr id="12" name="Shape 10"/>
          <p:cNvSpPr/>
          <p:nvPr/>
        </p:nvSpPr>
        <p:spPr>
          <a:xfrm>
            <a:off x="320040" y="3657600"/>
            <a:ext cx="8503920" cy="1097280"/>
          </a:xfrm>
          <a:prstGeom prst="rect">
            <a:avLst/>
          </a:prstGeom>
          <a:solidFill>
            <a:srgbClr val="FFFFFF"/>
          </a:solidFill>
          <a:ln w="12700">
            <a:solidFill>
              <a:srgbClr val="C8DDED"/>
            </a:solidFill>
            <a:prstDash val="solid"/>
          </a:ln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3" name="Text 11"/>
          <p:cNvSpPr/>
          <p:nvPr/>
        </p:nvSpPr>
        <p:spPr>
          <a:xfrm>
            <a:off x="502920" y="3794760"/>
            <a:ext cx="81381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spcAft>
                <a:spcPts val="300"/>
              </a:spcAft>
              <a:buNone/>
            </a:pPr>
            <a:r>
              <a:rPr lang="en-US" sz="1100" b="1" dirty="0">
                <a:solidFill>
                  <a:srgbClr val="1D5FA8"/>
                </a:solidFill>
              </a:rPr>
              <a:t>Language API Best Practices</a:t>
            </a:r>
            <a:endParaRPr lang="en-US" sz="1100" dirty="0"/>
          </a:p>
          <a:p>
            <a:pPr marL="342900" indent="-342900">
              <a:spcAft>
                <a:spcPts val="100"/>
              </a:spcAft>
              <a:buSzPct val="100000"/>
              <a:buChar char="•"/>
            </a:pPr>
            <a:r>
              <a:rPr lang="en-US" sz="1050" dirty="0">
                <a:solidFill>
                  <a:srgbClr val="0D1B2E"/>
                </a:solidFill>
              </a:rPr>
              <a:t>Always use t() for user strings, even on English-only sites — it provides XSS protection via placeholder escaping</a:t>
            </a:r>
            <a:endParaRPr lang="en-US" sz="1100" dirty="0"/>
          </a:p>
          <a:p>
            <a:pPr marL="342900" indent="-342900">
              <a:spcAft>
                <a:spcPts val="100"/>
              </a:spcAft>
              <a:buSzPct val="100000"/>
              <a:buChar char="•"/>
            </a:pPr>
            <a:r>
              <a:rPr lang="en-US" sz="1050" dirty="0">
                <a:solidFill>
                  <a:srgbClr val="0D1B2E"/>
                </a:solidFill>
              </a:rPr>
              <a:t>Use @variable for user input in t() strings, never concatenate — @var escapes, %var emphasizes, :var for URLs only</a:t>
            </a:r>
            <a:endParaRPr lang="en-US" sz="1100" dirty="0"/>
          </a:p>
          <a:p>
            <a:pPr marL="342900" indent="-342900">
              <a:spcAft>
                <a:spcPts val="100"/>
              </a:spcAft>
              <a:buSzPct val="100000"/>
              <a:buChar char="•"/>
            </a:pPr>
            <a:r>
              <a:rPr lang="en-US" sz="1050" dirty="0">
                <a:solidFill>
                  <a:srgbClr val="0D1B2E"/>
                </a:solidFill>
              </a:rPr>
              <a:t>Place PO files in MODULE/translations/ — they're auto-discovered and imported during module install</a:t>
            </a:r>
            <a:endParaRPr lang="en-US" sz="1100" dirty="0"/>
          </a:p>
          <a:p>
            <a:pPr marL="342900" indent="-342900">
              <a:spcAft>
                <a:spcPts val="100"/>
              </a:spcAft>
              <a:buSzPct val="100000"/>
              <a:buChar char="•"/>
            </a:pPr>
            <a:r>
              <a:rPr lang="en-US" sz="1050" dirty="0">
                <a:solidFill>
                  <a:srgbClr val="0D1B2E"/>
                </a:solidFill>
              </a:rPr>
              <a:t>Enable locale_translation module for automatic translation updates from Drupal.org</a:t>
            </a:r>
            <a:endParaRPr lang="en-US" sz="1100" dirty="0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6">
    <p:bg>
      <p:bgPr>
        <a:solidFill>
          <a:srgbClr val="080F1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18872" cy="5143500"/>
          </a:xfrm>
          <a:prstGeom prst="rect">
            <a:avLst/>
          </a:prstGeom>
          <a:solidFill>
            <a:srgbClr val="6AADDF"/>
          </a:solidFill>
          <a:ln w="12700">
            <a:solidFill>
              <a:srgbClr val="6AADD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" name="Shape 1"/>
          <p:cNvSpPr/>
          <p:nvPr/>
        </p:nvSpPr>
        <p:spPr>
          <a:xfrm>
            <a:off x="411480" y="530352"/>
            <a:ext cx="1024128" cy="1024128"/>
          </a:xfrm>
          <a:prstGeom prst="ellipse">
            <a:avLst/>
          </a:prstGeom>
          <a:solidFill>
            <a:srgbClr val="1D5FA8"/>
          </a:solidFill>
          <a:ln w="25400">
            <a:solidFill>
              <a:srgbClr val="6AADD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" name="Text 2"/>
          <p:cNvSpPr/>
          <p:nvPr/>
        </p:nvSpPr>
        <p:spPr>
          <a:xfrm>
            <a:off x="411480" y="530352"/>
            <a:ext cx="1024128" cy="10241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4000" b="1" dirty="0">
                <a:solidFill>
                  <a:srgbClr val="FFFFFF"/>
                </a:solidFill>
              </a:rPr>
              <a:t>API 5</a:t>
            </a:r>
            <a:endParaRPr lang="en-US" sz="4000" dirty="0"/>
          </a:p>
        </p:txBody>
      </p:sp>
      <p:sp>
        <p:nvSpPr>
          <p:cNvPr id="5" name="Text 3"/>
          <p:cNvSpPr/>
          <p:nvPr/>
        </p:nvSpPr>
        <p:spPr>
          <a:xfrm>
            <a:off x="347472" y="1783080"/>
            <a:ext cx="84582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Content Translation API</a:t>
            </a:r>
            <a:endParaRPr lang="en-US" sz="3800" dirty="0"/>
          </a:p>
        </p:txBody>
      </p:sp>
      <p:sp>
        <p:nvSpPr>
          <p:cNvPr id="6" name="Text 4"/>
          <p:cNvSpPr/>
          <p:nvPr/>
        </p:nvSpPr>
        <p:spPr>
          <a:xfrm>
            <a:off x="347472" y="2816352"/>
            <a:ext cx="845820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dirty="0">
                <a:solidFill>
                  <a:srgbClr val="B8D9F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Per-field entity translation — storing and retrieving multilingual content with translation metadata</a:t>
            </a:r>
            <a:endParaRPr lang="en-US" sz="1500" dirty="0"/>
          </a:p>
        </p:txBody>
      </p:sp>
      <p:sp>
        <p:nvSpPr>
          <p:cNvPr id="7" name="Shape 5"/>
          <p:cNvSpPr/>
          <p:nvPr/>
        </p:nvSpPr>
        <p:spPr>
          <a:xfrm>
            <a:off x="0" y="4754880"/>
            <a:ext cx="9144000" cy="388620"/>
          </a:xfrm>
          <a:prstGeom prst="rect">
            <a:avLst/>
          </a:prstGeom>
          <a:solidFill>
            <a:srgbClr val="1D5FA8"/>
          </a:solidFill>
          <a:ln w="12700">
            <a:solidFill>
              <a:srgbClr val="1D5FA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8" name="Text 6"/>
          <p:cNvSpPr/>
          <p:nvPr/>
        </p:nvSpPr>
        <p:spPr>
          <a:xfrm>
            <a:off x="274320" y="4754880"/>
            <a:ext cx="8686800" cy="3886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900" dirty="0">
                <a:solidFill>
                  <a:srgbClr val="B8D9F5"/>
                </a:solidFill>
              </a:rPr>
              <a:t>DRUPAL CORE APIs  |  COURSE 5: MIGRATION, SEARCH, TRANSLATION &amp; WORKFLOWS</a:t>
            </a:r>
            <a:endParaRPr lang="en-US" sz="900" dirty="0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7">
    <p:bg>
      <p:bgPr>
        <a:solidFill>
          <a:srgbClr val="F0F6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58368"/>
          </a:xfrm>
          <a:prstGeom prst="rect">
            <a:avLst/>
          </a:prstGeom>
          <a:solidFill>
            <a:srgbClr val="080F1C"/>
          </a:solidFill>
          <a:ln w="12700">
            <a:solidFill>
              <a:srgbClr val="080F1C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" name="Shape 1"/>
          <p:cNvSpPr/>
          <p:nvPr/>
        </p:nvSpPr>
        <p:spPr>
          <a:xfrm>
            <a:off x="0" y="658368"/>
            <a:ext cx="9144000" cy="50292"/>
          </a:xfrm>
          <a:prstGeom prst="rect">
            <a:avLst/>
          </a:prstGeom>
          <a:solidFill>
            <a:srgbClr val="6AADDF"/>
          </a:solidFill>
          <a:ln w="12700">
            <a:solidFill>
              <a:srgbClr val="6AADD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" name="Text 2"/>
          <p:cNvSpPr/>
          <p:nvPr/>
        </p:nvSpPr>
        <p:spPr>
          <a:xfrm>
            <a:off x="320040" y="0"/>
            <a:ext cx="438912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Content Translation API</a:t>
            </a:r>
            <a:endParaRPr lang="en-US" sz="2200" dirty="0"/>
          </a:p>
        </p:txBody>
      </p:sp>
      <p:sp>
        <p:nvSpPr>
          <p:cNvPr id="5" name="Text 3"/>
          <p:cNvSpPr/>
          <p:nvPr/>
        </p:nvSpPr>
        <p:spPr>
          <a:xfrm>
            <a:off x="4709160" y="0"/>
            <a:ext cx="411480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B8D9F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|  How Entity Translation Works</a:t>
            </a:r>
            <a:endParaRPr lang="en-US" sz="1300" dirty="0"/>
          </a:p>
        </p:txBody>
      </p:sp>
      <p:sp>
        <p:nvSpPr>
          <p:cNvPr id="6" name="Shape 4"/>
          <p:cNvSpPr/>
          <p:nvPr/>
        </p:nvSpPr>
        <p:spPr>
          <a:xfrm>
            <a:off x="0" y="4846320"/>
            <a:ext cx="9144000" cy="297180"/>
          </a:xfrm>
          <a:prstGeom prst="rect">
            <a:avLst/>
          </a:prstGeom>
          <a:solidFill>
            <a:srgbClr val="080F1C"/>
          </a:solidFill>
          <a:ln w="12700">
            <a:solidFill>
              <a:srgbClr val="080F1C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7" name="Text 5"/>
          <p:cNvSpPr/>
          <p:nvPr/>
        </p:nvSpPr>
        <p:spPr>
          <a:xfrm>
            <a:off x="274320" y="4846320"/>
            <a:ext cx="8595360" cy="2971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800" dirty="0">
                <a:solidFill>
                  <a:srgbClr val="B8D9F5"/>
                </a:solidFill>
              </a:rPr>
              <a:t>drupal.org/docs  |  MIGRATION, SEARCH, TRANSLATION &amp; WORKFLOWS  |  COURSE 5 OF 7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>
            <a:off x="320040" y="786384"/>
            <a:ext cx="85039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0D1B2E"/>
                </a:solidFill>
              </a:rPr>
              <a:t>Translatable entities store one row per language in _field_data tables. The entity object provides a translation layer.</a:t>
            </a:r>
            <a:endParaRPr lang="en-US" sz="1300" dirty="0"/>
          </a:p>
        </p:txBody>
      </p:sp>
      <p:sp>
        <p:nvSpPr>
          <p:cNvPr id="9" name="Shape 7"/>
          <p:cNvSpPr/>
          <p:nvPr/>
        </p:nvSpPr>
        <p:spPr>
          <a:xfrm>
            <a:off x="320040" y="1207008"/>
            <a:ext cx="4160520" cy="914400"/>
          </a:xfrm>
          <a:prstGeom prst="rect">
            <a:avLst/>
          </a:prstGeom>
          <a:solidFill>
            <a:srgbClr val="FFFFFF"/>
          </a:solidFill>
          <a:ln w="12700">
            <a:solidFill>
              <a:srgbClr val="C8DDED"/>
            </a:solidFill>
            <a:prstDash val="solid"/>
          </a:ln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0" name="Shape 8"/>
          <p:cNvSpPr/>
          <p:nvPr/>
        </p:nvSpPr>
        <p:spPr>
          <a:xfrm>
            <a:off x="320040" y="1207008"/>
            <a:ext cx="64008" cy="914400"/>
          </a:xfrm>
          <a:prstGeom prst="rect">
            <a:avLst/>
          </a:prstGeom>
          <a:solidFill>
            <a:srgbClr val="1D5FA8"/>
          </a:solidFill>
          <a:ln w="12700">
            <a:solidFill>
              <a:srgbClr val="1D5FA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1" name="Text 9"/>
          <p:cNvSpPr/>
          <p:nvPr/>
        </p:nvSpPr>
        <p:spPr>
          <a:xfrm>
            <a:off x="484632" y="1298448"/>
            <a:ext cx="39319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b="1" dirty="0">
                <a:solidFill>
                  <a:srgbClr val="4A6A8A"/>
                </a:solidFill>
              </a:rPr>
              <a:t>TRANSLATABILITY</a:t>
            </a:r>
            <a:endParaRPr lang="en-US" sz="900" dirty="0"/>
          </a:p>
        </p:txBody>
      </p:sp>
      <p:sp>
        <p:nvSpPr>
          <p:cNvPr id="12" name="Text 10"/>
          <p:cNvSpPr/>
          <p:nvPr/>
        </p:nvSpPr>
        <p:spPr>
          <a:xfrm>
            <a:off x="484632" y="1536192"/>
            <a:ext cx="39319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150" dirty="0">
                <a:solidFill>
                  <a:srgbClr val="0D1B2E"/>
                </a:solidFill>
              </a:rPr>
              <a:t>Each entity type and field can be marked translatable. Translatable fields store separate values per language. Non-translatable fields (like created date) are shared across languages.</a:t>
            </a:r>
            <a:endParaRPr lang="en-US" sz="1150" dirty="0"/>
          </a:p>
        </p:txBody>
      </p:sp>
      <p:sp>
        <p:nvSpPr>
          <p:cNvPr id="13" name="Shape 11"/>
          <p:cNvSpPr/>
          <p:nvPr/>
        </p:nvSpPr>
        <p:spPr>
          <a:xfrm>
            <a:off x="4663440" y="1207008"/>
            <a:ext cx="4160520" cy="914400"/>
          </a:xfrm>
          <a:prstGeom prst="rect">
            <a:avLst/>
          </a:prstGeom>
          <a:solidFill>
            <a:srgbClr val="FFFFFF"/>
          </a:solidFill>
          <a:ln w="12700">
            <a:solidFill>
              <a:srgbClr val="C8DDED"/>
            </a:solidFill>
            <a:prstDash val="solid"/>
          </a:ln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4" name="Shape 12"/>
          <p:cNvSpPr/>
          <p:nvPr/>
        </p:nvSpPr>
        <p:spPr>
          <a:xfrm>
            <a:off x="4663440" y="1207008"/>
            <a:ext cx="64008" cy="914400"/>
          </a:xfrm>
          <a:prstGeom prst="rect">
            <a:avLst/>
          </a:prstGeom>
          <a:solidFill>
            <a:srgbClr val="2E7FD4"/>
          </a:solidFill>
          <a:ln w="12700">
            <a:solidFill>
              <a:srgbClr val="2E7FD4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5" name="Text 13"/>
          <p:cNvSpPr/>
          <p:nvPr/>
        </p:nvSpPr>
        <p:spPr>
          <a:xfrm>
            <a:off x="4828032" y="1298448"/>
            <a:ext cx="39319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b="1" dirty="0">
                <a:solidFill>
                  <a:srgbClr val="4A6A8A"/>
                </a:solidFill>
              </a:rPr>
              <a:t>LANGUAGE OF ENTITY</a:t>
            </a:r>
            <a:endParaRPr lang="en-US" sz="900" dirty="0"/>
          </a:p>
        </p:txBody>
      </p:sp>
      <p:sp>
        <p:nvSpPr>
          <p:cNvPr id="16" name="Text 14"/>
          <p:cNvSpPr/>
          <p:nvPr/>
        </p:nvSpPr>
        <p:spPr>
          <a:xfrm>
            <a:off x="4828032" y="1536192"/>
            <a:ext cx="39319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150" dirty="0">
                <a:solidFill>
                  <a:srgbClr val="0D1B2E"/>
                </a:solidFill>
              </a:rPr>
              <a:t>Every entity has a langcode (original language). Translations are accessed via getTranslation('fr'). The untranslated entity is the 'original' version.</a:t>
            </a:r>
            <a:endParaRPr lang="en-US" sz="1150" dirty="0"/>
          </a:p>
        </p:txBody>
      </p:sp>
      <p:sp>
        <p:nvSpPr>
          <p:cNvPr id="17" name="Shape 15"/>
          <p:cNvSpPr/>
          <p:nvPr/>
        </p:nvSpPr>
        <p:spPr>
          <a:xfrm>
            <a:off x="320040" y="2212848"/>
            <a:ext cx="4160520" cy="896112"/>
          </a:xfrm>
          <a:prstGeom prst="rect">
            <a:avLst/>
          </a:prstGeom>
          <a:solidFill>
            <a:srgbClr val="FFFFFF"/>
          </a:solidFill>
          <a:ln w="12700">
            <a:solidFill>
              <a:srgbClr val="C8DDED"/>
            </a:solidFill>
            <a:prstDash val="solid"/>
          </a:ln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8" name="Shape 16"/>
          <p:cNvSpPr/>
          <p:nvPr/>
        </p:nvSpPr>
        <p:spPr>
          <a:xfrm>
            <a:off x="320040" y="2212848"/>
            <a:ext cx="64008" cy="896112"/>
          </a:xfrm>
          <a:prstGeom prst="rect">
            <a:avLst/>
          </a:prstGeom>
          <a:solidFill>
            <a:srgbClr val="1A3A5C"/>
          </a:solidFill>
          <a:ln w="12700">
            <a:solidFill>
              <a:srgbClr val="1A3A5C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9" name="Text 17"/>
          <p:cNvSpPr/>
          <p:nvPr/>
        </p:nvSpPr>
        <p:spPr>
          <a:xfrm>
            <a:off x="484632" y="2304288"/>
            <a:ext cx="39319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b="1" dirty="0">
                <a:solidFill>
                  <a:srgbClr val="4A6A8A"/>
                </a:solidFill>
              </a:rPr>
              <a:t>DATABASE STORAGE</a:t>
            </a:r>
            <a:endParaRPr lang="en-US" sz="900" dirty="0"/>
          </a:p>
        </p:txBody>
      </p:sp>
      <p:sp>
        <p:nvSpPr>
          <p:cNvPr id="20" name="Text 18"/>
          <p:cNvSpPr/>
          <p:nvPr/>
        </p:nvSpPr>
        <p:spPr>
          <a:xfrm>
            <a:off x="484632" y="2542032"/>
            <a:ext cx="39319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150" dirty="0">
                <a:solidFill>
                  <a:srgbClr val="0D1B2E"/>
                </a:solidFill>
              </a:rPr>
              <a:t>Node in 'en' + translation in 'fr': Both stored in node_field_data. Same nid, different langcode. Fields marked translatable have separate rows per language.</a:t>
            </a:r>
            <a:endParaRPr lang="en-US" sz="1150" dirty="0"/>
          </a:p>
        </p:txBody>
      </p:sp>
      <p:sp>
        <p:nvSpPr>
          <p:cNvPr id="21" name="Shape 19"/>
          <p:cNvSpPr/>
          <p:nvPr/>
        </p:nvSpPr>
        <p:spPr>
          <a:xfrm>
            <a:off x="4663440" y="2212848"/>
            <a:ext cx="4160520" cy="896112"/>
          </a:xfrm>
          <a:prstGeom prst="rect">
            <a:avLst/>
          </a:prstGeom>
          <a:solidFill>
            <a:srgbClr val="FFFFFF"/>
          </a:solidFill>
          <a:ln w="12700">
            <a:solidFill>
              <a:srgbClr val="C8DDED"/>
            </a:solidFill>
            <a:prstDash val="solid"/>
          </a:ln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22" name="Shape 20"/>
          <p:cNvSpPr/>
          <p:nvPr/>
        </p:nvSpPr>
        <p:spPr>
          <a:xfrm>
            <a:off x="4663440" y="2212848"/>
            <a:ext cx="64008" cy="896112"/>
          </a:xfrm>
          <a:prstGeom prst="rect">
            <a:avLst/>
          </a:prstGeom>
          <a:solidFill>
            <a:srgbClr val="00B4A6"/>
          </a:solidFill>
          <a:ln w="12700">
            <a:solidFill>
              <a:srgbClr val="00B4A6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3" name="Text 21"/>
          <p:cNvSpPr/>
          <p:nvPr/>
        </p:nvSpPr>
        <p:spPr>
          <a:xfrm>
            <a:off x="4828032" y="2304288"/>
            <a:ext cx="39319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b="1" dirty="0">
                <a:solidFill>
                  <a:srgbClr val="4A6A8A"/>
                </a:solidFill>
              </a:rPr>
              <a:t>CONTENT TRANSLATION MODULE</a:t>
            </a:r>
            <a:endParaRPr lang="en-US" sz="900" dirty="0"/>
          </a:p>
        </p:txBody>
      </p:sp>
      <p:sp>
        <p:nvSpPr>
          <p:cNvPr id="24" name="Text 22"/>
          <p:cNvSpPr/>
          <p:nvPr/>
        </p:nvSpPr>
        <p:spPr>
          <a:xfrm>
            <a:off x="4828032" y="2542032"/>
            <a:ext cx="39319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150" dirty="0">
                <a:solidFill>
                  <a:srgbClr val="0D1B2E"/>
                </a:solidFill>
              </a:rPr>
              <a:t>Core content_translation module enables the translation UI. Provides per-field translatability settings and the Add Translation tab on entities.</a:t>
            </a:r>
            <a:endParaRPr lang="en-US" sz="1150" dirty="0"/>
          </a:p>
        </p:txBody>
      </p:sp>
      <p:sp>
        <p:nvSpPr>
          <p:cNvPr id="25" name="Text 23"/>
          <p:cNvSpPr/>
          <p:nvPr/>
        </p:nvSpPr>
        <p:spPr>
          <a:xfrm>
            <a:off x="320040" y="3154680"/>
            <a:ext cx="85039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1D5FA8"/>
                </a:solidFill>
              </a:rPr>
              <a:t>Quick Access Pattern</a:t>
            </a:r>
            <a:endParaRPr lang="en-US" sz="1300" dirty="0"/>
          </a:p>
        </p:txBody>
      </p:sp>
      <p:sp>
        <p:nvSpPr>
          <p:cNvPr id="26" name="Shape 24"/>
          <p:cNvSpPr/>
          <p:nvPr/>
        </p:nvSpPr>
        <p:spPr>
          <a:xfrm>
            <a:off x="320040" y="3456432"/>
            <a:ext cx="8503920" cy="1005840"/>
          </a:xfrm>
          <a:prstGeom prst="rect">
            <a:avLst/>
          </a:prstGeom>
          <a:solidFill>
            <a:srgbClr val="070D1A"/>
          </a:solidFill>
          <a:ln w="12700">
            <a:solidFill>
              <a:srgbClr val="1D5FA8"/>
            </a:solidFill>
            <a:prstDash val="solid"/>
          </a:ln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27" name="Text 25"/>
          <p:cNvSpPr/>
          <p:nvPr/>
        </p:nvSpPr>
        <p:spPr>
          <a:xfrm>
            <a:off x="457200" y="3547872"/>
            <a:ext cx="82296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700" dirty="0">
                <a:solidFill>
                  <a:srgbClr val="E5C07B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$node = Node::load(42);</a:t>
            </a:r>
            <a:endParaRPr lang="en-US" sz="700" dirty="0"/>
          </a:p>
          <a:p>
            <a:pPr marL="0" indent="0">
              <a:buNone/>
            </a:pPr>
            <a:endParaRPr lang="en-US" sz="700" dirty="0"/>
          </a:p>
          <a:p>
            <a:pPr marL="0" indent="0">
              <a:buNone/>
            </a:pPr>
            <a:r>
              <a:rPr lang="en-US" sz="700" dirty="0">
                <a:solidFill>
                  <a:srgbClr val="73C99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// Load the translation if it exists, otherwise fall back to original:</a:t>
            </a:r>
            <a:endParaRPr lang="en-US" sz="700" dirty="0"/>
          </a:p>
          <a:p>
            <a:pPr marL="0" indent="0">
              <a:buNone/>
            </a:pPr>
            <a:r>
              <a:rPr lang="en-US" sz="700" dirty="0">
                <a:solidFill>
                  <a:srgbClr val="E5C07B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$translated = \Drupal::service('entity.repository')</a:t>
            </a:r>
            <a:endParaRPr lang="en-US" sz="700" dirty="0"/>
          </a:p>
          <a:p>
            <a:pPr marL="0" indent="0">
              <a:buNone/>
            </a:pPr>
            <a:r>
              <a:rPr lang="en-US" sz="700" dirty="0">
                <a:solidFill>
                  <a:srgbClr val="9CDCF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-&gt;getTranslationFromContext($node, 'fr');</a:t>
            </a:r>
            <a:endParaRPr lang="en-US" sz="700" dirty="0"/>
          </a:p>
          <a:p>
            <a:pPr marL="0" indent="0">
              <a:buNone/>
            </a:pPr>
            <a:endParaRPr lang="en-US" sz="700" dirty="0"/>
          </a:p>
          <a:p>
            <a:pPr marL="0" indent="0">
              <a:buNone/>
            </a:pPr>
            <a:r>
              <a:rPr lang="en-US" sz="700" dirty="0">
                <a:solidFill>
                  <a:srgbClr val="73C99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// The title will now be in French (if translated):</a:t>
            </a:r>
            <a:endParaRPr lang="en-US" sz="700" dirty="0"/>
          </a:p>
          <a:p>
            <a:pPr marL="0" indent="0">
              <a:buNone/>
            </a:pPr>
            <a:r>
              <a:rPr lang="en-US" sz="700" dirty="0">
                <a:solidFill>
                  <a:srgbClr val="9CDCF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echo $translated-&gt;label();</a:t>
            </a:r>
            <a:endParaRPr lang="en-US" sz="700" dirty="0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8">
    <p:bg>
      <p:bgPr>
        <a:solidFill>
          <a:srgbClr val="F0F6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58368"/>
          </a:xfrm>
          <a:prstGeom prst="rect">
            <a:avLst/>
          </a:prstGeom>
          <a:solidFill>
            <a:srgbClr val="080F1C"/>
          </a:solidFill>
          <a:ln w="12700">
            <a:solidFill>
              <a:srgbClr val="080F1C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" name="Shape 1"/>
          <p:cNvSpPr/>
          <p:nvPr/>
        </p:nvSpPr>
        <p:spPr>
          <a:xfrm>
            <a:off x="0" y="658368"/>
            <a:ext cx="9144000" cy="50292"/>
          </a:xfrm>
          <a:prstGeom prst="rect">
            <a:avLst/>
          </a:prstGeom>
          <a:solidFill>
            <a:srgbClr val="6AADDF"/>
          </a:solidFill>
          <a:ln w="12700">
            <a:solidFill>
              <a:srgbClr val="6AADD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" name="Text 2"/>
          <p:cNvSpPr/>
          <p:nvPr/>
        </p:nvSpPr>
        <p:spPr>
          <a:xfrm>
            <a:off x="320040" y="0"/>
            <a:ext cx="438912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Content Translation API</a:t>
            </a:r>
            <a:endParaRPr lang="en-US" sz="2200" dirty="0"/>
          </a:p>
        </p:txBody>
      </p:sp>
      <p:sp>
        <p:nvSpPr>
          <p:cNvPr id="5" name="Text 3"/>
          <p:cNvSpPr/>
          <p:nvPr/>
        </p:nvSpPr>
        <p:spPr>
          <a:xfrm>
            <a:off x="4709160" y="0"/>
            <a:ext cx="411480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B8D9F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|  Reading &amp; Writing Translations in Code</a:t>
            </a:r>
            <a:endParaRPr lang="en-US" sz="1300" dirty="0"/>
          </a:p>
        </p:txBody>
      </p:sp>
      <p:sp>
        <p:nvSpPr>
          <p:cNvPr id="6" name="Shape 4"/>
          <p:cNvSpPr/>
          <p:nvPr/>
        </p:nvSpPr>
        <p:spPr>
          <a:xfrm>
            <a:off x="0" y="4846320"/>
            <a:ext cx="9144000" cy="297180"/>
          </a:xfrm>
          <a:prstGeom prst="rect">
            <a:avLst/>
          </a:prstGeom>
          <a:solidFill>
            <a:srgbClr val="080F1C"/>
          </a:solidFill>
          <a:ln w="12700">
            <a:solidFill>
              <a:srgbClr val="080F1C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7" name="Text 5"/>
          <p:cNvSpPr/>
          <p:nvPr/>
        </p:nvSpPr>
        <p:spPr>
          <a:xfrm>
            <a:off x="274320" y="4846320"/>
            <a:ext cx="8595360" cy="2971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800" dirty="0">
                <a:solidFill>
                  <a:srgbClr val="B8D9F5"/>
                </a:solidFill>
              </a:rPr>
              <a:t>drupal.org/docs  |  MIGRATION, SEARCH, TRANSLATION &amp; WORKFLOWS  |  COURSE 5 OF 7</a:t>
            </a:r>
            <a:endParaRPr lang="en-US" sz="800" dirty="0"/>
          </a:p>
        </p:txBody>
      </p:sp>
      <p:sp>
        <p:nvSpPr>
          <p:cNvPr id="8" name="Shape 6"/>
          <p:cNvSpPr/>
          <p:nvPr/>
        </p:nvSpPr>
        <p:spPr>
          <a:xfrm>
            <a:off x="320040" y="804672"/>
            <a:ext cx="8503920" cy="3977640"/>
          </a:xfrm>
          <a:prstGeom prst="rect">
            <a:avLst/>
          </a:prstGeom>
          <a:solidFill>
            <a:srgbClr val="070D1A"/>
          </a:solidFill>
          <a:ln w="12700">
            <a:solidFill>
              <a:srgbClr val="1D5FA8"/>
            </a:solidFill>
            <a:prstDash val="solid"/>
          </a:ln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9" name="Text 7"/>
          <p:cNvSpPr/>
          <p:nvPr/>
        </p:nvSpPr>
        <p:spPr>
          <a:xfrm>
            <a:off x="457200" y="896112"/>
            <a:ext cx="8229600" cy="3794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600" dirty="0">
                <a:solidFill>
                  <a:srgbClr val="73C99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// ── CHECK TRANSLATION STATUS ───────────────────────────────────────────</a:t>
            </a: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E5C07B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$node = Node::load(42);</a:t>
            </a:r>
            <a:endParaRPr lang="en-US" sz="600" dirty="0"/>
          </a:p>
          <a:p>
            <a:pPr marL="0" indent="0">
              <a:buNone/>
            </a:pP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E5C07B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$hasTranslation = $node-&gt;hasTranslation('fr');    // bool</a:t>
            </a: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E5C07B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$languages      = $node-&gt;getTranslationLanguages(); // All translated languages</a:t>
            </a: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E5C07B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$isTranslation  = $node-&gt;isTranslation();          // Is THIS object a translation?</a:t>
            </a: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E5C07B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$originalLang   = $node-&gt;getUntranslated()-&gt;language()-&gt;getId();</a:t>
            </a:r>
            <a:endParaRPr lang="en-US" sz="600" dirty="0"/>
          </a:p>
          <a:p>
            <a:pPr marL="0" indent="0">
              <a:buNone/>
            </a:pP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73C99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// ── GET A TRANSLATION ─────────────────────────────────────────────────</a:t>
            </a: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73C99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// Throws exception if translation doesn't exist — always check hasTranslation first</a:t>
            </a: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E5C07B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$frNode = $node-&gt;getTranslation('fr');</a:t>
            </a: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E5C07B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$frTitle = $frNode-&gt;label();</a:t>
            </a: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E5C07B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$frBody  = $frNode-&gt;get('body')-&gt;value;</a:t>
            </a:r>
            <a:endParaRPr lang="en-US" sz="600" dirty="0"/>
          </a:p>
          <a:p>
            <a:pPr marL="0" indent="0">
              <a:buNone/>
            </a:pP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73C99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// Safe fallback — returns original language if no translation:</a:t>
            </a: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E5C07B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$translated = \Drupal::service('entity.repository')</a:t>
            </a: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9CDCF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-&gt;getTranslationFromContext($node);            // Uses current request language</a:t>
            </a: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E5C07B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$translated = \Drupal::service('entity.repository')</a:t>
            </a: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9CDCF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-&gt;getTranslationFromContext($node, 'fr');      // Specific language</a:t>
            </a:r>
            <a:endParaRPr lang="en-US" sz="600" dirty="0"/>
          </a:p>
          <a:p>
            <a:pPr marL="0" indent="0">
              <a:buNone/>
            </a:pP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73C99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// ── CREATE A NEW TRANSLATION ──────────────────────────────────────────</a:t>
            </a: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E5C07B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$node = Node::load(42);  // English original</a:t>
            </a:r>
            <a:endParaRPr lang="en-US" sz="600" dirty="0"/>
          </a:p>
          <a:p>
            <a:pPr marL="0" indent="0">
              <a:buNone/>
            </a:pP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61AFE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if (!$node-&gt;hasTranslation('fr')) {</a:t>
            </a: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73C99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// Add a new translation (creates a new translation object)</a:t>
            </a: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E5C07B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$frNode = $node-&gt;addTranslation('fr', [</a:t>
            </a: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E5C07B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'title'  =&gt; 'Mon Article en Français',</a:t>
            </a: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E5C07B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'body'   =&gt; ['value' =&gt; 'Le contenu...', 'format' =&gt; 'full_html'],</a:t>
            </a: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E5C07B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'status' =&gt; 1,</a:t>
            </a: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9EC8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]);</a:t>
            </a: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9CDCF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$frNode-&gt;save();</a:t>
            </a: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9EC8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}</a:t>
            </a:r>
            <a:endParaRPr lang="en-US" sz="600" dirty="0"/>
          </a:p>
          <a:p>
            <a:pPr marL="0" indent="0">
              <a:buNone/>
            </a:pP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73C99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// ── UPDATE AN EXISTING TRANSLATION ────────────────────────────────────</a:t>
            </a: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E5C07B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$frNode = $node-&gt;getTranslation('fr');</a:t>
            </a: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9CDCF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$frNode-&gt;setTitle('Nouveau Titre');</a:t>
            </a: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E5C07B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$frNode-&gt;get('body')-&gt;value = 'Contenu mis à jour.';</a:t>
            </a: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9CDCF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$frNode-&gt;save();</a:t>
            </a:r>
            <a:endParaRPr lang="en-US" sz="600" dirty="0"/>
          </a:p>
          <a:p>
            <a:pPr marL="0" indent="0">
              <a:buNone/>
            </a:pP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73C99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// ── REMOVE A TRANSLATION ───────────────────────────────────────────────</a:t>
            </a: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9CDCF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$node-&gt;removeTranslation('fr');</a:t>
            </a: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9CDCF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$node-&gt;save();</a:t>
            </a:r>
            <a:endParaRPr lang="en-US" sz="600" dirty="0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9">
    <p:bg>
      <p:bgPr>
        <a:solidFill>
          <a:srgbClr val="F0F6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58368"/>
          </a:xfrm>
          <a:prstGeom prst="rect">
            <a:avLst/>
          </a:prstGeom>
          <a:solidFill>
            <a:srgbClr val="080F1C"/>
          </a:solidFill>
          <a:ln w="12700">
            <a:solidFill>
              <a:srgbClr val="080F1C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" name="Shape 1"/>
          <p:cNvSpPr/>
          <p:nvPr/>
        </p:nvSpPr>
        <p:spPr>
          <a:xfrm>
            <a:off x="0" y="658368"/>
            <a:ext cx="9144000" cy="50292"/>
          </a:xfrm>
          <a:prstGeom prst="rect">
            <a:avLst/>
          </a:prstGeom>
          <a:solidFill>
            <a:srgbClr val="6AADDF"/>
          </a:solidFill>
          <a:ln w="12700">
            <a:solidFill>
              <a:srgbClr val="6AADD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" name="Text 2"/>
          <p:cNvSpPr/>
          <p:nvPr/>
        </p:nvSpPr>
        <p:spPr>
          <a:xfrm>
            <a:off x="320040" y="0"/>
            <a:ext cx="438912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Content Translation API</a:t>
            </a:r>
            <a:endParaRPr lang="en-US" sz="2200" dirty="0"/>
          </a:p>
        </p:txBody>
      </p:sp>
      <p:sp>
        <p:nvSpPr>
          <p:cNvPr id="5" name="Text 3"/>
          <p:cNvSpPr/>
          <p:nvPr/>
        </p:nvSpPr>
        <p:spPr>
          <a:xfrm>
            <a:off x="4709160" y="0"/>
            <a:ext cx="411480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B8D9F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|  Making Fields &amp; Entities Translatable</a:t>
            </a:r>
            <a:endParaRPr lang="en-US" sz="1300" dirty="0"/>
          </a:p>
        </p:txBody>
      </p:sp>
      <p:sp>
        <p:nvSpPr>
          <p:cNvPr id="6" name="Shape 4"/>
          <p:cNvSpPr/>
          <p:nvPr/>
        </p:nvSpPr>
        <p:spPr>
          <a:xfrm>
            <a:off x="0" y="4846320"/>
            <a:ext cx="9144000" cy="297180"/>
          </a:xfrm>
          <a:prstGeom prst="rect">
            <a:avLst/>
          </a:prstGeom>
          <a:solidFill>
            <a:srgbClr val="080F1C"/>
          </a:solidFill>
          <a:ln w="12700">
            <a:solidFill>
              <a:srgbClr val="080F1C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7" name="Text 5"/>
          <p:cNvSpPr/>
          <p:nvPr/>
        </p:nvSpPr>
        <p:spPr>
          <a:xfrm>
            <a:off x="274320" y="4846320"/>
            <a:ext cx="8595360" cy="2971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800" dirty="0">
                <a:solidFill>
                  <a:srgbClr val="B8D9F5"/>
                </a:solidFill>
              </a:rPr>
              <a:t>drupal.org/docs  |  MIGRATION, SEARCH, TRANSLATION &amp; WORKFLOWS  |  COURSE 5 OF 7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>
            <a:off x="320040" y="804672"/>
            <a:ext cx="41605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1D5FA8"/>
                </a:solidFill>
              </a:rPr>
              <a:t>Enabling translation in code</a:t>
            </a:r>
            <a:endParaRPr lang="en-US" sz="1300" dirty="0"/>
          </a:p>
        </p:txBody>
      </p:sp>
      <p:sp>
        <p:nvSpPr>
          <p:cNvPr id="9" name="Shape 7"/>
          <p:cNvSpPr/>
          <p:nvPr/>
        </p:nvSpPr>
        <p:spPr>
          <a:xfrm>
            <a:off x="320040" y="1097280"/>
            <a:ext cx="4160520" cy="3456432"/>
          </a:xfrm>
          <a:prstGeom prst="rect">
            <a:avLst/>
          </a:prstGeom>
          <a:solidFill>
            <a:srgbClr val="070D1A"/>
          </a:solidFill>
          <a:ln w="12700">
            <a:solidFill>
              <a:srgbClr val="1D5FA8"/>
            </a:solidFill>
            <a:prstDash val="solid"/>
          </a:ln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0" name="Text 8"/>
          <p:cNvSpPr/>
          <p:nvPr/>
        </p:nvSpPr>
        <p:spPr>
          <a:xfrm>
            <a:off x="457200" y="1188720"/>
            <a:ext cx="3886200" cy="32735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600" dirty="0">
                <a:solidFill>
                  <a:srgbClr val="73C99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// ── VIA ENTITY ANNOTATION ────────────────────────────────────────────</a:t>
            </a: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73C99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// In the entity class @ContentEntityType annotation:</a:t>
            </a: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73C99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// translatable = TRUE</a:t>
            </a:r>
            <a:endParaRPr lang="en-US" sz="600" dirty="0"/>
          </a:p>
          <a:p>
            <a:pPr marL="0" indent="0">
              <a:buNone/>
            </a:pP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73C99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// ── VIA BASEFIELD DEFINITION ──────────────────────────────────────────</a:t>
            </a: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73C99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// In baseFieldDefinitions():</a:t>
            </a: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9CDCF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BaseFieldDefinition::create('string')</a:t>
            </a: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9CDCF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-&gt;setLabel(t('Title'))</a:t>
            </a: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9CDCF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-&gt;setTranslatable(TRUE)   // ← enables per-language values</a:t>
            </a: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9CDCF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-&gt;setRevisionable(TRUE);</a:t>
            </a:r>
            <a:endParaRPr lang="en-US" sz="600" dirty="0"/>
          </a:p>
          <a:p>
            <a:pPr marL="0" indent="0">
              <a:buNone/>
            </a:pP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73C99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// ── PROGRAMMATICALLY (for existing entities/fields) ───────────────────</a:t>
            </a: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61AFE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use Drupal\content_translation\ContentTranslationManagerInterface;</a:t>
            </a:r>
            <a:endParaRPr lang="en-US" sz="600" dirty="0"/>
          </a:p>
          <a:p>
            <a:pPr marL="0" indent="0">
              <a:buNone/>
            </a:pP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E5C07B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$contentTranslationMgr = \Drupal::service('content_translation.manager');</a:t>
            </a:r>
            <a:endParaRPr lang="en-US" sz="600" dirty="0"/>
          </a:p>
          <a:p>
            <a:pPr marL="0" indent="0">
              <a:buNone/>
            </a:pP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73C99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// Enable translation for an entity type</a:t>
            </a: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9CDCF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$contentTranslationMgr-&gt;setEnabled('node', 'article', TRUE);</a:t>
            </a:r>
            <a:endParaRPr lang="en-US" sz="600" dirty="0"/>
          </a:p>
          <a:p>
            <a:pPr marL="0" indent="0">
              <a:buNone/>
            </a:pP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73C99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// Make a configurable field translatable</a:t>
            </a: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E5C07B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$field = \Drupal::entityTypeManager()</a:t>
            </a: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9CDCF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-&gt;getStorage('field_config')</a:t>
            </a: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9CDCF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-&gt;load('node.article.field_summary');</a:t>
            </a: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9CDCF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$field-&gt;setTranslatable(TRUE);</a:t>
            </a: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9CDCF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$field-&gt;save();</a:t>
            </a:r>
            <a:endParaRPr lang="en-US" sz="600" dirty="0"/>
          </a:p>
          <a:p>
            <a:pPr marL="0" indent="0">
              <a:buNone/>
            </a:pP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73C99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// ── QUERY FOR TRANSLATED CONTENT ──────────────────────────────────────</a:t>
            </a: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73C99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// Always add language condition when querying:</a:t>
            </a: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E5C07B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$nids = \Drupal::entityQuery('node')</a:t>
            </a: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9CDCF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-&gt;condition('type', 'article')</a:t>
            </a: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9CDCF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-&gt;condition('status', 1)</a:t>
            </a: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9CDCF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-&gt;condition('langcode', 'fr')   // Only French translations</a:t>
            </a: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9CDCF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-&gt;accessCheck(TRUE)</a:t>
            </a: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9CDCF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-&gt;execute();</a:t>
            </a:r>
            <a:endParaRPr lang="en-US" sz="600" dirty="0"/>
          </a:p>
        </p:txBody>
      </p:sp>
      <p:sp>
        <p:nvSpPr>
          <p:cNvPr id="11" name="Text 9"/>
          <p:cNvSpPr/>
          <p:nvPr/>
        </p:nvSpPr>
        <p:spPr>
          <a:xfrm>
            <a:off x="4663440" y="804672"/>
            <a:ext cx="41605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2E7FD4"/>
                </a:solidFill>
              </a:rPr>
              <a:t>Translation metadata</a:t>
            </a:r>
            <a:endParaRPr lang="en-US" sz="1300" dirty="0"/>
          </a:p>
        </p:txBody>
      </p:sp>
      <p:sp>
        <p:nvSpPr>
          <p:cNvPr id="12" name="Shape 10"/>
          <p:cNvSpPr/>
          <p:nvPr/>
        </p:nvSpPr>
        <p:spPr>
          <a:xfrm>
            <a:off x="4663440" y="1097280"/>
            <a:ext cx="4160520" cy="2286000"/>
          </a:xfrm>
          <a:prstGeom prst="rect">
            <a:avLst/>
          </a:prstGeom>
          <a:solidFill>
            <a:srgbClr val="070D1A"/>
          </a:solidFill>
          <a:ln w="12700">
            <a:solidFill>
              <a:srgbClr val="1D5FA8"/>
            </a:solidFill>
            <a:prstDash val="solid"/>
          </a:ln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3" name="Text 11"/>
          <p:cNvSpPr/>
          <p:nvPr/>
        </p:nvSpPr>
        <p:spPr>
          <a:xfrm>
            <a:off x="4800600" y="1188720"/>
            <a:ext cx="3886200" cy="2103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700" dirty="0">
                <a:solidFill>
                  <a:srgbClr val="73C99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// Translation metadata is stored in a dedicated table</a:t>
            </a:r>
            <a:endParaRPr lang="en-US" sz="700" dirty="0"/>
          </a:p>
          <a:p>
            <a:pPr marL="0" indent="0">
              <a:buNone/>
            </a:pPr>
            <a:r>
              <a:rPr lang="en-US" sz="700" dirty="0">
                <a:solidFill>
                  <a:srgbClr val="73C99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// Accessible via content_translation.manager service</a:t>
            </a:r>
            <a:endParaRPr lang="en-US" sz="700" dirty="0"/>
          </a:p>
          <a:p>
            <a:pPr marL="0" indent="0">
              <a:buNone/>
            </a:pPr>
            <a:endParaRPr lang="en-US" sz="700" dirty="0"/>
          </a:p>
          <a:p>
            <a:pPr marL="0" indent="0">
              <a:buNone/>
            </a:pPr>
            <a:r>
              <a:rPr lang="en-US" sz="700" dirty="0">
                <a:solidFill>
                  <a:srgbClr val="E5C07B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$meta = \Drupal::service('content_translation.manager')</a:t>
            </a:r>
            <a:endParaRPr lang="en-US" sz="700" dirty="0"/>
          </a:p>
          <a:p>
            <a:pPr marL="0" indent="0">
              <a:buNone/>
            </a:pPr>
            <a:r>
              <a:rPr lang="en-US" sz="700" dirty="0">
                <a:solidFill>
                  <a:srgbClr val="9CDCF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-&gt;getTranslationMetadata($node-&gt;getTranslation('fr'));</a:t>
            </a:r>
            <a:endParaRPr lang="en-US" sz="700" dirty="0"/>
          </a:p>
          <a:p>
            <a:pPr marL="0" indent="0">
              <a:buNone/>
            </a:pPr>
            <a:endParaRPr lang="en-US" sz="700" dirty="0"/>
          </a:p>
          <a:p>
            <a:pPr marL="0" indent="0">
              <a:buNone/>
            </a:pPr>
            <a:r>
              <a:rPr lang="en-US" sz="700" dirty="0">
                <a:solidFill>
                  <a:srgbClr val="73C99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// Source language this was translated FROM</a:t>
            </a:r>
            <a:endParaRPr lang="en-US" sz="700" dirty="0"/>
          </a:p>
          <a:p>
            <a:pPr marL="0" indent="0">
              <a:buNone/>
            </a:pPr>
            <a:r>
              <a:rPr lang="en-US" sz="700" dirty="0">
                <a:solidFill>
                  <a:srgbClr val="E5C07B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$sourceLang = $meta-&gt;getSource();       // 'en'</a:t>
            </a:r>
            <a:endParaRPr lang="en-US" sz="700" dirty="0"/>
          </a:p>
          <a:p>
            <a:pPr marL="0" indent="0">
              <a:buNone/>
            </a:pPr>
            <a:endParaRPr lang="en-US" sz="700" dirty="0"/>
          </a:p>
          <a:p>
            <a:pPr marL="0" indent="0">
              <a:buNone/>
            </a:pPr>
            <a:r>
              <a:rPr lang="en-US" sz="700" dirty="0">
                <a:solidFill>
                  <a:srgbClr val="73C99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// Is this an outdated translation?</a:t>
            </a:r>
            <a:endParaRPr lang="en-US" sz="700" dirty="0"/>
          </a:p>
          <a:p>
            <a:pPr marL="0" indent="0">
              <a:buNone/>
            </a:pPr>
            <a:r>
              <a:rPr lang="en-US" sz="700" dirty="0">
                <a:solidFill>
                  <a:srgbClr val="E5C07B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$isOutdated = $meta-&gt;isOutdated();      // bool</a:t>
            </a:r>
            <a:endParaRPr lang="en-US" sz="700" dirty="0"/>
          </a:p>
          <a:p>
            <a:pPr marL="0" indent="0">
              <a:buNone/>
            </a:pPr>
            <a:endParaRPr lang="en-US" sz="700" dirty="0"/>
          </a:p>
          <a:p>
            <a:pPr marL="0" indent="0">
              <a:buNone/>
            </a:pPr>
            <a:r>
              <a:rPr lang="en-US" sz="700" dirty="0">
                <a:solidFill>
                  <a:srgbClr val="73C99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// Who translated it and when</a:t>
            </a:r>
            <a:endParaRPr lang="en-US" sz="700" dirty="0"/>
          </a:p>
          <a:p>
            <a:pPr marL="0" indent="0">
              <a:buNone/>
            </a:pPr>
            <a:r>
              <a:rPr lang="en-US" sz="700" dirty="0">
                <a:solidFill>
                  <a:srgbClr val="E5C07B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$author    = $meta-&gt;getAuthor();        // UserInterface</a:t>
            </a:r>
            <a:endParaRPr lang="en-US" sz="700" dirty="0"/>
          </a:p>
          <a:p>
            <a:pPr marL="0" indent="0">
              <a:buNone/>
            </a:pPr>
            <a:r>
              <a:rPr lang="en-US" sz="700" dirty="0">
                <a:solidFill>
                  <a:srgbClr val="E5C07B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$createdAt = $meta-&gt;getCreatedTime();   // Unix timestamp</a:t>
            </a:r>
            <a:endParaRPr lang="en-US" sz="700" dirty="0"/>
          </a:p>
          <a:p>
            <a:pPr marL="0" indent="0">
              <a:buNone/>
            </a:pPr>
            <a:endParaRPr lang="en-US" sz="700" dirty="0"/>
          </a:p>
          <a:p>
            <a:pPr marL="0" indent="0">
              <a:buNone/>
            </a:pPr>
            <a:r>
              <a:rPr lang="en-US" sz="700" dirty="0">
                <a:solidFill>
                  <a:srgbClr val="73C99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// Mark as outdated (when source changes significantly)</a:t>
            </a:r>
            <a:endParaRPr lang="en-US" sz="700" dirty="0"/>
          </a:p>
          <a:p>
            <a:pPr marL="0" indent="0">
              <a:buNone/>
            </a:pPr>
            <a:r>
              <a:rPr lang="en-US" sz="700" dirty="0">
                <a:solidFill>
                  <a:srgbClr val="9CDCF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$meta-&gt;setOutdated(TRUE);</a:t>
            </a:r>
            <a:endParaRPr lang="en-US" sz="700" dirty="0"/>
          </a:p>
          <a:p>
            <a:pPr marL="0" indent="0">
              <a:buNone/>
            </a:pPr>
            <a:r>
              <a:rPr lang="en-US" sz="700" dirty="0">
                <a:solidFill>
                  <a:srgbClr val="73C99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// Mark the source language</a:t>
            </a:r>
            <a:endParaRPr lang="en-US" sz="700" dirty="0"/>
          </a:p>
          <a:p>
            <a:pPr marL="0" indent="0">
              <a:buNone/>
            </a:pPr>
            <a:r>
              <a:rPr lang="en-US" sz="700" dirty="0">
                <a:solidFill>
                  <a:srgbClr val="9CDCF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$meta-&gt;setSource('en');</a:t>
            </a:r>
            <a:endParaRPr lang="en-US" sz="700" dirty="0"/>
          </a:p>
        </p:txBody>
      </p:sp>
      <p:sp>
        <p:nvSpPr>
          <p:cNvPr id="14" name="Shape 12"/>
          <p:cNvSpPr/>
          <p:nvPr/>
        </p:nvSpPr>
        <p:spPr>
          <a:xfrm>
            <a:off x="4663440" y="3493008"/>
            <a:ext cx="4160520" cy="658368"/>
          </a:xfrm>
          <a:prstGeom prst="rect">
            <a:avLst/>
          </a:prstGeom>
          <a:solidFill>
            <a:srgbClr val="B8D9F5"/>
          </a:solidFill>
          <a:ln w="12700">
            <a:solidFill>
              <a:srgbClr val="1D5FA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5" name="Text 13"/>
          <p:cNvSpPr/>
          <p:nvPr/>
        </p:nvSpPr>
        <p:spPr>
          <a:xfrm>
            <a:off x="4846320" y="3493008"/>
            <a:ext cx="388620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dirty="0">
                <a:solidFill>
                  <a:srgbClr val="0D1B2E"/>
                </a:solidFill>
              </a:rPr>
              <a:t>Always use getTranslationFromContext() in templates and controllers — it returns the correct translation for the current request language with proper fallback to the original.</a:t>
            </a:r>
            <a:endParaRPr lang="en-US" sz="1150" dirty="0"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0">
    <p:bg>
      <p:bgPr>
        <a:solidFill>
          <a:srgbClr val="F0F6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58368"/>
          </a:xfrm>
          <a:prstGeom prst="rect">
            <a:avLst/>
          </a:prstGeom>
          <a:solidFill>
            <a:srgbClr val="080F1C"/>
          </a:solidFill>
          <a:ln w="12700">
            <a:solidFill>
              <a:srgbClr val="080F1C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" name="Shape 1"/>
          <p:cNvSpPr/>
          <p:nvPr/>
        </p:nvSpPr>
        <p:spPr>
          <a:xfrm>
            <a:off x="0" y="658368"/>
            <a:ext cx="9144000" cy="50292"/>
          </a:xfrm>
          <a:prstGeom prst="rect">
            <a:avLst/>
          </a:prstGeom>
          <a:solidFill>
            <a:srgbClr val="6AADDF"/>
          </a:solidFill>
          <a:ln w="12700">
            <a:solidFill>
              <a:srgbClr val="6AADD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" name="Text 2"/>
          <p:cNvSpPr/>
          <p:nvPr/>
        </p:nvSpPr>
        <p:spPr>
          <a:xfrm>
            <a:off x="320040" y="0"/>
            <a:ext cx="438912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Content Translation API</a:t>
            </a:r>
            <a:endParaRPr lang="en-US" sz="2200" dirty="0"/>
          </a:p>
        </p:txBody>
      </p:sp>
      <p:sp>
        <p:nvSpPr>
          <p:cNvPr id="5" name="Text 3"/>
          <p:cNvSpPr/>
          <p:nvPr/>
        </p:nvSpPr>
        <p:spPr>
          <a:xfrm>
            <a:off x="4709160" y="0"/>
            <a:ext cx="411480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B8D9F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|  Bulk Translation &amp; Best Practices</a:t>
            </a:r>
            <a:endParaRPr lang="en-US" sz="1300" dirty="0"/>
          </a:p>
        </p:txBody>
      </p:sp>
      <p:sp>
        <p:nvSpPr>
          <p:cNvPr id="6" name="Shape 4"/>
          <p:cNvSpPr/>
          <p:nvPr/>
        </p:nvSpPr>
        <p:spPr>
          <a:xfrm>
            <a:off x="0" y="4846320"/>
            <a:ext cx="9144000" cy="297180"/>
          </a:xfrm>
          <a:prstGeom prst="rect">
            <a:avLst/>
          </a:prstGeom>
          <a:solidFill>
            <a:srgbClr val="080F1C"/>
          </a:solidFill>
          <a:ln w="12700">
            <a:solidFill>
              <a:srgbClr val="080F1C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7" name="Text 5"/>
          <p:cNvSpPr/>
          <p:nvPr/>
        </p:nvSpPr>
        <p:spPr>
          <a:xfrm>
            <a:off x="274320" y="4846320"/>
            <a:ext cx="8595360" cy="2971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800" dirty="0">
                <a:solidFill>
                  <a:srgbClr val="B8D9F5"/>
                </a:solidFill>
              </a:rPr>
              <a:t>drupal.org/docs  |  MIGRATION, SEARCH, TRANSLATION &amp; WORKFLOWS  |  COURSE 5 OF 7</a:t>
            </a:r>
            <a:endParaRPr lang="en-US" sz="800" dirty="0"/>
          </a:p>
        </p:txBody>
      </p:sp>
      <p:sp>
        <p:nvSpPr>
          <p:cNvPr id="8" name="Shape 6"/>
          <p:cNvSpPr/>
          <p:nvPr/>
        </p:nvSpPr>
        <p:spPr>
          <a:xfrm>
            <a:off x="320040" y="804672"/>
            <a:ext cx="4160520" cy="877824"/>
          </a:xfrm>
          <a:prstGeom prst="rect">
            <a:avLst/>
          </a:prstGeom>
          <a:solidFill>
            <a:srgbClr val="FFFFFF"/>
          </a:solidFill>
          <a:ln w="12700">
            <a:solidFill>
              <a:srgbClr val="C8DDED"/>
            </a:solidFill>
            <a:prstDash val="solid"/>
          </a:ln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9" name="Shape 7"/>
          <p:cNvSpPr/>
          <p:nvPr/>
        </p:nvSpPr>
        <p:spPr>
          <a:xfrm>
            <a:off x="411480" y="1051560"/>
            <a:ext cx="411480" cy="411480"/>
          </a:xfrm>
          <a:prstGeom prst="ellipse">
            <a:avLst/>
          </a:prstGeom>
          <a:solidFill>
            <a:srgbClr val="6AADDF"/>
          </a:solidFill>
          <a:ln w="12700">
            <a:solidFill>
              <a:srgbClr val="6AADD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0" name="Text 8"/>
          <p:cNvSpPr/>
          <p:nvPr/>
        </p:nvSpPr>
        <p:spPr>
          <a:xfrm>
            <a:off x="411480" y="1051560"/>
            <a:ext cx="4114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FFFFFF"/>
                </a:solidFill>
              </a:rPr>
              <a:t>✓</a:t>
            </a:r>
            <a:endParaRPr lang="en-US" sz="1300" dirty="0"/>
          </a:p>
        </p:txBody>
      </p:sp>
      <p:sp>
        <p:nvSpPr>
          <p:cNvPr id="11" name="Text 9"/>
          <p:cNvSpPr/>
          <p:nvPr/>
        </p:nvSpPr>
        <p:spPr>
          <a:xfrm>
            <a:off x="914400" y="877824"/>
            <a:ext cx="3474720" cy="7498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0D1B2E"/>
                </a:solidFill>
              </a:rPr>
              <a:t>Use entity.repository's getTranslationFromContext() everywhere — it handles language fallback automatically, unlike getTranslation() which throws if missing</a:t>
            </a:r>
            <a:endParaRPr lang="en-US" sz="1100" dirty="0"/>
          </a:p>
        </p:txBody>
      </p:sp>
      <p:sp>
        <p:nvSpPr>
          <p:cNvPr id="12" name="Shape 10"/>
          <p:cNvSpPr/>
          <p:nvPr/>
        </p:nvSpPr>
        <p:spPr>
          <a:xfrm>
            <a:off x="320040" y="1810512"/>
            <a:ext cx="4160520" cy="877824"/>
          </a:xfrm>
          <a:prstGeom prst="rect">
            <a:avLst/>
          </a:prstGeom>
          <a:solidFill>
            <a:srgbClr val="FFFFFF"/>
          </a:solidFill>
          <a:ln w="12700">
            <a:solidFill>
              <a:srgbClr val="C8DDED"/>
            </a:solidFill>
            <a:prstDash val="solid"/>
          </a:ln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3" name="Shape 11"/>
          <p:cNvSpPr/>
          <p:nvPr/>
        </p:nvSpPr>
        <p:spPr>
          <a:xfrm>
            <a:off x="411480" y="2057400"/>
            <a:ext cx="411480" cy="411480"/>
          </a:xfrm>
          <a:prstGeom prst="ellipse">
            <a:avLst/>
          </a:prstGeom>
          <a:solidFill>
            <a:srgbClr val="6AADDF"/>
          </a:solidFill>
          <a:ln w="12700">
            <a:solidFill>
              <a:srgbClr val="6AADD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4" name="Text 12"/>
          <p:cNvSpPr/>
          <p:nvPr/>
        </p:nvSpPr>
        <p:spPr>
          <a:xfrm>
            <a:off x="411480" y="2057400"/>
            <a:ext cx="4114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FFFFFF"/>
                </a:solidFill>
              </a:rPr>
              <a:t>✓</a:t>
            </a:r>
            <a:endParaRPr lang="en-US" sz="1300" dirty="0"/>
          </a:p>
        </p:txBody>
      </p:sp>
      <p:sp>
        <p:nvSpPr>
          <p:cNvPr id="15" name="Text 13"/>
          <p:cNvSpPr/>
          <p:nvPr/>
        </p:nvSpPr>
        <p:spPr>
          <a:xfrm>
            <a:off x="914400" y="1883664"/>
            <a:ext cx="3474720" cy="7498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0D1B2E"/>
                </a:solidFill>
              </a:rPr>
              <a:t>Mark fields as translatable intentionally — not every field needs translation. Dates, prices, and status are usually shared (non-translatable) across languages</a:t>
            </a:r>
            <a:endParaRPr lang="en-US" sz="1100" dirty="0"/>
          </a:p>
        </p:txBody>
      </p:sp>
      <p:sp>
        <p:nvSpPr>
          <p:cNvPr id="16" name="Shape 14"/>
          <p:cNvSpPr/>
          <p:nvPr/>
        </p:nvSpPr>
        <p:spPr>
          <a:xfrm>
            <a:off x="320040" y="2816352"/>
            <a:ext cx="4160520" cy="877824"/>
          </a:xfrm>
          <a:prstGeom prst="rect">
            <a:avLst/>
          </a:prstGeom>
          <a:solidFill>
            <a:srgbClr val="FFFFFF"/>
          </a:solidFill>
          <a:ln w="12700">
            <a:solidFill>
              <a:srgbClr val="C8DDED"/>
            </a:solidFill>
            <a:prstDash val="solid"/>
          </a:ln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7" name="Shape 15"/>
          <p:cNvSpPr/>
          <p:nvPr/>
        </p:nvSpPr>
        <p:spPr>
          <a:xfrm>
            <a:off x="411480" y="3063240"/>
            <a:ext cx="411480" cy="411480"/>
          </a:xfrm>
          <a:prstGeom prst="ellipse">
            <a:avLst/>
          </a:prstGeom>
          <a:solidFill>
            <a:srgbClr val="6AADDF"/>
          </a:solidFill>
          <a:ln w="12700">
            <a:solidFill>
              <a:srgbClr val="6AADD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8" name="Text 16"/>
          <p:cNvSpPr/>
          <p:nvPr/>
        </p:nvSpPr>
        <p:spPr>
          <a:xfrm>
            <a:off x="411480" y="3063240"/>
            <a:ext cx="4114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FFFFFF"/>
                </a:solidFill>
              </a:rPr>
              <a:t>✓</a:t>
            </a:r>
            <a:endParaRPr lang="en-US" sz="1300" dirty="0"/>
          </a:p>
        </p:txBody>
      </p:sp>
      <p:sp>
        <p:nvSpPr>
          <p:cNvPr id="19" name="Text 17"/>
          <p:cNvSpPr/>
          <p:nvPr/>
        </p:nvSpPr>
        <p:spPr>
          <a:xfrm>
            <a:off x="914400" y="2889504"/>
            <a:ext cx="3474720" cy="7498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0D1B2E"/>
                </a:solidFill>
              </a:rPr>
              <a:t>Always query with a langcode condition when loading translated content — without it, EntityQuery returns all language versions of the same entity</a:t>
            </a:r>
            <a:endParaRPr lang="en-US" sz="1100" dirty="0"/>
          </a:p>
        </p:txBody>
      </p:sp>
      <p:sp>
        <p:nvSpPr>
          <p:cNvPr id="20" name="Shape 18"/>
          <p:cNvSpPr/>
          <p:nvPr/>
        </p:nvSpPr>
        <p:spPr>
          <a:xfrm>
            <a:off x="320040" y="3822192"/>
            <a:ext cx="4160520" cy="877824"/>
          </a:xfrm>
          <a:prstGeom prst="rect">
            <a:avLst/>
          </a:prstGeom>
          <a:solidFill>
            <a:srgbClr val="FFFFFF"/>
          </a:solidFill>
          <a:ln w="12700">
            <a:solidFill>
              <a:srgbClr val="C8DDED"/>
            </a:solidFill>
            <a:prstDash val="solid"/>
          </a:ln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21" name="Shape 19"/>
          <p:cNvSpPr/>
          <p:nvPr/>
        </p:nvSpPr>
        <p:spPr>
          <a:xfrm>
            <a:off x="411480" y="4069080"/>
            <a:ext cx="411480" cy="411480"/>
          </a:xfrm>
          <a:prstGeom prst="ellipse">
            <a:avLst/>
          </a:prstGeom>
          <a:solidFill>
            <a:srgbClr val="6AADDF"/>
          </a:solidFill>
          <a:ln w="12700">
            <a:solidFill>
              <a:srgbClr val="6AADD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2" name="Text 20"/>
          <p:cNvSpPr/>
          <p:nvPr/>
        </p:nvSpPr>
        <p:spPr>
          <a:xfrm>
            <a:off x="411480" y="4069080"/>
            <a:ext cx="4114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FFFFFF"/>
                </a:solidFill>
              </a:rPr>
              <a:t>✓</a:t>
            </a:r>
            <a:endParaRPr lang="en-US" sz="1300" dirty="0"/>
          </a:p>
        </p:txBody>
      </p:sp>
      <p:sp>
        <p:nvSpPr>
          <p:cNvPr id="23" name="Text 21"/>
          <p:cNvSpPr/>
          <p:nvPr/>
        </p:nvSpPr>
        <p:spPr>
          <a:xfrm>
            <a:off x="914400" y="3895344"/>
            <a:ext cx="3474720" cy="7498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0D1B2E"/>
                </a:solidFill>
              </a:rPr>
              <a:t>Use TMGMT (Translation Management Tool) contrib module for professional translation workflows — it integrates with Google Translate, DeepL, and human translator connectors</a:t>
            </a:r>
            <a:endParaRPr lang="en-US" sz="1100" dirty="0"/>
          </a:p>
        </p:txBody>
      </p:sp>
      <p:sp>
        <p:nvSpPr>
          <p:cNvPr id="24" name="Shape 22"/>
          <p:cNvSpPr/>
          <p:nvPr/>
        </p:nvSpPr>
        <p:spPr>
          <a:xfrm>
            <a:off x="4663440" y="804672"/>
            <a:ext cx="4160520" cy="877824"/>
          </a:xfrm>
          <a:prstGeom prst="rect">
            <a:avLst/>
          </a:prstGeom>
          <a:solidFill>
            <a:srgbClr val="FFFFFF"/>
          </a:solidFill>
          <a:ln w="12700">
            <a:solidFill>
              <a:srgbClr val="C8DDED"/>
            </a:solidFill>
            <a:prstDash val="solid"/>
          </a:ln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25" name="Shape 23"/>
          <p:cNvSpPr/>
          <p:nvPr/>
        </p:nvSpPr>
        <p:spPr>
          <a:xfrm>
            <a:off x="4754880" y="1051560"/>
            <a:ext cx="411480" cy="411480"/>
          </a:xfrm>
          <a:prstGeom prst="ellipse">
            <a:avLst/>
          </a:prstGeom>
          <a:solidFill>
            <a:srgbClr val="F4A261"/>
          </a:solidFill>
          <a:ln w="12700">
            <a:solidFill>
              <a:srgbClr val="F4A261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6" name="Text 24"/>
          <p:cNvSpPr/>
          <p:nvPr/>
        </p:nvSpPr>
        <p:spPr>
          <a:xfrm>
            <a:off x="4754880" y="1051560"/>
            <a:ext cx="4114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FFFFFF"/>
                </a:solidFill>
              </a:rPr>
              <a:t>⚠</a:t>
            </a:r>
            <a:endParaRPr lang="en-US" sz="1300" dirty="0"/>
          </a:p>
        </p:txBody>
      </p:sp>
      <p:sp>
        <p:nvSpPr>
          <p:cNvPr id="27" name="Text 25"/>
          <p:cNvSpPr/>
          <p:nvPr/>
        </p:nvSpPr>
        <p:spPr>
          <a:xfrm>
            <a:off x="5257800" y="877824"/>
            <a:ext cx="3474720" cy="7498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0D1B2E"/>
                </a:solidFill>
              </a:rPr>
              <a:t>Saving a translation saves ONLY that translation's fields. Non-translatable fields (status, author) are shared — changing them on any translation affects all languages</a:t>
            </a:r>
            <a:endParaRPr lang="en-US" sz="1100" dirty="0"/>
          </a:p>
        </p:txBody>
      </p:sp>
      <p:sp>
        <p:nvSpPr>
          <p:cNvPr id="28" name="Shape 26"/>
          <p:cNvSpPr/>
          <p:nvPr/>
        </p:nvSpPr>
        <p:spPr>
          <a:xfrm>
            <a:off x="4663440" y="1810512"/>
            <a:ext cx="4160520" cy="877824"/>
          </a:xfrm>
          <a:prstGeom prst="rect">
            <a:avLst/>
          </a:prstGeom>
          <a:solidFill>
            <a:srgbClr val="FFFFFF"/>
          </a:solidFill>
          <a:ln w="12700">
            <a:solidFill>
              <a:srgbClr val="C8DDED"/>
            </a:solidFill>
            <a:prstDash val="solid"/>
          </a:ln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29" name="Shape 27"/>
          <p:cNvSpPr/>
          <p:nvPr/>
        </p:nvSpPr>
        <p:spPr>
          <a:xfrm>
            <a:off x="4754880" y="2057400"/>
            <a:ext cx="411480" cy="411480"/>
          </a:xfrm>
          <a:prstGeom prst="ellipse">
            <a:avLst/>
          </a:prstGeom>
          <a:solidFill>
            <a:srgbClr val="F4A261"/>
          </a:solidFill>
          <a:ln w="12700">
            <a:solidFill>
              <a:srgbClr val="F4A261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0" name="Text 28"/>
          <p:cNvSpPr/>
          <p:nvPr/>
        </p:nvSpPr>
        <p:spPr>
          <a:xfrm>
            <a:off x="4754880" y="2057400"/>
            <a:ext cx="4114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FFFFFF"/>
                </a:solidFill>
              </a:rPr>
              <a:t>⚠</a:t>
            </a:r>
            <a:endParaRPr lang="en-US" sz="1300" dirty="0"/>
          </a:p>
        </p:txBody>
      </p:sp>
      <p:sp>
        <p:nvSpPr>
          <p:cNvPr id="31" name="Text 29"/>
          <p:cNvSpPr/>
          <p:nvPr/>
        </p:nvSpPr>
        <p:spPr>
          <a:xfrm>
            <a:off x="5257800" y="1883664"/>
            <a:ext cx="3474720" cy="7498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0D1B2E"/>
                </a:solidFill>
              </a:rPr>
              <a:t>getTranslation('fr') throws if the translation doesn't exist. Always guard with hasTranslation('fr') or use getTranslationFromContext() which falls back gracefully</a:t>
            </a:r>
            <a:endParaRPr lang="en-US" sz="1100" dirty="0"/>
          </a:p>
        </p:txBody>
      </p:sp>
      <p:sp>
        <p:nvSpPr>
          <p:cNvPr id="32" name="Shape 30"/>
          <p:cNvSpPr/>
          <p:nvPr/>
        </p:nvSpPr>
        <p:spPr>
          <a:xfrm>
            <a:off x="4663440" y="2816352"/>
            <a:ext cx="4160520" cy="877824"/>
          </a:xfrm>
          <a:prstGeom prst="rect">
            <a:avLst/>
          </a:prstGeom>
          <a:solidFill>
            <a:srgbClr val="FFFFFF"/>
          </a:solidFill>
          <a:ln w="12700">
            <a:solidFill>
              <a:srgbClr val="C8DDED"/>
            </a:solidFill>
            <a:prstDash val="solid"/>
          </a:ln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33" name="Shape 31"/>
          <p:cNvSpPr/>
          <p:nvPr/>
        </p:nvSpPr>
        <p:spPr>
          <a:xfrm>
            <a:off x="4754880" y="3063240"/>
            <a:ext cx="411480" cy="411480"/>
          </a:xfrm>
          <a:prstGeom prst="ellipse">
            <a:avLst/>
          </a:prstGeom>
          <a:solidFill>
            <a:srgbClr val="E63946"/>
          </a:solidFill>
          <a:ln w="12700">
            <a:solidFill>
              <a:srgbClr val="E63946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4" name="Text 32"/>
          <p:cNvSpPr/>
          <p:nvPr/>
        </p:nvSpPr>
        <p:spPr>
          <a:xfrm>
            <a:off x="4754880" y="3063240"/>
            <a:ext cx="4114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FFFFFF"/>
                </a:solidFill>
              </a:rPr>
              <a:t>✗</a:t>
            </a:r>
            <a:endParaRPr lang="en-US" sz="1300" dirty="0"/>
          </a:p>
        </p:txBody>
      </p:sp>
      <p:sp>
        <p:nvSpPr>
          <p:cNvPr id="35" name="Text 33"/>
          <p:cNvSpPr/>
          <p:nvPr/>
        </p:nvSpPr>
        <p:spPr>
          <a:xfrm>
            <a:off x="5257800" y="2889504"/>
            <a:ext cx="3474720" cy="7498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0D1B2E"/>
                </a:solidFill>
              </a:rPr>
              <a:t>Never use Node::load($nid) in multilingual contexts without then calling getTranslation() — load() returns the original (English) entity regardless of current language</a:t>
            </a:r>
            <a:endParaRPr lang="en-US" sz="1100" dirty="0"/>
          </a:p>
        </p:txBody>
      </p:sp>
      <p:sp>
        <p:nvSpPr>
          <p:cNvPr id="36" name="Shape 34"/>
          <p:cNvSpPr/>
          <p:nvPr/>
        </p:nvSpPr>
        <p:spPr>
          <a:xfrm>
            <a:off x="4663440" y="3822192"/>
            <a:ext cx="4160520" cy="877824"/>
          </a:xfrm>
          <a:prstGeom prst="rect">
            <a:avLst/>
          </a:prstGeom>
          <a:solidFill>
            <a:srgbClr val="FFFFFF"/>
          </a:solidFill>
          <a:ln w="12700">
            <a:solidFill>
              <a:srgbClr val="C8DDED"/>
            </a:solidFill>
            <a:prstDash val="solid"/>
          </a:ln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37" name="Shape 35"/>
          <p:cNvSpPr/>
          <p:nvPr/>
        </p:nvSpPr>
        <p:spPr>
          <a:xfrm>
            <a:off x="4754880" y="4069080"/>
            <a:ext cx="411480" cy="411480"/>
          </a:xfrm>
          <a:prstGeom prst="ellipse">
            <a:avLst/>
          </a:prstGeom>
          <a:solidFill>
            <a:srgbClr val="E63946"/>
          </a:solidFill>
          <a:ln w="12700">
            <a:solidFill>
              <a:srgbClr val="E63946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8" name="Text 36"/>
          <p:cNvSpPr/>
          <p:nvPr/>
        </p:nvSpPr>
        <p:spPr>
          <a:xfrm>
            <a:off x="4754880" y="4069080"/>
            <a:ext cx="4114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FFFFFF"/>
                </a:solidFill>
              </a:rPr>
              <a:t>✗</a:t>
            </a:r>
            <a:endParaRPr lang="en-US" sz="1300" dirty="0"/>
          </a:p>
        </p:txBody>
      </p:sp>
      <p:sp>
        <p:nvSpPr>
          <p:cNvPr id="39" name="Text 37"/>
          <p:cNvSpPr/>
          <p:nvPr/>
        </p:nvSpPr>
        <p:spPr>
          <a:xfrm>
            <a:off x="5257800" y="3895344"/>
            <a:ext cx="3474720" cy="7498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0D1B2E"/>
                </a:solidFill>
              </a:rPr>
              <a:t>Don't build multilingual sites without enabling the Translation tab via content_translation module and testing that URL-based negotiation serves the correct language</a:t>
            </a:r>
            <a:endParaRPr lang="en-US" sz="1100" dirty="0"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1">
    <p:bg>
      <p:bgPr>
        <a:solidFill>
          <a:srgbClr val="080F1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18872" cy="5143500"/>
          </a:xfrm>
          <a:prstGeom prst="rect">
            <a:avLst/>
          </a:prstGeom>
          <a:solidFill>
            <a:srgbClr val="6AADDF"/>
          </a:solidFill>
          <a:ln w="12700">
            <a:solidFill>
              <a:srgbClr val="6AADD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" name="Shape 1"/>
          <p:cNvSpPr/>
          <p:nvPr/>
        </p:nvSpPr>
        <p:spPr>
          <a:xfrm>
            <a:off x="411480" y="530352"/>
            <a:ext cx="1024128" cy="1024128"/>
          </a:xfrm>
          <a:prstGeom prst="ellipse">
            <a:avLst/>
          </a:prstGeom>
          <a:solidFill>
            <a:srgbClr val="1D5FA8"/>
          </a:solidFill>
          <a:ln w="25400">
            <a:solidFill>
              <a:srgbClr val="6AADD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" name="Text 2"/>
          <p:cNvSpPr/>
          <p:nvPr/>
        </p:nvSpPr>
        <p:spPr>
          <a:xfrm>
            <a:off x="411480" y="530352"/>
            <a:ext cx="1024128" cy="10241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4000" b="1" dirty="0">
                <a:solidFill>
                  <a:srgbClr val="FFFFFF"/>
                </a:solidFill>
              </a:rPr>
              <a:t>API 6</a:t>
            </a:r>
            <a:endParaRPr lang="en-US" sz="4000" dirty="0"/>
          </a:p>
        </p:txBody>
      </p:sp>
      <p:sp>
        <p:nvSpPr>
          <p:cNvPr id="5" name="Text 3"/>
          <p:cNvSpPr/>
          <p:nvPr/>
        </p:nvSpPr>
        <p:spPr>
          <a:xfrm>
            <a:off x="347472" y="1783080"/>
            <a:ext cx="84582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Config Translation API</a:t>
            </a:r>
            <a:endParaRPr lang="en-US" sz="3800" dirty="0"/>
          </a:p>
        </p:txBody>
      </p:sp>
      <p:sp>
        <p:nvSpPr>
          <p:cNvPr id="6" name="Text 4"/>
          <p:cNvSpPr/>
          <p:nvPr/>
        </p:nvSpPr>
        <p:spPr>
          <a:xfrm>
            <a:off x="347472" y="2816352"/>
            <a:ext cx="845820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dirty="0">
                <a:solidFill>
                  <a:srgbClr val="B8D9F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Translating configuration strings — menus, views, field labels, content type names, and block titles</a:t>
            </a:r>
            <a:endParaRPr lang="en-US" sz="1500" dirty="0"/>
          </a:p>
        </p:txBody>
      </p:sp>
      <p:sp>
        <p:nvSpPr>
          <p:cNvPr id="7" name="Shape 5"/>
          <p:cNvSpPr/>
          <p:nvPr/>
        </p:nvSpPr>
        <p:spPr>
          <a:xfrm>
            <a:off x="0" y="4754880"/>
            <a:ext cx="9144000" cy="388620"/>
          </a:xfrm>
          <a:prstGeom prst="rect">
            <a:avLst/>
          </a:prstGeom>
          <a:solidFill>
            <a:srgbClr val="1D5FA8"/>
          </a:solidFill>
          <a:ln w="12700">
            <a:solidFill>
              <a:srgbClr val="1D5FA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8" name="Text 6"/>
          <p:cNvSpPr/>
          <p:nvPr/>
        </p:nvSpPr>
        <p:spPr>
          <a:xfrm>
            <a:off x="274320" y="4754880"/>
            <a:ext cx="8686800" cy="3886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900" dirty="0">
                <a:solidFill>
                  <a:srgbClr val="B8D9F5"/>
                </a:solidFill>
              </a:rPr>
              <a:t>DRUPAL CORE APIs  |  COURSE 5: MIGRATION, SEARCH, TRANSLATION &amp; WORKFLOWS</a:t>
            </a:r>
            <a:endParaRPr lang="en-US" sz="900" dirty="0"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2">
    <p:bg>
      <p:bgPr>
        <a:solidFill>
          <a:srgbClr val="F0F6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58368"/>
          </a:xfrm>
          <a:prstGeom prst="rect">
            <a:avLst/>
          </a:prstGeom>
          <a:solidFill>
            <a:srgbClr val="080F1C"/>
          </a:solidFill>
          <a:ln w="12700">
            <a:solidFill>
              <a:srgbClr val="080F1C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" name="Shape 1"/>
          <p:cNvSpPr/>
          <p:nvPr/>
        </p:nvSpPr>
        <p:spPr>
          <a:xfrm>
            <a:off x="0" y="658368"/>
            <a:ext cx="9144000" cy="50292"/>
          </a:xfrm>
          <a:prstGeom prst="rect">
            <a:avLst/>
          </a:prstGeom>
          <a:solidFill>
            <a:srgbClr val="6AADDF"/>
          </a:solidFill>
          <a:ln w="12700">
            <a:solidFill>
              <a:srgbClr val="6AADD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" name="Text 2"/>
          <p:cNvSpPr/>
          <p:nvPr/>
        </p:nvSpPr>
        <p:spPr>
          <a:xfrm>
            <a:off x="320040" y="0"/>
            <a:ext cx="438912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Config Translation API</a:t>
            </a:r>
            <a:endParaRPr lang="en-US" sz="2200" dirty="0"/>
          </a:p>
        </p:txBody>
      </p:sp>
      <p:sp>
        <p:nvSpPr>
          <p:cNvPr id="5" name="Text 3"/>
          <p:cNvSpPr/>
          <p:nvPr/>
        </p:nvSpPr>
        <p:spPr>
          <a:xfrm>
            <a:off x="4709160" y="0"/>
            <a:ext cx="411480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B8D9F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|  Overview — What Config Translation Covers</a:t>
            </a:r>
            <a:endParaRPr lang="en-US" sz="1300" dirty="0"/>
          </a:p>
        </p:txBody>
      </p:sp>
      <p:sp>
        <p:nvSpPr>
          <p:cNvPr id="6" name="Shape 4"/>
          <p:cNvSpPr/>
          <p:nvPr/>
        </p:nvSpPr>
        <p:spPr>
          <a:xfrm>
            <a:off x="0" y="4846320"/>
            <a:ext cx="9144000" cy="297180"/>
          </a:xfrm>
          <a:prstGeom prst="rect">
            <a:avLst/>
          </a:prstGeom>
          <a:solidFill>
            <a:srgbClr val="080F1C"/>
          </a:solidFill>
          <a:ln w="12700">
            <a:solidFill>
              <a:srgbClr val="080F1C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7" name="Text 5"/>
          <p:cNvSpPr/>
          <p:nvPr/>
        </p:nvSpPr>
        <p:spPr>
          <a:xfrm>
            <a:off x="274320" y="4846320"/>
            <a:ext cx="8595360" cy="2971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800" dirty="0">
                <a:solidFill>
                  <a:srgbClr val="B8D9F5"/>
                </a:solidFill>
              </a:rPr>
              <a:t>drupal.org/docs  |  MIGRATION, SEARCH, TRANSLATION &amp; WORKFLOWS  |  COURSE 5 OF 7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>
            <a:off x="320040" y="786384"/>
            <a:ext cx="850392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0D1B2E"/>
                </a:solidFill>
              </a:rPr>
              <a:t>Config translation (config_translation module) makes non-content strings translatable: field labels, menu names, view headers, block titles, and any config schema string.</a:t>
            </a:r>
            <a:endParaRPr lang="en-US" sz="1300" dirty="0"/>
          </a:p>
        </p:txBody>
      </p:sp>
      <p:sp>
        <p:nvSpPr>
          <p:cNvPr id="9" name="Shape 7"/>
          <p:cNvSpPr/>
          <p:nvPr/>
        </p:nvSpPr>
        <p:spPr>
          <a:xfrm>
            <a:off x="320040" y="1234440"/>
            <a:ext cx="4160520" cy="621792"/>
          </a:xfrm>
          <a:prstGeom prst="rect">
            <a:avLst/>
          </a:prstGeom>
          <a:solidFill>
            <a:srgbClr val="FFFFFF"/>
          </a:solidFill>
          <a:ln w="12700">
            <a:solidFill>
              <a:srgbClr val="C8DDED"/>
            </a:solidFill>
            <a:prstDash val="solid"/>
          </a:ln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0" name="Shape 8"/>
          <p:cNvSpPr/>
          <p:nvPr/>
        </p:nvSpPr>
        <p:spPr>
          <a:xfrm>
            <a:off x="320040" y="1234440"/>
            <a:ext cx="64008" cy="621792"/>
          </a:xfrm>
          <a:prstGeom prst="rect">
            <a:avLst/>
          </a:prstGeom>
          <a:solidFill>
            <a:srgbClr val="1D5FA8"/>
          </a:solidFill>
          <a:ln w="12700">
            <a:solidFill>
              <a:srgbClr val="1D5FA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1" name="Text 9"/>
          <p:cNvSpPr/>
          <p:nvPr/>
        </p:nvSpPr>
        <p:spPr>
          <a:xfrm>
            <a:off x="502920" y="1289304"/>
            <a:ext cx="38404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080F1C"/>
                </a:solidFill>
              </a:rPr>
              <a:t>Content type names &amp; descriptions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502920" y="1563624"/>
            <a:ext cx="384048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4A6A8A"/>
                </a:solidFill>
              </a:rPr>
              <a:t>'Article' → 'Article' (fr), 'Artikel' (de)</a:t>
            </a:r>
            <a:endParaRPr lang="en-US" sz="1000" dirty="0"/>
          </a:p>
        </p:txBody>
      </p:sp>
      <p:sp>
        <p:nvSpPr>
          <p:cNvPr id="13" name="Shape 11"/>
          <p:cNvSpPr/>
          <p:nvPr/>
        </p:nvSpPr>
        <p:spPr>
          <a:xfrm>
            <a:off x="320040" y="1947672"/>
            <a:ext cx="4160520" cy="621792"/>
          </a:xfrm>
          <a:prstGeom prst="rect">
            <a:avLst/>
          </a:prstGeom>
          <a:solidFill>
            <a:srgbClr val="FFFFFF"/>
          </a:solidFill>
          <a:ln w="12700">
            <a:solidFill>
              <a:srgbClr val="C8DDED"/>
            </a:solidFill>
            <a:prstDash val="solid"/>
          </a:ln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4" name="Shape 12"/>
          <p:cNvSpPr/>
          <p:nvPr/>
        </p:nvSpPr>
        <p:spPr>
          <a:xfrm>
            <a:off x="320040" y="1947672"/>
            <a:ext cx="64008" cy="621792"/>
          </a:xfrm>
          <a:prstGeom prst="rect">
            <a:avLst/>
          </a:prstGeom>
          <a:solidFill>
            <a:srgbClr val="1D5FA8"/>
          </a:solidFill>
          <a:ln w="12700">
            <a:solidFill>
              <a:srgbClr val="1D5FA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5" name="Text 13"/>
          <p:cNvSpPr/>
          <p:nvPr/>
        </p:nvSpPr>
        <p:spPr>
          <a:xfrm>
            <a:off x="502920" y="2002536"/>
            <a:ext cx="38404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080F1C"/>
                </a:solidFill>
              </a:rPr>
              <a:t>Field labels &amp; help text</a:t>
            </a:r>
            <a:endParaRPr lang="en-US" sz="1200" dirty="0"/>
          </a:p>
        </p:txBody>
      </p:sp>
      <p:sp>
        <p:nvSpPr>
          <p:cNvPr id="16" name="Text 14"/>
          <p:cNvSpPr/>
          <p:nvPr/>
        </p:nvSpPr>
        <p:spPr>
          <a:xfrm>
            <a:off x="502920" y="2276856"/>
            <a:ext cx="384048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4A6A8A"/>
                </a:solidFill>
              </a:rPr>
              <a:t>'Body' → 'Corps' (fr), 'Inhalt' (de)</a:t>
            </a:r>
            <a:endParaRPr lang="en-US" sz="1000" dirty="0"/>
          </a:p>
        </p:txBody>
      </p:sp>
      <p:sp>
        <p:nvSpPr>
          <p:cNvPr id="17" name="Shape 15"/>
          <p:cNvSpPr/>
          <p:nvPr/>
        </p:nvSpPr>
        <p:spPr>
          <a:xfrm>
            <a:off x="320040" y="2660904"/>
            <a:ext cx="4160520" cy="621792"/>
          </a:xfrm>
          <a:prstGeom prst="rect">
            <a:avLst/>
          </a:prstGeom>
          <a:solidFill>
            <a:srgbClr val="FFFFFF"/>
          </a:solidFill>
          <a:ln w="12700">
            <a:solidFill>
              <a:srgbClr val="C8DDED"/>
            </a:solidFill>
            <a:prstDash val="solid"/>
          </a:ln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8" name="Shape 16"/>
          <p:cNvSpPr/>
          <p:nvPr/>
        </p:nvSpPr>
        <p:spPr>
          <a:xfrm>
            <a:off x="320040" y="2660904"/>
            <a:ext cx="64008" cy="621792"/>
          </a:xfrm>
          <a:prstGeom prst="rect">
            <a:avLst/>
          </a:prstGeom>
          <a:solidFill>
            <a:srgbClr val="1D5FA8"/>
          </a:solidFill>
          <a:ln w="12700">
            <a:solidFill>
              <a:srgbClr val="1D5FA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9" name="Text 17"/>
          <p:cNvSpPr/>
          <p:nvPr/>
        </p:nvSpPr>
        <p:spPr>
          <a:xfrm>
            <a:off x="502920" y="2715768"/>
            <a:ext cx="38404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080F1C"/>
                </a:solidFill>
              </a:rPr>
              <a:t>View page titles &amp; header text</a:t>
            </a:r>
            <a:endParaRPr lang="en-US" sz="1200" dirty="0"/>
          </a:p>
        </p:txBody>
      </p:sp>
      <p:sp>
        <p:nvSpPr>
          <p:cNvPr id="20" name="Text 18"/>
          <p:cNvSpPr/>
          <p:nvPr/>
        </p:nvSpPr>
        <p:spPr>
          <a:xfrm>
            <a:off x="502920" y="2990088"/>
            <a:ext cx="384048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4A6A8A"/>
                </a:solidFill>
              </a:rPr>
              <a:t>'Recent News' → 'Actualités récentes' (fr)</a:t>
            </a:r>
            <a:endParaRPr lang="en-US" sz="1000" dirty="0"/>
          </a:p>
        </p:txBody>
      </p:sp>
      <p:sp>
        <p:nvSpPr>
          <p:cNvPr id="21" name="Shape 19"/>
          <p:cNvSpPr/>
          <p:nvPr/>
        </p:nvSpPr>
        <p:spPr>
          <a:xfrm>
            <a:off x="320040" y="3374136"/>
            <a:ext cx="4160520" cy="621792"/>
          </a:xfrm>
          <a:prstGeom prst="rect">
            <a:avLst/>
          </a:prstGeom>
          <a:solidFill>
            <a:srgbClr val="FFFFFF"/>
          </a:solidFill>
          <a:ln w="12700">
            <a:solidFill>
              <a:srgbClr val="C8DDED"/>
            </a:solidFill>
            <a:prstDash val="solid"/>
          </a:ln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22" name="Shape 20"/>
          <p:cNvSpPr/>
          <p:nvPr/>
        </p:nvSpPr>
        <p:spPr>
          <a:xfrm>
            <a:off x="320040" y="3374136"/>
            <a:ext cx="64008" cy="621792"/>
          </a:xfrm>
          <a:prstGeom prst="rect">
            <a:avLst/>
          </a:prstGeom>
          <a:solidFill>
            <a:srgbClr val="1D5FA8"/>
          </a:solidFill>
          <a:ln w="12700">
            <a:solidFill>
              <a:srgbClr val="1D5FA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3" name="Text 21"/>
          <p:cNvSpPr/>
          <p:nvPr/>
        </p:nvSpPr>
        <p:spPr>
          <a:xfrm>
            <a:off x="502920" y="3429000"/>
            <a:ext cx="38404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080F1C"/>
                </a:solidFill>
              </a:rPr>
              <a:t>Menu link titles</a:t>
            </a:r>
            <a:endParaRPr lang="en-US" sz="1200" dirty="0"/>
          </a:p>
        </p:txBody>
      </p:sp>
      <p:sp>
        <p:nvSpPr>
          <p:cNvPr id="24" name="Text 22"/>
          <p:cNvSpPr/>
          <p:nvPr/>
        </p:nvSpPr>
        <p:spPr>
          <a:xfrm>
            <a:off x="502920" y="3703320"/>
            <a:ext cx="384048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4A6A8A"/>
                </a:solidFill>
              </a:rPr>
              <a:t>'About Us' → 'À propos' (fr)</a:t>
            </a:r>
            <a:endParaRPr lang="en-US" sz="1000" dirty="0"/>
          </a:p>
        </p:txBody>
      </p:sp>
      <p:sp>
        <p:nvSpPr>
          <p:cNvPr id="25" name="Shape 23"/>
          <p:cNvSpPr/>
          <p:nvPr/>
        </p:nvSpPr>
        <p:spPr>
          <a:xfrm>
            <a:off x="320040" y="4087368"/>
            <a:ext cx="4160520" cy="621792"/>
          </a:xfrm>
          <a:prstGeom prst="rect">
            <a:avLst/>
          </a:prstGeom>
          <a:solidFill>
            <a:srgbClr val="FFFFFF"/>
          </a:solidFill>
          <a:ln w="12700">
            <a:solidFill>
              <a:srgbClr val="C8DDED"/>
            </a:solidFill>
            <a:prstDash val="solid"/>
          </a:ln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26" name="Shape 24"/>
          <p:cNvSpPr/>
          <p:nvPr/>
        </p:nvSpPr>
        <p:spPr>
          <a:xfrm>
            <a:off x="320040" y="4087368"/>
            <a:ext cx="64008" cy="621792"/>
          </a:xfrm>
          <a:prstGeom prst="rect">
            <a:avLst/>
          </a:prstGeom>
          <a:solidFill>
            <a:srgbClr val="1D5FA8"/>
          </a:solidFill>
          <a:ln w="12700">
            <a:solidFill>
              <a:srgbClr val="1D5FA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7" name="Text 25"/>
          <p:cNvSpPr/>
          <p:nvPr/>
        </p:nvSpPr>
        <p:spPr>
          <a:xfrm>
            <a:off x="502920" y="4142232"/>
            <a:ext cx="38404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080F1C"/>
                </a:solidFill>
              </a:rPr>
              <a:t>Block titles</a:t>
            </a:r>
            <a:endParaRPr lang="en-US" sz="1200" dirty="0"/>
          </a:p>
        </p:txBody>
      </p:sp>
      <p:sp>
        <p:nvSpPr>
          <p:cNvPr id="28" name="Text 26"/>
          <p:cNvSpPr/>
          <p:nvPr/>
        </p:nvSpPr>
        <p:spPr>
          <a:xfrm>
            <a:off x="502920" y="4416552"/>
            <a:ext cx="384048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4A6A8A"/>
                </a:solidFill>
              </a:rPr>
              <a:t>'Search' → 'Rechercher' (fr)</a:t>
            </a:r>
            <a:endParaRPr lang="en-US" sz="1000" dirty="0"/>
          </a:p>
        </p:txBody>
      </p:sp>
      <p:sp>
        <p:nvSpPr>
          <p:cNvPr id="29" name="Shape 27"/>
          <p:cNvSpPr/>
          <p:nvPr/>
        </p:nvSpPr>
        <p:spPr>
          <a:xfrm>
            <a:off x="4663440" y="1234440"/>
            <a:ext cx="4160520" cy="621792"/>
          </a:xfrm>
          <a:prstGeom prst="rect">
            <a:avLst/>
          </a:prstGeom>
          <a:solidFill>
            <a:srgbClr val="FFFFFF"/>
          </a:solidFill>
          <a:ln w="12700">
            <a:solidFill>
              <a:srgbClr val="C8DDED"/>
            </a:solidFill>
            <a:prstDash val="solid"/>
          </a:ln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30" name="Shape 28"/>
          <p:cNvSpPr/>
          <p:nvPr/>
        </p:nvSpPr>
        <p:spPr>
          <a:xfrm>
            <a:off x="4663440" y="1234440"/>
            <a:ext cx="64008" cy="621792"/>
          </a:xfrm>
          <a:prstGeom prst="rect">
            <a:avLst/>
          </a:prstGeom>
          <a:solidFill>
            <a:srgbClr val="1D5FA8"/>
          </a:solidFill>
          <a:ln w="12700">
            <a:solidFill>
              <a:srgbClr val="1D5FA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1" name="Text 29"/>
          <p:cNvSpPr/>
          <p:nvPr/>
        </p:nvSpPr>
        <p:spPr>
          <a:xfrm>
            <a:off x="4846320" y="1289304"/>
            <a:ext cx="38404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080F1C"/>
                </a:solidFill>
              </a:rPr>
              <a:t>Taxonomy vocabulary names</a:t>
            </a:r>
            <a:endParaRPr lang="en-US" sz="1200" dirty="0"/>
          </a:p>
        </p:txBody>
      </p:sp>
      <p:sp>
        <p:nvSpPr>
          <p:cNvPr id="32" name="Text 30"/>
          <p:cNvSpPr/>
          <p:nvPr/>
        </p:nvSpPr>
        <p:spPr>
          <a:xfrm>
            <a:off x="4846320" y="1563624"/>
            <a:ext cx="384048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4A6A8A"/>
                </a:solidFill>
              </a:rPr>
              <a:t>'Tags' → 'Étiquettes' (fr)</a:t>
            </a:r>
            <a:endParaRPr lang="en-US" sz="1000" dirty="0"/>
          </a:p>
        </p:txBody>
      </p:sp>
      <p:sp>
        <p:nvSpPr>
          <p:cNvPr id="33" name="Shape 31"/>
          <p:cNvSpPr/>
          <p:nvPr/>
        </p:nvSpPr>
        <p:spPr>
          <a:xfrm>
            <a:off x="4663440" y="1947672"/>
            <a:ext cx="4160520" cy="621792"/>
          </a:xfrm>
          <a:prstGeom prst="rect">
            <a:avLst/>
          </a:prstGeom>
          <a:solidFill>
            <a:srgbClr val="FFFFFF"/>
          </a:solidFill>
          <a:ln w="12700">
            <a:solidFill>
              <a:srgbClr val="C8DDED"/>
            </a:solidFill>
            <a:prstDash val="solid"/>
          </a:ln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34" name="Shape 32"/>
          <p:cNvSpPr/>
          <p:nvPr/>
        </p:nvSpPr>
        <p:spPr>
          <a:xfrm>
            <a:off x="4663440" y="1947672"/>
            <a:ext cx="64008" cy="621792"/>
          </a:xfrm>
          <a:prstGeom prst="rect">
            <a:avLst/>
          </a:prstGeom>
          <a:solidFill>
            <a:srgbClr val="1D5FA8"/>
          </a:solidFill>
          <a:ln w="12700">
            <a:solidFill>
              <a:srgbClr val="1D5FA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5" name="Text 33"/>
          <p:cNvSpPr/>
          <p:nvPr/>
        </p:nvSpPr>
        <p:spPr>
          <a:xfrm>
            <a:off x="4846320" y="2002536"/>
            <a:ext cx="38404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080F1C"/>
                </a:solidFill>
              </a:rPr>
              <a:t>Site name and slogan</a:t>
            </a:r>
            <a:endParaRPr lang="en-US" sz="1200" dirty="0"/>
          </a:p>
        </p:txBody>
      </p:sp>
      <p:sp>
        <p:nvSpPr>
          <p:cNvPr id="36" name="Text 34"/>
          <p:cNvSpPr/>
          <p:nvPr/>
        </p:nvSpPr>
        <p:spPr>
          <a:xfrm>
            <a:off x="4846320" y="2276856"/>
            <a:ext cx="384048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4A6A8A"/>
                </a:solidFill>
              </a:rPr>
              <a:t>system.site: name, slogan per language</a:t>
            </a:r>
            <a:endParaRPr lang="en-US" sz="1000" dirty="0"/>
          </a:p>
        </p:txBody>
      </p:sp>
      <p:sp>
        <p:nvSpPr>
          <p:cNvPr id="37" name="Shape 35"/>
          <p:cNvSpPr/>
          <p:nvPr/>
        </p:nvSpPr>
        <p:spPr>
          <a:xfrm>
            <a:off x="4663440" y="2660904"/>
            <a:ext cx="4160520" cy="621792"/>
          </a:xfrm>
          <a:prstGeom prst="rect">
            <a:avLst/>
          </a:prstGeom>
          <a:solidFill>
            <a:srgbClr val="FFFFFF"/>
          </a:solidFill>
          <a:ln w="12700">
            <a:solidFill>
              <a:srgbClr val="C8DDED"/>
            </a:solidFill>
            <a:prstDash val="solid"/>
          </a:ln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38" name="Shape 36"/>
          <p:cNvSpPr/>
          <p:nvPr/>
        </p:nvSpPr>
        <p:spPr>
          <a:xfrm>
            <a:off x="4663440" y="2660904"/>
            <a:ext cx="64008" cy="621792"/>
          </a:xfrm>
          <a:prstGeom prst="rect">
            <a:avLst/>
          </a:prstGeom>
          <a:solidFill>
            <a:srgbClr val="1D5FA8"/>
          </a:solidFill>
          <a:ln w="12700">
            <a:solidFill>
              <a:srgbClr val="1D5FA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9" name="Text 37"/>
          <p:cNvSpPr/>
          <p:nvPr/>
        </p:nvSpPr>
        <p:spPr>
          <a:xfrm>
            <a:off x="4846320" y="2715768"/>
            <a:ext cx="38404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080F1C"/>
                </a:solidFill>
              </a:rPr>
              <a:t>Date format labels</a:t>
            </a:r>
            <a:endParaRPr lang="en-US" sz="1200" dirty="0"/>
          </a:p>
        </p:txBody>
      </p:sp>
      <p:sp>
        <p:nvSpPr>
          <p:cNvPr id="40" name="Text 38"/>
          <p:cNvSpPr/>
          <p:nvPr/>
        </p:nvSpPr>
        <p:spPr>
          <a:xfrm>
            <a:off x="4846320" y="2990088"/>
            <a:ext cx="384048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4A6A8A"/>
                </a:solidFill>
              </a:rPr>
              <a:t>Format names and patterns per locale</a:t>
            </a:r>
            <a:endParaRPr lang="en-US" sz="1000" dirty="0"/>
          </a:p>
        </p:txBody>
      </p:sp>
      <p:sp>
        <p:nvSpPr>
          <p:cNvPr id="41" name="Shape 39"/>
          <p:cNvSpPr/>
          <p:nvPr/>
        </p:nvSpPr>
        <p:spPr>
          <a:xfrm>
            <a:off x="4663440" y="3374136"/>
            <a:ext cx="4160520" cy="621792"/>
          </a:xfrm>
          <a:prstGeom prst="rect">
            <a:avLst/>
          </a:prstGeom>
          <a:solidFill>
            <a:srgbClr val="FFFFFF"/>
          </a:solidFill>
          <a:ln w="12700">
            <a:solidFill>
              <a:srgbClr val="C8DDED"/>
            </a:solidFill>
            <a:prstDash val="solid"/>
          </a:ln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42" name="Shape 40"/>
          <p:cNvSpPr/>
          <p:nvPr/>
        </p:nvSpPr>
        <p:spPr>
          <a:xfrm>
            <a:off x="4663440" y="3374136"/>
            <a:ext cx="64008" cy="621792"/>
          </a:xfrm>
          <a:prstGeom prst="rect">
            <a:avLst/>
          </a:prstGeom>
          <a:solidFill>
            <a:srgbClr val="1D5FA8"/>
          </a:solidFill>
          <a:ln w="12700">
            <a:solidFill>
              <a:srgbClr val="1D5FA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3" name="Text 41"/>
          <p:cNvSpPr/>
          <p:nvPr/>
        </p:nvSpPr>
        <p:spPr>
          <a:xfrm>
            <a:off x="4846320" y="3429000"/>
            <a:ext cx="38404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080F1C"/>
                </a:solidFill>
              </a:rPr>
              <a:t>Workflow state labels</a:t>
            </a:r>
            <a:endParaRPr lang="en-US" sz="1200" dirty="0"/>
          </a:p>
        </p:txBody>
      </p:sp>
      <p:sp>
        <p:nvSpPr>
          <p:cNvPr id="44" name="Text 42"/>
          <p:cNvSpPr/>
          <p:nvPr/>
        </p:nvSpPr>
        <p:spPr>
          <a:xfrm>
            <a:off x="4846320" y="3703320"/>
            <a:ext cx="384048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4A6A8A"/>
                </a:solidFill>
              </a:rPr>
              <a:t>'Draft' → 'Brouillon' (fr)</a:t>
            </a:r>
            <a:endParaRPr lang="en-US" sz="1000" dirty="0"/>
          </a:p>
        </p:txBody>
      </p:sp>
      <p:sp>
        <p:nvSpPr>
          <p:cNvPr id="45" name="Shape 43"/>
          <p:cNvSpPr/>
          <p:nvPr/>
        </p:nvSpPr>
        <p:spPr>
          <a:xfrm>
            <a:off x="4663440" y="4087368"/>
            <a:ext cx="4160520" cy="621792"/>
          </a:xfrm>
          <a:prstGeom prst="rect">
            <a:avLst/>
          </a:prstGeom>
          <a:solidFill>
            <a:srgbClr val="FFFFFF"/>
          </a:solidFill>
          <a:ln w="12700">
            <a:solidFill>
              <a:srgbClr val="C8DDED"/>
            </a:solidFill>
            <a:prstDash val="solid"/>
          </a:ln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46" name="Shape 44"/>
          <p:cNvSpPr/>
          <p:nvPr/>
        </p:nvSpPr>
        <p:spPr>
          <a:xfrm>
            <a:off x="4663440" y="4087368"/>
            <a:ext cx="64008" cy="621792"/>
          </a:xfrm>
          <a:prstGeom prst="rect">
            <a:avLst/>
          </a:prstGeom>
          <a:solidFill>
            <a:srgbClr val="1D5FA8"/>
          </a:solidFill>
          <a:ln w="12700">
            <a:solidFill>
              <a:srgbClr val="1D5FA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7" name="Text 45"/>
          <p:cNvSpPr/>
          <p:nvPr/>
        </p:nvSpPr>
        <p:spPr>
          <a:xfrm>
            <a:off x="4846320" y="4142232"/>
            <a:ext cx="38404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080F1C"/>
                </a:solidFill>
              </a:rPr>
              <a:t>Custom config schema strings</a:t>
            </a:r>
            <a:endParaRPr lang="en-US" sz="1200" dirty="0"/>
          </a:p>
        </p:txBody>
      </p:sp>
      <p:sp>
        <p:nvSpPr>
          <p:cNvPr id="48" name="Text 46"/>
          <p:cNvSpPr/>
          <p:nvPr/>
        </p:nvSpPr>
        <p:spPr>
          <a:xfrm>
            <a:off x="4846320" y="4416552"/>
            <a:ext cx="384048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4A6A8A"/>
                </a:solidFill>
              </a:rPr>
              <a:t>Any string defined in config schema YAML</a:t>
            </a:r>
            <a:endParaRPr lang="en-US" sz="1000" dirty="0"/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3">
    <p:bg>
      <p:bgPr>
        <a:solidFill>
          <a:srgbClr val="F0F6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58368"/>
          </a:xfrm>
          <a:prstGeom prst="rect">
            <a:avLst/>
          </a:prstGeom>
          <a:solidFill>
            <a:srgbClr val="080F1C"/>
          </a:solidFill>
          <a:ln w="12700">
            <a:solidFill>
              <a:srgbClr val="080F1C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" name="Shape 1"/>
          <p:cNvSpPr/>
          <p:nvPr/>
        </p:nvSpPr>
        <p:spPr>
          <a:xfrm>
            <a:off x="0" y="658368"/>
            <a:ext cx="9144000" cy="50292"/>
          </a:xfrm>
          <a:prstGeom prst="rect">
            <a:avLst/>
          </a:prstGeom>
          <a:solidFill>
            <a:srgbClr val="6AADDF"/>
          </a:solidFill>
          <a:ln w="12700">
            <a:solidFill>
              <a:srgbClr val="6AADD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" name="Text 2"/>
          <p:cNvSpPr/>
          <p:nvPr/>
        </p:nvSpPr>
        <p:spPr>
          <a:xfrm>
            <a:off x="320040" y="0"/>
            <a:ext cx="438912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Config Translation API</a:t>
            </a:r>
            <a:endParaRPr lang="en-US" sz="2200" dirty="0"/>
          </a:p>
        </p:txBody>
      </p:sp>
      <p:sp>
        <p:nvSpPr>
          <p:cNvPr id="5" name="Text 3"/>
          <p:cNvSpPr/>
          <p:nvPr/>
        </p:nvSpPr>
        <p:spPr>
          <a:xfrm>
            <a:off x="4709160" y="0"/>
            <a:ext cx="411480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B8D9F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|  How Config Translation Works</a:t>
            </a:r>
            <a:endParaRPr lang="en-US" sz="1300" dirty="0"/>
          </a:p>
        </p:txBody>
      </p:sp>
      <p:sp>
        <p:nvSpPr>
          <p:cNvPr id="6" name="Shape 4"/>
          <p:cNvSpPr/>
          <p:nvPr/>
        </p:nvSpPr>
        <p:spPr>
          <a:xfrm>
            <a:off x="0" y="4846320"/>
            <a:ext cx="9144000" cy="297180"/>
          </a:xfrm>
          <a:prstGeom prst="rect">
            <a:avLst/>
          </a:prstGeom>
          <a:solidFill>
            <a:srgbClr val="080F1C"/>
          </a:solidFill>
          <a:ln w="12700">
            <a:solidFill>
              <a:srgbClr val="080F1C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7" name="Text 5"/>
          <p:cNvSpPr/>
          <p:nvPr/>
        </p:nvSpPr>
        <p:spPr>
          <a:xfrm>
            <a:off x="274320" y="4846320"/>
            <a:ext cx="8595360" cy="2971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800" dirty="0">
                <a:solidFill>
                  <a:srgbClr val="B8D9F5"/>
                </a:solidFill>
              </a:rPr>
              <a:t>drupal.org/docs  |  MIGRATION, SEARCH, TRANSLATION &amp; WORKFLOWS  |  COURSE 5 OF 7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>
            <a:off x="320040" y="786384"/>
            <a:ext cx="85039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4A6A8A"/>
                </a:solidFill>
              </a:rPr>
              <a:t>Config schema + language + override storage</a:t>
            </a:r>
            <a:endParaRPr lang="en-US" sz="1200" dirty="0"/>
          </a:p>
        </p:txBody>
      </p:sp>
      <p:sp>
        <p:nvSpPr>
          <p:cNvPr id="9" name="Shape 7"/>
          <p:cNvSpPr/>
          <p:nvPr/>
        </p:nvSpPr>
        <p:spPr>
          <a:xfrm>
            <a:off x="320040" y="1115568"/>
            <a:ext cx="4160520" cy="1965960"/>
          </a:xfrm>
          <a:prstGeom prst="rect">
            <a:avLst/>
          </a:prstGeom>
          <a:solidFill>
            <a:srgbClr val="070D1A"/>
          </a:solidFill>
          <a:ln w="12700">
            <a:solidFill>
              <a:srgbClr val="1D5FA8"/>
            </a:solidFill>
            <a:prstDash val="solid"/>
          </a:ln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0" name="Text 8"/>
          <p:cNvSpPr/>
          <p:nvPr/>
        </p:nvSpPr>
        <p:spPr>
          <a:xfrm>
            <a:off x="457200" y="1207008"/>
            <a:ext cx="3886200" cy="1783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800" dirty="0">
                <a:solidFill>
                  <a:srgbClr val="73C99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# ── 1. MARK STRINGS IN CONFIG SCHEMA ─────────────────────────────────</a:t>
            </a:r>
            <a:endParaRPr lang="en-US" sz="800" dirty="0"/>
          </a:p>
          <a:p>
            <a:pPr marL="0" indent="0">
              <a:buNone/>
            </a:pPr>
            <a:r>
              <a:rPr lang="en-US" sz="800" dirty="0">
                <a:solidFill>
                  <a:srgbClr val="73C99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# config/schema/my_module.schema.yml</a:t>
            </a:r>
            <a:endParaRPr lang="en-US" sz="800" dirty="0"/>
          </a:p>
          <a:p>
            <a:pPr marL="0" indent="0">
              <a:buNone/>
            </a:pPr>
            <a:r>
              <a:rPr lang="en-US" sz="800" dirty="0">
                <a:solidFill>
                  <a:srgbClr val="9EC8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my_module.settings:</a:t>
            </a:r>
            <a:endParaRPr lang="en-US" sz="800" dirty="0"/>
          </a:p>
          <a:p>
            <a:pPr marL="0" indent="0">
              <a:buNone/>
            </a:pPr>
            <a:r>
              <a:rPr lang="en-US" sz="800" dirty="0">
                <a:solidFill>
                  <a:srgbClr val="9EC8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type: config_object</a:t>
            </a:r>
            <a:endParaRPr lang="en-US" sz="800" dirty="0"/>
          </a:p>
          <a:p>
            <a:pPr marL="0" indent="0">
              <a:buNone/>
            </a:pPr>
            <a:r>
              <a:rPr lang="en-US" sz="800" dirty="0">
                <a:solidFill>
                  <a:srgbClr val="9EC8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label: 'My Module Settings'</a:t>
            </a:r>
            <a:endParaRPr lang="en-US" sz="800" dirty="0"/>
          </a:p>
          <a:p>
            <a:pPr marL="0" indent="0">
              <a:buNone/>
            </a:pPr>
            <a:r>
              <a:rPr lang="en-US" sz="800" dirty="0">
                <a:solidFill>
                  <a:srgbClr val="9EC8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mapping:</a:t>
            </a:r>
            <a:endParaRPr lang="en-US" sz="800" dirty="0"/>
          </a:p>
          <a:p>
            <a:pPr marL="0" indent="0">
              <a:buNone/>
            </a:pPr>
            <a:r>
              <a:rPr lang="en-US" sz="800" dirty="0">
                <a:solidFill>
                  <a:srgbClr val="9EC8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welcome_message:</a:t>
            </a:r>
            <a:endParaRPr lang="en-US" sz="800" dirty="0"/>
          </a:p>
          <a:p>
            <a:pPr marL="0" indent="0">
              <a:buNone/>
            </a:pPr>
            <a:r>
              <a:rPr lang="en-US" sz="800" dirty="0">
                <a:solidFill>
                  <a:srgbClr val="9EC8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type: text                  # 'text' = translatable string</a:t>
            </a:r>
            <a:endParaRPr lang="en-US" sz="800" dirty="0"/>
          </a:p>
          <a:p>
            <a:pPr marL="0" indent="0">
              <a:buNone/>
            </a:pPr>
            <a:r>
              <a:rPr lang="en-US" sz="800" dirty="0">
                <a:solidFill>
                  <a:srgbClr val="9EC8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label: 'Welcome Message'</a:t>
            </a:r>
            <a:endParaRPr lang="en-US" sz="800" dirty="0"/>
          </a:p>
          <a:p>
            <a:pPr marL="0" indent="0">
              <a:buNone/>
            </a:pPr>
            <a:r>
              <a:rPr lang="en-US" sz="800" dirty="0">
                <a:solidFill>
                  <a:srgbClr val="9EC8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max_items:</a:t>
            </a:r>
            <a:endParaRPr lang="en-US" sz="800" dirty="0"/>
          </a:p>
          <a:p>
            <a:pPr marL="0" indent="0">
              <a:buNone/>
            </a:pPr>
            <a:r>
              <a:rPr lang="en-US" sz="800" dirty="0">
                <a:solidFill>
                  <a:srgbClr val="9EC8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type: integer               # 'integer' = NOT translatable</a:t>
            </a:r>
            <a:endParaRPr lang="en-US" sz="800" dirty="0"/>
          </a:p>
          <a:p>
            <a:pPr marL="0" indent="0">
              <a:buNone/>
            </a:pPr>
            <a:r>
              <a:rPr lang="en-US" sz="800" dirty="0">
                <a:solidFill>
                  <a:srgbClr val="9EC8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label: 'Max Items'</a:t>
            </a:r>
            <a:endParaRPr lang="en-US" sz="800" dirty="0"/>
          </a:p>
        </p:txBody>
      </p:sp>
      <p:sp>
        <p:nvSpPr>
          <p:cNvPr id="11" name="Shape 9"/>
          <p:cNvSpPr/>
          <p:nvPr/>
        </p:nvSpPr>
        <p:spPr>
          <a:xfrm>
            <a:off x="4663440" y="1115568"/>
            <a:ext cx="4160520" cy="1965960"/>
          </a:xfrm>
          <a:prstGeom prst="rect">
            <a:avLst/>
          </a:prstGeom>
          <a:solidFill>
            <a:srgbClr val="070D1A"/>
          </a:solidFill>
          <a:ln w="12700">
            <a:solidFill>
              <a:srgbClr val="1D5FA8"/>
            </a:solidFill>
            <a:prstDash val="solid"/>
          </a:ln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2" name="Text 10"/>
          <p:cNvSpPr/>
          <p:nvPr/>
        </p:nvSpPr>
        <p:spPr>
          <a:xfrm>
            <a:off x="4800600" y="1207008"/>
            <a:ext cx="3886200" cy="1783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000" dirty="0">
                <a:solidFill>
                  <a:srgbClr val="73C99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# ── 2. TRANSLATIONS STORED AS LANGUAGE OVERRIDES ─────────────────────</a:t>
            </a:r>
            <a:endParaRPr lang="en-US" sz="1000" dirty="0"/>
          </a:p>
          <a:p>
            <a:pPr marL="0" indent="0">
              <a:buNone/>
            </a:pPr>
            <a:r>
              <a:rPr lang="en-US" sz="1000" dirty="0">
                <a:solidFill>
                  <a:srgbClr val="73C99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# When an editor translates "Welcome Message" to French via</a:t>
            </a:r>
            <a:endParaRPr lang="en-US" sz="1000" dirty="0"/>
          </a:p>
          <a:p>
            <a:pPr marL="0" indent="0">
              <a:buNone/>
            </a:pPr>
            <a:r>
              <a:rPr lang="en-US" sz="1000" dirty="0">
                <a:solidFill>
                  <a:srgbClr val="73C99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# /admin/config/regional/config-translation, Drupal writes:</a:t>
            </a:r>
            <a:endParaRPr lang="en-US" sz="1000" dirty="0"/>
          </a:p>
          <a:p>
            <a:pPr marL="0" indent="0">
              <a:buNone/>
            </a:pPr>
            <a:endParaRPr lang="en-US" sz="1000" dirty="0"/>
          </a:p>
          <a:p>
            <a:pPr marL="0" indent="0">
              <a:buNone/>
            </a:pPr>
            <a:r>
              <a:rPr lang="en-US" sz="1000" dirty="0">
                <a:solidFill>
                  <a:srgbClr val="73C99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# language/fr/my_module.settings.yml  (language config override)</a:t>
            </a:r>
            <a:endParaRPr lang="en-US" sz="1000" dirty="0"/>
          </a:p>
          <a:p>
            <a:pPr marL="0" indent="0">
              <a:buNone/>
            </a:pPr>
            <a:r>
              <a:rPr lang="en-US" sz="1000" dirty="0">
                <a:solidFill>
                  <a:srgbClr val="9EC8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welcome_message: 'Bienvenue sur notre site!'</a:t>
            </a:r>
            <a:endParaRPr lang="en-US" sz="1000" dirty="0"/>
          </a:p>
          <a:p>
            <a:pPr marL="0" indent="0">
              <a:buNone/>
            </a:pPr>
            <a:endParaRPr lang="en-US" sz="1000" dirty="0"/>
          </a:p>
          <a:p>
            <a:pPr marL="0" indent="0">
              <a:buNone/>
            </a:pPr>
            <a:r>
              <a:rPr lang="en-US" sz="1000" dirty="0">
                <a:solidFill>
                  <a:srgbClr val="73C99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# ── 3. READING CONFIG RESPECTS LANGUAGE AUTOMATICALLY ─────────────────</a:t>
            </a:r>
            <a:endParaRPr lang="en-US" sz="1000" dirty="0"/>
          </a:p>
          <a:p>
            <a:pPr marL="0" indent="0">
              <a:buNone/>
            </a:pPr>
            <a:r>
              <a:rPr lang="en-US" sz="1000" dirty="0">
                <a:solidFill>
                  <a:srgbClr val="73C99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# Always use \Drupal::config() — it reads from the language override</a:t>
            </a:r>
            <a:endParaRPr lang="en-US" sz="1000" dirty="0"/>
          </a:p>
          <a:p>
            <a:pPr marL="0" indent="0">
              <a:buNone/>
            </a:pPr>
            <a:r>
              <a:rPr lang="en-US" sz="1000" dirty="0">
                <a:solidFill>
                  <a:srgbClr val="73C99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# automatically based on the current language context:</a:t>
            </a:r>
            <a:endParaRPr lang="en-US" sz="1000" dirty="0"/>
          </a:p>
          <a:p>
            <a:pPr marL="0" indent="0">
              <a:buNone/>
            </a:pPr>
            <a:endParaRPr lang="en-US" sz="1000" dirty="0"/>
          </a:p>
          <a:p>
            <a:pPr marL="0" indent="0">
              <a:buNone/>
            </a:pPr>
            <a:r>
              <a:rPr lang="en-US" sz="1000" dirty="0">
                <a:solidFill>
                  <a:srgbClr val="E5C07B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$welcome = \Drupal::config('my_module.settings')-&gt;get('welcome_message');</a:t>
            </a:r>
            <a:endParaRPr lang="en-US" sz="1000" dirty="0"/>
          </a:p>
          <a:p>
            <a:pPr marL="0" indent="0">
              <a:buNone/>
            </a:pPr>
            <a:r>
              <a:rPr lang="en-US" sz="1000" dirty="0">
                <a:solidFill>
                  <a:srgbClr val="73C99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// Returns 'Bienvenue...' when language is 'fr', 'Welcome...' for 'en'</a:t>
            </a:r>
            <a:endParaRPr lang="en-US" sz="1000" dirty="0"/>
          </a:p>
        </p:txBody>
      </p:sp>
      <p:sp>
        <p:nvSpPr>
          <p:cNvPr id="13" name="Shape 11"/>
          <p:cNvSpPr/>
          <p:nvPr/>
        </p:nvSpPr>
        <p:spPr>
          <a:xfrm>
            <a:off x="320040" y="3154680"/>
            <a:ext cx="8503920" cy="1600200"/>
          </a:xfrm>
          <a:prstGeom prst="rect">
            <a:avLst/>
          </a:prstGeom>
          <a:solidFill>
            <a:srgbClr val="070D1A"/>
          </a:solidFill>
          <a:ln w="12700">
            <a:solidFill>
              <a:srgbClr val="1D5FA8"/>
            </a:solidFill>
            <a:prstDash val="solid"/>
          </a:ln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4" name="Text 12"/>
          <p:cNvSpPr/>
          <p:nvPr/>
        </p:nvSpPr>
        <p:spPr>
          <a:xfrm>
            <a:off x="457200" y="3246120"/>
            <a:ext cx="8229600" cy="1417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400" dirty="0">
                <a:solidFill>
                  <a:srgbClr val="73C99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// ── PROGRAMMATIC CONFIG TRANSLATION ──────────────────────────────────</a:t>
            </a:r>
            <a:endParaRPr lang="en-US" sz="400" dirty="0"/>
          </a:p>
          <a:p>
            <a:pPr marL="0" indent="0">
              <a:buNone/>
            </a:pPr>
            <a:r>
              <a:rPr lang="en-US" sz="400" dirty="0">
                <a:solidFill>
                  <a:srgbClr val="61AFE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use Drupal\language\ConfigurableLanguageManagerInterface;</a:t>
            </a:r>
            <a:endParaRPr lang="en-US" sz="400" dirty="0"/>
          </a:p>
          <a:p>
            <a:pPr marL="0" indent="0">
              <a:buNone/>
            </a:pPr>
            <a:endParaRPr lang="en-US" sz="400" dirty="0"/>
          </a:p>
          <a:p>
            <a:pPr marL="0" indent="0">
              <a:buNone/>
            </a:pPr>
            <a:r>
              <a:rPr lang="en-US" sz="400" dirty="0">
                <a:solidFill>
                  <a:srgbClr val="E5C07B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$languageManager = \Drupal::languageManager();</a:t>
            </a:r>
            <a:endParaRPr lang="en-US" sz="400" dirty="0"/>
          </a:p>
          <a:p>
            <a:pPr marL="0" indent="0">
              <a:buNone/>
            </a:pPr>
            <a:endParaRPr lang="en-US" sz="400" dirty="0"/>
          </a:p>
          <a:p>
            <a:pPr marL="0" indent="0">
              <a:buNone/>
            </a:pPr>
            <a:r>
              <a:rPr lang="en-US" sz="400" dirty="0">
                <a:solidFill>
                  <a:srgbClr val="73C99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// Get the language config override storage for French</a:t>
            </a:r>
            <a:endParaRPr lang="en-US" sz="400" dirty="0"/>
          </a:p>
          <a:p>
            <a:pPr marL="0" indent="0">
              <a:buNone/>
            </a:pPr>
            <a:r>
              <a:rPr lang="en-US" sz="400" dirty="0">
                <a:solidFill>
                  <a:srgbClr val="E5C07B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$frConfig = $languageManager-&gt;getLanguageConfigOverride('fr', 'my_module.settings');</a:t>
            </a:r>
            <a:endParaRPr lang="en-US" sz="400" dirty="0"/>
          </a:p>
          <a:p>
            <a:pPr marL="0" indent="0">
              <a:buNone/>
            </a:pPr>
            <a:r>
              <a:rPr lang="en-US" sz="400" dirty="0">
                <a:solidFill>
                  <a:srgbClr val="9CDCF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$frConfig-&gt;set('welcome_message', 'Bienvenue sur notre site!');</a:t>
            </a:r>
            <a:endParaRPr lang="en-US" sz="400" dirty="0"/>
          </a:p>
          <a:p>
            <a:pPr marL="0" indent="0">
              <a:buNone/>
            </a:pPr>
            <a:r>
              <a:rPr lang="en-US" sz="400" dirty="0">
                <a:solidFill>
                  <a:srgbClr val="9CDCF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$frConfig-&gt;save();</a:t>
            </a:r>
            <a:endParaRPr lang="en-US" sz="400" dirty="0"/>
          </a:p>
          <a:p>
            <a:pPr marL="0" indent="0">
              <a:buNone/>
            </a:pPr>
            <a:endParaRPr lang="en-US" sz="400" dirty="0"/>
          </a:p>
          <a:p>
            <a:pPr marL="0" indent="0">
              <a:buNone/>
            </a:pPr>
            <a:r>
              <a:rPr lang="en-US" sz="400" dirty="0">
                <a:solidFill>
                  <a:srgbClr val="73C99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// Read the French override explicitly</a:t>
            </a:r>
            <a:endParaRPr lang="en-US" sz="400" dirty="0"/>
          </a:p>
          <a:p>
            <a:pPr marL="0" indent="0">
              <a:buNone/>
            </a:pPr>
            <a:r>
              <a:rPr lang="en-US" sz="400" dirty="0">
                <a:solidFill>
                  <a:srgbClr val="E5C07B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$frWelcome = $frConfig-&gt;get('welcome_message');   // 'Bienvenue...'</a:t>
            </a:r>
            <a:endParaRPr lang="en-US" sz="400" dirty="0"/>
          </a:p>
          <a:p>
            <a:pPr marL="0" indent="0">
              <a:buNone/>
            </a:pPr>
            <a:endParaRPr lang="en-US" sz="400" dirty="0"/>
          </a:p>
          <a:p>
            <a:pPr marL="0" indent="0">
              <a:buNone/>
            </a:pPr>
            <a:r>
              <a:rPr lang="en-US" sz="400" dirty="0">
                <a:solidFill>
                  <a:srgbClr val="73C99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// Read with automatic language context (uses current request language)</a:t>
            </a:r>
            <a:endParaRPr lang="en-US" sz="400" dirty="0"/>
          </a:p>
          <a:p>
            <a:pPr marL="0" indent="0">
              <a:buNone/>
            </a:pPr>
            <a:r>
              <a:rPr lang="en-US" sz="400" dirty="0">
                <a:solidFill>
                  <a:srgbClr val="E5C07B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$welcome = \Drupal::config('my_module.settings')-&gt;get('welcome_message');</a:t>
            </a:r>
            <a:endParaRPr lang="en-US" sz="400" dirty="0"/>
          </a:p>
          <a:p>
            <a:pPr marL="0" indent="0">
              <a:buNone/>
            </a:pPr>
            <a:endParaRPr lang="en-US" sz="400" dirty="0"/>
          </a:p>
          <a:p>
            <a:pPr marL="0" indent="0">
              <a:buNone/>
            </a:pPr>
            <a:r>
              <a:rPr lang="en-US" sz="400" dirty="0">
                <a:solidFill>
                  <a:srgbClr val="73C99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// ── TRANSLATE A VIEW HEADER PROGRAMMATICALLY ──────────────────────────</a:t>
            </a:r>
            <a:endParaRPr lang="en-US" sz="400" dirty="0"/>
          </a:p>
          <a:p>
            <a:pPr marL="0" indent="0">
              <a:buNone/>
            </a:pPr>
            <a:r>
              <a:rPr lang="en-US" sz="400" dirty="0">
                <a:solidFill>
                  <a:srgbClr val="E5C07B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$frViewConfig = $languageManager-&gt;getLanguageConfigOverride('fr', 'views.view.frontpage');</a:t>
            </a:r>
            <a:endParaRPr lang="en-US" sz="400" dirty="0"/>
          </a:p>
          <a:p>
            <a:pPr marL="0" indent="0">
              <a:buNone/>
            </a:pPr>
            <a:r>
              <a:rPr lang="en-US" sz="400" dirty="0">
                <a:solidFill>
                  <a:srgbClr val="9CDCF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$frViewConfig-&gt;set('display.default.display_options.title', 'Articles récents');</a:t>
            </a:r>
            <a:endParaRPr lang="en-US" sz="400" dirty="0"/>
          </a:p>
          <a:p>
            <a:pPr marL="0" indent="0">
              <a:buNone/>
            </a:pPr>
            <a:r>
              <a:rPr lang="en-US" sz="400" dirty="0">
                <a:solidFill>
                  <a:srgbClr val="9CDCF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$frViewConfig-&gt;save();</a:t>
            </a:r>
            <a:endParaRPr lang="en-US" sz="400" dirty="0"/>
          </a:p>
          <a:p>
            <a:pPr marL="0" indent="0">
              <a:buNone/>
            </a:pPr>
            <a:endParaRPr lang="en-US" sz="400" dirty="0"/>
          </a:p>
          <a:p>
            <a:pPr marL="0" indent="0">
              <a:buNone/>
            </a:pPr>
            <a:r>
              <a:rPr lang="en-US" sz="400" dirty="0">
                <a:solidFill>
                  <a:srgbClr val="73C99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// ── EXPORTING CONFIG TRANSLATIONS ─────────────────────────────────────</a:t>
            </a:r>
            <a:endParaRPr lang="en-US" sz="400" dirty="0"/>
          </a:p>
          <a:p>
            <a:pPr marL="0" indent="0">
              <a:buNone/>
            </a:pPr>
            <a:r>
              <a:rPr lang="en-US" sz="400" dirty="0">
                <a:solidFill>
                  <a:srgbClr val="73C99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// drush config:export includes language override files in language/LANGCODE/</a:t>
            </a:r>
            <a:endParaRPr lang="en-US" sz="400" dirty="0"/>
          </a:p>
          <a:p>
            <a:pPr marL="0" indent="0">
              <a:buNone/>
            </a:pPr>
            <a:r>
              <a:rPr lang="en-US" sz="400" dirty="0">
                <a:solidFill>
                  <a:srgbClr val="73C99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// Language overrides live in config/sync/language/fr/*.yml in the file system</a:t>
            </a:r>
            <a:endParaRPr lang="en-US" sz="400" dirty="0"/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4">
    <p:bg>
      <p:bgPr>
        <a:solidFill>
          <a:srgbClr val="F0F6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58368"/>
          </a:xfrm>
          <a:prstGeom prst="rect">
            <a:avLst/>
          </a:prstGeom>
          <a:solidFill>
            <a:srgbClr val="080F1C"/>
          </a:solidFill>
          <a:ln w="12700">
            <a:solidFill>
              <a:srgbClr val="080F1C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" name="Shape 1"/>
          <p:cNvSpPr/>
          <p:nvPr/>
        </p:nvSpPr>
        <p:spPr>
          <a:xfrm>
            <a:off x="0" y="658368"/>
            <a:ext cx="9144000" cy="50292"/>
          </a:xfrm>
          <a:prstGeom prst="rect">
            <a:avLst/>
          </a:prstGeom>
          <a:solidFill>
            <a:srgbClr val="6AADDF"/>
          </a:solidFill>
          <a:ln w="12700">
            <a:solidFill>
              <a:srgbClr val="6AADD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" name="Text 2"/>
          <p:cNvSpPr/>
          <p:nvPr/>
        </p:nvSpPr>
        <p:spPr>
          <a:xfrm>
            <a:off x="320040" y="0"/>
            <a:ext cx="438912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Config Translation API</a:t>
            </a:r>
            <a:endParaRPr lang="en-US" sz="2200" dirty="0"/>
          </a:p>
        </p:txBody>
      </p:sp>
      <p:sp>
        <p:nvSpPr>
          <p:cNvPr id="5" name="Text 3"/>
          <p:cNvSpPr/>
          <p:nvPr/>
        </p:nvSpPr>
        <p:spPr>
          <a:xfrm>
            <a:off x="4709160" y="0"/>
            <a:ext cx="411480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B8D9F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|  Custom Config Translation UI Route</a:t>
            </a:r>
            <a:endParaRPr lang="en-US" sz="1300" dirty="0"/>
          </a:p>
        </p:txBody>
      </p:sp>
      <p:sp>
        <p:nvSpPr>
          <p:cNvPr id="6" name="Shape 4"/>
          <p:cNvSpPr/>
          <p:nvPr/>
        </p:nvSpPr>
        <p:spPr>
          <a:xfrm>
            <a:off x="0" y="4846320"/>
            <a:ext cx="9144000" cy="297180"/>
          </a:xfrm>
          <a:prstGeom prst="rect">
            <a:avLst/>
          </a:prstGeom>
          <a:solidFill>
            <a:srgbClr val="080F1C"/>
          </a:solidFill>
          <a:ln w="12700">
            <a:solidFill>
              <a:srgbClr val="080F1C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7" name="Text 5"/>
          <p:cNvSpPr/>
          <p:nvPr/>
        </p:nvSpPr>
        <p:spPr>
          <a:xfrm>
            <a:off x="274320" y="4846320"/>
            <a:ext cx="8595360" cy="2971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800" dirty="0">
                <a:solidFill>
                  <a:srgbClr val="B8D9F5"/>
                </a:solidFill>
              </a:rPr>
              <a:t>drupal.org/docs  |  MIGRATION, SEARCH, TRANSLATION &amp; WORKFLOWS  |  COURSE 5 OF 7</a:t>
            </a:r>
            <a:endParaRPr lang="en-US" sz="800" dirty="0"/>
          </a:p>
        </p:txBody>
      </p:sp>
      <p:sp>
        <p:nvSpPr>
          <p:cNvPr id="8" name="Shape 6"/>
          <p:cNvSpPr/>
          <p:nvPr/>
        </p:nvSpPr>
        <p:spPr>
          <a:xfrm>
            <a:off x="320040" y="804672"/>
            <a:ext cx="4160520" cy="2057400"/>
          </a:xfrm>
          <a:prstGeom prst="rect">
            <a:avLst/>
          </a:prstGeom>
          <a:solidFill>
            <a:srgbClr val="070D1A"/>
          </a:solidFill>
          <a:ln w="12700">
            <a:solidFill>
              <a:srgbClr val="1D5FA8"/>
            </a:solidFill>
            <a:prstDash val="solid"/>
          </a:ln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9" name="Text 7"/>
          <p:cNvSpPr/>
          <p:nvPr/>
        </p:nvSpPr>
        <p:spPr>
          <a:xfrm>
            <a:off x="457200" y="896112"/>
            <a:ext cx="3886200" cy="1874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700" dirty="0">
                <a:solidFill>
                  <a:srgbClr val="73C99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# ── REGISTER CONFIG TRANSLATION UI FOR YOUR CONFIG ────────────────────</a:t>
            </a:r>
            <a:endParaRPr lang="en-US" sz="700" dirty="0"/>
          </a:p>
          <a:p>
            <a:pPr marL="0" indent="0">
              <a:buNone/>
            </a:pPr>
            <a:r>
              <a:rPr lang="en-US" sz="700" dirty="0">
                <a:solidFill>
                  <a:srgbClr val="73C99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# my_module.links.task.yml — adds a Translate tab to the settings form</a:t>
            </a:r>
            <a:endParaRPr lang="en-US" sz="700" dirty="0"/>
          </a:p>
          <a:p>
            <a:pPr marL="0" indent="0">
              <a:buNone/>
            </a:pPr>
            <a:endParaRPr lang="en-US" sz="700" dirty="0"/>
          </a:p>
          <a:p>
            <a:pPr marL="0" indent="0">
              <a:buNone/>
            </a:pPr>
            <a:r>
              <a:rPr lang="en-US" sz="700" dirty="0">
                <a:solidFill>
                  <a:srgbClr val="9EC8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my_module.settings.translate:</a:t>
            </a:r>
            <a:endParaRPr lang="en-US" sz="700" dirty="0"/>
          </a:p>
          <a:p>
            <a:pPr marL="0" indent="0">
              <a:buNone/>
            </a:pPr>
            <a:r>
              <a:rPr lang="en-US" sz="700" dirty="0">
                <a:solidFill>
                  <a:srgbClr val="9EC8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route_name: config_translation.item.overview.my_module.settings_form</a:t>
            </a:r>
            <a:endParaRPr lang="en-US" sz="700" dirty="0"/>
          </a:p>
          <a:p>
            <a:pPr marL="0" indent="0">
              <a:buNone/>
            </a:pPr>
            <a:r>
              <a:rPr lang="en-US" sz="700" dirty="0">
                <a:solidFill>
                  <a:srgbClr val="9EC8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base_route: my_module.settings_form</a:t>
            </a:r>
            <a:endParaRPr lang="en-US" sz="700" dirty="0"/>
          </a:p>
          <a:p>
            <a:pPr marL="0" indent="0">
              <a:buNone/>
            </a:pPr>
            <a:r>
              <a:rPr lang="en-US" sz="700" dirty="0">
                <a:solidFill>
                  <a:srgbClr val="9EC8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title: 'Translate'</a:t>
            </a:r>
            <a:endParaRPr lang="en-US" sz="700" dirty="0"/>
          </a:p>
          <a:p>
            <a:pPr marL="0" indent="0">
              <a:buNone/>
            </a:pPr>
            <a:endParaRPr lang="en-US" sz="700" dirty="0"/>
          </a:p>
          <a:p>
            <a:pPr marL="0" indent="0">
              <a:buNone/>
            </a:pPr>
            <a:r>
              <a:rPr lang="en-US" sz="700" dirty="0">
                <a:solidFill>
                  <a:srgbClr val="73C99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# my_module.routing.yml — expose config to config_translation mapper</a:t>
            </a:r>
            <a:endParaRPr lang="en-US" sz="700" dirty="0"/>
          </a:p>
          <a:p>
            <a:pPr marL="0" indent="0">
              <a:buNone/>
            </a:pPr>
            <a:r>
              <a:rPr lang="en-US" sz="700" dirty="0">
                <a:solidFill>
                  <a:srgbClr val="9EC8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my_module.settings_form:</a:t>
            </a:r>
            <a:endParaRPr lang="en-US" sz="700" dirty="0"/>
          </a:p>
          <a:p>
            <a:pPr marL="0" indent="0">
              <a:buNone/>
            </a:pPr>
            <a:r>
              <a:rPr lang="en-US" sz="700" dirty="0">
                <a:solidFill>
                  <a:srgbClr val="9EC8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path: '/admin/config/my-module/settings'</a:t>
            </a:r>
            <a:endParaRPr lang="en-US" sz="700" dirty="0"/>
          </a:p>
          <a:p>
            <a:pPr marL="0" indent="0">
              <a:buNone/>
            </a:pPr>
            <a:r>
              <a:rPr lang="en-US" sz="700" dirty="0">
                <a:solidFill>
                  <a:srgbClr val="9EC8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defaults:</a:t>
            </a:r>
            <a:endParaRPr lang="en-US" sz="700" dirty="0"/>
          </a:p>
          <a:p>
            <a:pPr marL="0" indent="0">
              <a:buNone/>
            </a:pPr>
            <a:r>
              <a:rPr lang="en-US" sz="700" dirty="0">
                <a:solidFill>
                  <a:srgbClr val="9CDCF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_form: '\Drupal\my_module\Form\SettingsForm'</a:t>
            </a:r>
            <a:endParaRPr lang="en-US" sz="700" dirty="0"/>
          </a:p>
          <a:p>
            <a:pPr marL="0" indent="0">
              <a:buNone/>
            </a:pPr>
            <a:r>
              <a:rPr lang="en-US" sz="700" dirty="0">
                <a:solidFill>
                  <a:srgbClr val="9EC8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_title: 'My Module Settings'</a:t>
            </a:r>
            <a:endParaRPr lang="en-US" sz="700" dirty="0"/>
          </a:p>
          <a:p>
            <a:pPr marL="0" indent="0">
              <a:buNone/>
            </a:pPr>
            <a:r>
              <a:rPr lang="en-US" sz="700" dirty="0">
                <a:solidFill>
                  <a:srgbClr val="9EC8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requirements:</a:t>
            </a:r>
            <a:endParaRPr lang="en-US" sz="700" dirty="0"/>
          </a:p>
          <a:p>
            <a:pPr marL="0" indent="0">
              <a:buNone/>
            </a:pPr>
            <a:r>
              <a:rPr lang="en-US" sz="700" dirty="0">
                <a:solidFill>
                  <a:srgbClr val="9EC8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_permission: 'administer my module'</a:t>
            </a:r>
            <a:endParaRPr lang="en-US" sz="700" dirty="0"/>
          </a:p>
        </p:txBody>
      </p:sp>
      <p:sp>
        <p:nvSpPr>
          <p:cNvPr id="10" name="Shape 8"/>
          <p:cNvSpPr/>
          <p:nvPr/>
        </p:nvSpPr>
        <p:spPr>
          <a:xfrm>
            <a:off x="4663440" y="804672"/>
            <a:ext cx="4160520" cy="2057400"/>
          </a:xfrm>
          <a:prstGeom prst="rect">
            <a:avLst/>
          </a:prstGeom>
          <a:solidFill>
            <a:srgbClr val="070D1A"/>
          </a:solidFill>
          <a:ln w="12700">
            <a:solidFill>
              <a:srgbClr val="1D5FA8"/>
            </a:solidFill>
            <a:prstDash val="solid"/>
          </a:ln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1" name="Text 9"/>
          <p:cNvSpPr/>
          <p:nvPr/>
        </p:nvSpPr>
        <p:spPr>
          <a:xfrm>
            <a:off x="4800600" y="896112"/>
            <a:ext cx="3886200" cy="1874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800" dirty="0">
                <a:solidFill>
                  <a:srgbClr val="73C99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# my_module.config_translation.yml — map config to translation UI</a:t>
            </a:r>
            <a:endParaRPr lang="en-US" sz="800" dirty="0"/>
          </a:p>
          <a:p>
            <a:pPr marL="0" indent="0">
              <a:buNone/>
            </a:pPr>
            <a:r>
              <a:rPr lang="en-US" sz="800" dirty="0">
                <a:solidFill>
                  <a:srgbClr val="9EC8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my_module.settings:</a:t>
            </a:r>
            <a:endParaRPr lang="en-US" sz="800" dirty="0"/>
          </a:p>
          <a:p>
            <a:pPr marL="0" indent="0">
              <a:buNone/>
            </a:pPr>
            <a:r>
              <a:rPr lang="en-US" sz="800" dirty="0">
                <a:solidFill>
                  <a:srgbClr val="9EC8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title: 'My Module Settings'</a:t>
            </a:r>
            <a:endParaRPr lang="en-US" sz="800" dirty="0"/>
          </a:p>
          <a:p>
            <a:pPr marL="0" indent="0">
              <a:buNone/>
            </a:pPr>
            <a:r>
              <a:rPr lang="en-US" sz="800" dirty="0">
                <a:solidFill>
                  <a:srgbClr val="9EC8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base_route_name: my_module.settings_form</a:t>
            </a:r>
            <a:endParaRPr lang="en-US" sz="800" dirty="0"/>
          </a:p>
          <a:p>
            <a:pPr marL="0" indent="0">
              <a:buNone/>
            </a:pPr>
            <a:r>
              <a:rPr lang="en-US" sz="800" dirty="0">
                <a:solidFill>
                  <a:srgbClr val="9EC8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names:</a:t>
            </a:r>
            <a:endParaRPr lang="en-US" sz="800" dirty="0"/>
          </a:p>
          <a:p>
            <a:pPr marL="0" indent="0">
              <a:buNone/>
            </a:pPr>
            <a:r>
              <a:rPr lang="en-US" sz="800" dirty="0">
                <a:solidFill>
                  <a:srgbClr val="9EC8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- my_module.settings       # Config object(s) this covers</a:t>
            </a:r>
            <a:endParaRPr lang="en-US" sz="800" dirty="0"/>
          </a:p>
          <a:p>
            <a:pPr marL="0" indent="0">
              <a:buNone/>
            </a:pPr>
            <a:endParaRPr lang="en-US" sz="800" dirty="0"/>
          </a:p>
          <a:p>
            <a:pPr marL="0" indent="0">
              <a:buNone/>
            </a:pPr>
            <a:r>
              <a:rPr lang="en-US" sz="800" dirty="0">
                <a:solidFill>
                  <a:srgbClr val="73C99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# With the above in place:</a:t>
            </a:r>
            <a:endParaRPr lang="en-US" sz="800" dirty="0"/>
          </a:p>
          <a:p>
            <a:pPr marL="0" indent="0">
              <a:buNone/>
            </a:pPr>
            <a:r>
              <a:rPr lang="en-US" sz="800" dirty="0">
                <a:solidFill>
                  <a:srgbClr val="73C99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# - A "Translate" tab appears on the settings form</a:t>
            </a:r>
            <a:endParaRPr lang="en-US" sz="800" dirty="0"/>
          </a:p>
          <a:p>
            <a:pPr marL="0" indent="0">
              <a:buNone/>
            </a:pPr>
            <a:r>
              <a:rPr lang="en-US" sz="800" dirty="0">
                <a:solidFill>
                  <a:srgbClr val="73C99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# - /admin/config/my-module/settings/translate shows language list</a:t>
            </a:r>
            <a:endParaRPr lang="en-US" sz="800" dirty="0"/>
          </a:p>
          <a:p>
            <a:pPr marL="0" indent="0">
              <a:buNone/>
            </a:pPr>
            <a:r>
              <a:rPr lang="en-US" sz="800" dirty="0">
                <a:solidFill>
                  <a:srgbClr val="73C99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# - Editors translate string fields per language in the Drupal UI</a:t>
            </a:r>
            <a:endParaRPr lang="en-US" sz="800" dirty="0"/>
          </a:p>
          <a:p>
            <a:pPr marL="0" indent="0">
              <a:buNone/>
            </a:pPr>
            <a:r>
              <a:rPr lang="en-US" sz="800" dirty="0">
                <a:solidFill>
                  <a:srgbClr val="73C99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# - drush config:export includes the overrides in language/LANGCODE/</a:t>
            </a:r>
            <a:endParaRPr lang="en-US" sz="800" dirty="0"/>
          </a:p>
        </p:txBody>
      </p:sp>
      <p:sp>
        <p:nvSpPr>
          <p:cNvPr id="12" name="Shape 10"/>
          <p:cNvSpPr/>
          <p:nvPr/>
        </p:nvSpPr>
        <p:spPr>
          <a:xfrm>
            <a:off x="320040" y="2971800"/>
            <a:ext cx="8503920" cy="1847088"/>
          </a:xfrm>
          <a:prstGeom prst="rect">
            <a:avLst/>
          </a:prstGeom>
          <a:solidFill>
            <a:srgbClr val="FFFFFF"/>
          </a:solidFill>
          <a:ln w="12700">
            <a:solidFill>
              <a:srgbClr val="C8DDED"/>
            </a:solidFill>
            <a:prstDash val="solid"/>
          </a:ln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3" name="Text 11"/>
          <p:cNvSpPr/>
          <p:nvPr/>
        </p:nvSpPr>
        <p:spPr>
          <a:xfrm>
            <a:off x="502920" y="3108960"/>
            <a:ext cx="8138160" cy="15727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spcAft>
                <a:spcPts val="300"/>
              </a:spcAft>
              <a:buNone/>
            </a:pPr>
            <a:r>
              <a:rPr lang="en-US" sz="1050" b="1" dirty="0">
                <a:solidFill>
                  <a:srgbClr val="1D5FA8"/>
                </a:solidFill>
              </a:rPr>
              <a:t>Config Translation Best Practices</a:t>
            </a:r>
            <a:endParaRPr lang="en-US" sz="1050" dirty="0"/>
          </a:p>
          <a:p>
            <a:pPr marL="342900" indent="-342900">
              <a:spcAft>
                <a:spcPts val="100"/>
              </a:spcAft>
              <a:buSzPct val="100000"/>
              <a:buChar char="•"/>
            </a:pPr>
            <a:r>
              <a:rPr lang="en-US" sz="1000" dirty="0">
                <a:solidFill>
                  <a:srgbClr val="0D1B2E"/>
                </a:solidFill>
              </a:rPr>
              <a:t>Always define your config schema before trying to translate config — strings without a 'text' type in schema won't appear in the translation UI</a:t>
            </a:r>
            <a:endParaRPr lang="en-US" sz="1050" dirty="0"/>
          </a:p>
          <a:p>
            <a:pPr marL="342900" indent="-342900">
              <a:spcAft>
                <a:spcPts val="100"/>
              </a:spcAft>
              <a:buSzPct val="100000"/>
              <a:buChar char="•"/>
            </a:pPr>
            <a:r>
              <a:rPr lang="en-US" sz="1000" dirty="0">
                <a:solidFill>
                  <a:srgbClr val="0D1B2E"/>
                </a:solidFill>
              </a:rPr>
              <a:t>Use type: text for translatable strings in schema, not type: string — 'string' is not exposed to translation, 'text' is</a:t>
            </a:r>
            <a:endParaRPr lang="en-US" sz="1050" dirty="0"/>
          </a:p>
          <a:p>
            <a:pPr marL="342900" indent="-342900">
              <a:spcAft>
                <a:spcPts val="100"/>
              </a:spcAft>
              <a:buSzPct val="100000"/>
              <a:buChar char="•"/>
            </a:pPr>
            <a:r>
              <a:rPr lang="en-US" sz="1000" dirty="0">
                <a:solidFill>
                  <a:srgbClr val="0D1B2E"/>
                </a:solidFill>
              </a:rPr>
              <a:t>Include config/install/language/LANGCODE/CONFIGNAME.yml in your module for pre-packaged translations that install with the module</a:t>
            </a:r>
            <a:endParaRPr lang="en-US" sz="1050" dirty="0"/>
          </a:p>
          <a:p>
            <a:pPr marL="342900" indent="-342900">
              <a:spcAft>
                <a:spcPts val="100"/>
              </a:spcAft>
              <a:buSzPct val="100000"/>
              <a:buChar char="•"/>
            </a:pPr>
            <a:r>
              <a:rPr lang="en-US" sz="1000" dirty="0">
                <a:solidFill>
                  <a:srgbClr val="0D1B2E"/>
                </a:solidFill>
              </a:rPr>
              <a:t>Run drush locale:check &amp;&amp; drush locale:update after deploying new config with translatable strings to pull translations from Drupal.org automatically</a:t>
            </a:r>
            <a:endParaRPr lang="en-US" sz="1050" dirty="0"/>
          </a:p>
          <a:p>
            <a:pPr marL="342900" indent="-342900">
              <a:spcAft>
                <a:spcPts val="100"/>
              </a:spcAft>
              <a:buSzPct val="100000"/>
              <a:buChar char="•"/>
            </a:pPr>
            <a:r>
              <a:rPr lang="en-US" sz="1000" dirty="0">
                <a:solidFill>
                  <a:srgbClr val="0D1B2E"/>
                </a:solidFill>
              </a:rPr>
              <a:t>Config translations export with drush config:export and should be committed to version control alongside other config — they're in config/sync/language/</a:t>
            </a:r>
            <a:endParaRPr lang="en-US" sz="1050" dirty="0"/>
          </a:p>
          <a:p>
            <a:pPr marL="0" indent="0">
              <a:spcAft>
                <a:spcPts val="300"/>
              </a:spcAft>
              <a:buNone/>
            </a:pPr>
            <a:r>
              <a:rPr lang="en-US" sz="1050" b="1" dirty="0">
                <a:solidFill>
                  <a:srgbClr val="1D5FA8"/>
                </a:solidFill>
              </a:rPr>
              <a:t>Common Gotcha</a:t>
            </a:r>
            <a:endParaRPr lang="en-US" sz="1050" dirty="0"/>
          </a:p>
          <a:p>
            <a:pPr marL="342900" indent="-342900">
              <a:spcAft>
                <a:spcPts val="100"/>
              </a:spcAft>
              <a:buSzPct val="100000"/>
              <a:buChar char="•"/>
            </a:pPr>
            <a:r>
              <a:rPr lang="en-US" sz="1000" dirty="0">
                <a:solidFill>
                  <a:srgbClr val="0D1B2E"/>
                </a:solidFill>
              </a:rPr>
              <a:t>If config is in settings.php overrides, it CANNOT be translated — settings.php overrides bypass the language config override system entirely</a:t>
            </a:r>
            <a:endParaRPr lang="en-US" sz="1050" dirty="0"/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5">
    <p:bg>
      <p:bgPr>
        <a:solidFill>
          <a:srgbClr val="F0F6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58368"/>
          </a:xfrm>
          <a:prstGeom prst="rect">
            <a:avLst/>
          </a:prstGeom>
          <a:solidFill>
            <a:srgbClr val="080F1C"/>
          </a:solidFill>
          <a:ln w="12700">
            <a:solidFill>
              <a:srgbClr val="080F1C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" name="Shape 1"/>
          <p:cNvSpPr/>
          <p:nvPr/>
        </p:nvSpPr>
        <p:spPr>
          <a:xfrm>
            <a:off x="0" y="658368"/>
            <a:ext cx="9144000" cy="50292"/>
          </a:xfrm>
          <a:prstGeom prst="rect">
            <a:avLst/>
          </a:prstGeom>
          <a:solidFill>
            <a:srgbClr val="6AADDF"/>
          </a:solidFill>
          <a:ln w="12700">
            <a:solidFill>
              <a:srgbClr val="6AADD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" name="Text 2"/>
          <p:cNvSpPr/>
          <p:nvPr/>
        </p:nvSpPr>
        <p:spPr>
          <a:xfrm>
            <a:off x="320040" y="0"/>
            <a:ext cx="438912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Config Translation API</a:t>
            </a:r>
            <a:endParaRPr lang="en-US" sz="2200" dirty="0"/>
          </a:p>
        </p:txBody>
      </p:sp>
      <p:sp>
        <p:nvSpPr>
          <p:cNvPr id="5" name="Text 3"/>
          <p:cNvSpPr/>
          <p:nvPr/>
        </p:nvSpPr>
        <p:spPr>
          <a:xfrm>
            <a:off x="4709160" y="0"/>
            <a:ext cx="411480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B8D9F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|  Translation Deployment &amp; Best Practices</a:t>
            </a:r>
            <a:endParaRPr lang="en-US" sz="1300" dirty="0"/>
          </a:p>
        </p:txBody>
      </p:sp>
      <p:sp>
        <p:nvSpPr>
          <p:cNvPr id="6" name="Shape 4"/>
          <p:cNvSpPr/>
          <p:nvPr/>
        </p:nvSpPr>
        <p:spPr>
          <a:xfrm>
            <a:off x="0" y="4846320"/>
            <a:ext cx="9144000" cy="297180"/>
          </a:xfrm>
          <a:prstGeom prst="rect">
            <a:avLst/>
          </a:prstGeom>
          <a:solidFill>
            <a:srgbClr val="080F1C"/>
          </a:solidFill>
          <a:ln w="12700">
            <a:solidFill>
              <a:srgbClr val="080F1C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7" name="Text 5"/>
          <p:cNvSpPr/>
          <p:nvPr/>
        </p:nvSpPr>
        <p:spPr>
          <a:xfrm>
            <a:off x="274320" y="4846320"/>
            <a:ext cx="8595360" cy="2971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800" dirty="0">
                <a:solidFill>
                  <a:srgbClr val="B8D9F5"/>
                </a:solidFill>
              </a:rPr>
              <a:t>drupal.org/docs  |  MIGRATION, SEARCH, TRANSLATION &amp; WORKFLOWS  |  COURSE 5 OF 7</a:t>
            </a:r>
            <a:endParaRPr lang="en-US" sz="800" dirty="0"/>
          </a:p>
        </p:txBody>
      </p:sp>
      <p:sp>
        <p:nvSpPr>
          <p:cNvPr id="8" name="Shape 6"/>
          <p:cNvSpPr/>
          <p:nvPr/>
        </p:nvSpPr>
        <p:spPr>
          <a:xfrm>
            <a:off x="320040" y="804672"/>
            <a:ext cx="4160520" cy="877824"/>
          </a:xfrm>
          <a:prstGeom prst="rect">
            <a:avLst/>
          </a:prstGeom>
          <a:solidFill>
            <a:srgbClr val="FFFFFF"/>
          </a:solidFill>
          <a:ln w="12700">
            <a:solidFill>
              <a:srgbClr val="C8DDED"/>
            </a:solidFill>
            <a:prstDash val="solid"/>
          </a:ln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9" name="Shape 7"/>
          <p:cNvSpPr/>
          <p:nvPr/>
        </p:nvSpPr>
        <p:spPr>
          <a:xfrm>
            <a:off x="411480" y="1051560"/>
            <a:ext cx="411480" cy="411480"/>
          </a:xfrm>
          <a:prstGeom prst="ellipse">
            <a:avLst/>
          </a:prstGeom>
          <a:solidFill>
            <a:srgbClr val="6AADDF"/>
          </a:solidFill>
          <a:ln w="12700">
            <a:solidFill>
              <a:srgbClr val="6AADD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0" name="Text 8"/>
          <p:cNvSpPr/>
          <p:nvPr/>
        </p:nvSpPr>
        <p:spPr>
          <a:xfrm>
            <a:off x="411480" y="1051560"/>
            <a:ext cx="4114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FFFFFF"/>
                </a:solidFill>
              </a:rPr>
              <a:t>✓</a:t>
            </a:r>
            <a:endParaRPr lang="en-US" sz="1300" dirty="0"/>
          </a:p>
        </p:txBody>
      </p:sp>
      <p:sp>
        <p:nvSpPr>
          <p:cNvPr id="11" name="Text 9"/>
          <p:cNvSpPr/>
          <p:nvPr/>
        </p:nvSpPr>
        <p:spPr>
          <a:xfrm>
            <a:off x="914400" y="877824"/>
            <a:ext cx="3474720" cy="7498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0D1B2E"/>
                </a:solidFill>
              </a:rPr>
              <a:t>Export config translations with drush config:export and commit them to git — language/fr/*.yml files are deployment artifacts just like other config</a:t>
            </a:r>
            <a:endParaRPr lang="en-US" sz="1100" dirty="0"/>
          </a:p>
        </p:txBody>
      </p:sp>
      <p:sp>
        <p:nvSpPr>
          <p:cNvPr id="12" name="Shape 10"/>
          <p:cNvSpPr/>
          <p:nvPr/>
        </p:nvSpPr>
        <p:spPr>
          <a:xfrm>
            <a:off x="320040" y="1810512"/>
            <a:ext cx="4160520" cy="877824"/>
          </a:xfrm>
          <a:prstGeom prst="rect">
            <a:avLst/>
          </a:prstGeom>
          <a:solidFill>
            <a:srgbClr val="FFFFFF"/>
          </a:solidFill>
          <a:ln w="12700">
            <a:solidFill>
              <a:srgbClr val="C8DDED"/>
            </a:solidFill>
            <a:prstDash val="solid"/>
          </a:ln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3" name="Shape 11"/>
          <p:cNvSpPr/>
          <p:nvPr/>
        </p:nvSpPr>
        <p:spPr>
          <a:xfrm>
            <a:off x="411480" y="2057400"/>
            <a:ext cx="411480" cy="411480"/>
          </a:xfrm>
          <a:prstGeom prst="ellipse">
            <a:avLst/>
          </a:prstGeom>
          <a:solidFill>
            <a:srgbClr val="6AADDF"/>
          </a:solidFill>
          <a:ln w="12700">
            <a:solidFill>
              <a:srgbClr val="6AADD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4" name="Text 12"/>
          <p:cNvSpPr/>
          <p:nvPr/>
        </p:nvSpPr>
        <p:spPr>
          <a:xfrm>
            <a:off x="411480" y="2057400"/>
            <a:ext cx="4114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FFFFFF"/>
                </a:solidFill>
              </a:rPr>
              <a:t>✓</a:t>
            </a:r>
            <a:endParaRPr lang="en-US" sz="1300" dirty="0"/>
          </a:p>
        </p:txBody>
      </p:sp>
      <p:sp>
        <p:nvSpPr>
          <p:cNvPr id="15" name="Text 13"/>
          <p:cNvSpPr/>
          <p:nvPr/>
        </p:nvSpPr>
        <p:spPr>
          <a:xfrm>
            <a:off x="914400" y="1883664"/>
            <a:ext cx="3474720" cy="7498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0D1B2E"/>
                </a:solidFill>
              </a:rPr>
              <a:t>Use type: text (not type: string) in schema for strings you want translatable — this is the most common reason strings don't appear in the translation UI</a:t>
            </a:r>
            <a:endParaRPr lang="en-US" sz="1100" dirty="0"/>
          </a:p>
        </p:txBody>
      </p:sp>
      <p:sp>
        <p:nvSpPr>
          <p:cNvPr id="16" name="Shape 14"/>
          <p:cNvSpPr/>
          <p:nvPr/>
        </p:nvSpPr>
        <p:spPr>
          <a:xfrm>
            <a:off x="320040" y="2816352"/>
            <a:ext cx="4160520" cy="877824"/>
          </a:xfrm>
          <a:prstGeom prst="rect">
            <a:avLst/>
          </a:prstGeom>
          <a:solidFill>
            <a:srgbClr val="FFFFFF"/>
          </a:solidFill>
          <a:ln w="12700">
            <a:solidFill>
              <a:srgbClr val="C8DDED"/>
            </a:solidFill>
            <a:prstDash val="solid"/>
          </a:ln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7" name="Shape 15"/>
          <p:cNvSpPr/>
          <p:nvPr/>
        </p:nvSpPr>
        <p:spPr>
          <a:xfrm>
            <a:off x="411480" y="3063240"/>
            <a:ext cx="411480" cy="411480"/>
          </a:xfrm>
          <a:prstGeom prst="ellipse">
            <a:avLst/>
          </a:prstGeom>
          <a:solidFill>
            <a:srgbClr val="6AADDF"/>
          </a:solidFill>
          <a:ln w="12700">
            <a:solidFill>
              <a:srgbClr val="6AADD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8" name="Text 16"/>
          <p:cNvSpPr/>
          <p:nvPr/>
        </p:nvSpPr>
        <p:spPr>
          <a:xfrm>
            <a:off x="411480" y="3063240"/>
            <a:ext cx="4114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FFFFFF"/>
                </a:solidFill>
              </a:rPr>
              <a:t>✓</a:t>
            </a:r>
            <a:endParaRPr lang="en-US" sz="1300" dirty="0"/>
          </a:p>
        </p:txBody>
      </p:sp>
      <p:sp>
        <p:nvSpPr>
          <p:cNvPr id="19" name="Text 17"/>
          <p:cNvSpPr/>
          <p:nvPr/>
        </p:nvSpPr>
        <p:spPr>
          <a:xfrm>
            <a:off x="914400" y="2889504"/>
            <a:ext cx="3474720" cy="7498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0D1B2E"/>
                </a:solidFill>
              </a:rPr>
              <a:t>Pre-package translations in config/install/language/LANGCODE/ so they install automatically when your module is enabled on multilingual sites</a:t>
            </a:r>
            <a:endParaRPr lang="en-US" sz="1100" dirty="0"/>
          </a:p>
        </p:txBody>
      </p:sp>
      <p:sp>
        <p:nvSpPr>
          <p:cNvPr id="20" name="Shape 18"/>
          <p:cNvSpPr/>
          <p:nvPr/>
        </p:nvSpPr>
        <p:spPr>
          <a:xfrm>
            <a:off x="320040" y="3822192"/>
            <a:ext cx="4160520" cy="877824"/>
          </a:xfrm>
          <a:prstGeom prst="rect">
            <a:avLst/>
          </a:prstGeom>
          <a:solidFill>
            <a:srgbClr val="FFFFFF"/>
          </a:solidFill>
          <a:ln w="12700">
            <a:solidFill>
              <a:srgbClr val="C8DDED"/>
            </a:solidFill>
            <a:prstDash val="solid"/>
          </a:ln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21" name="Shape 19"/>
          <p:cNvSpPr/>
          <p:nvPr/>
        </p:nvSpPr>
        <p:spPr>
          <a:xfrm>
            <a:off x="411480" y="4069080"/>
            <a:ext cx="411480" cy="411480"/>
          </a:xfrm>
          <a:prstGeom prst="ellipse">
            <a:avLst/>
          </a:prstGeom>
          <a:solidFill>
            <a:srgbClr val="6AADDF"/>
          </a:solidFill>
          <a:ln w="12700">
            <a:solidFill>
              <a:srgbClr val="6AADD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2" name="Text 20"/>
          <p:cNvSpPr/>
          <p:nvPr/>
        </p:nvSpPr>
        <p:spPr>
          <a:xfrm>
            <a:off x="411480" y="4069080"/>
            <a:ext cx="4114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FFFFFF"/>
                </a:solidFill>
              </a:rPr>
              <a:t>✓</a:t>
            </a:r>
            <a:endParaRPr lang="en-US" sz="1300" dirty="0"/>
          </a:p>
        </p:txBody>
      </p:sp>
      <p:sp>
        <p:nvSpPr>
          <p:cNvPr id="23" name="Text 21"/>
          <p:cNvSpPr/>
          <p:nvPr/>
        </p:nvSpPr>
        <p:spPr>
          <a:xfrm>
            <a:off x="914400" y="3895344"/>
            <a:ext cx="3474720" cy="7498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0D1B2E"/>
                </a:solidFill>
              </a:rPr>
              <a:t>Register your settings forms in *.config_translation.yml to give editors a Translate tab — otherwise they have to edit YAML files manually</a:t>
            </a:r>
            <a:endParaRPr lang="en-US" sz="1100" dirty="0"/>
          </a:p>
        </p:txBody>
      </p:sp>
      <p:sp>
        <p:nvSpPr>
          <p:cNvPr id="24" name="Shape 22"/>
          <p:cNvSpPr/>
          <p:nvPr/>
        </p:nvSpPr>
        <p:spPr>
          <a:xfrm>
            <a:off x="4663440" y="804672"/>
            <a:ext cx="4160520" cy="877824"/>
          </a:xfrm>
          <a:prstGeom prst="rect">
            <a:avLst/>
          </a:prstGeom>
          <a:solidFill>
            <a:srgbClr val="FFFFFF"/>
          </a:solidFill>
          <a:ln w="12700">
            <a:solidFill>
              <a:srgbClr val="C8DDED"/>
            </a:solidFill>
            <a:prstDash val="solid"/>
          </a:ln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25" name="Shape 23"/>
          <p:cNvSpPr/>
          <p:nvPr/>
        </p:nvSpPr>
        <p:spPr>
          <a:xfrm>
            <a:off x="4754880" y="1051560"/>
            <a:ext cx="411480" cy="411480"/>
          </a:xfrm>
          <a:prstGeom prst="ellipse">
            <a:avLst/>
          </a:prstGeom>
          <a:solidFill>
            <a:srgbClr val="F4A261"/>
          </a:solidFill>
          <a:ln w="12700">
            <a:solidFill>
              <a:srgbClr val="F4A261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6" name="Text 24"/>
          <p:cNvSpPr/>
          <p:nvPr/>
        </p:nvSpPr>
        <p:spPr>
          <a:xfrm>
            <a:off x="4754880" y="1051560"/>
            <a:ext cx="4114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FFFFFF"/>
                </a:solidFill>
              </a:rPr>
              <a:t>⚠</a:t>
            </a:r>
            <a:endParaRPr lang="en-US" sz="1300" dirty="0"/>
          </a:p>
        </p:txBody>
      </p:sp>
      <p:sp>
        <p:nvSpPr>
          <p:cNvPr id="27" name="Text 25"/>
          <p:cNvSpPr/>
          <p:nvPr/>
        </p:nvSpPr>
        <p:spPr>
          <a:xfrm>
            <a:off x="5257800" y="877824"/>
            <a:ext cx="3474720" cy="7498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0D1B2E"/>
                </a:solidFill>
              </a:rPr>
              <a:t>Config translation UI shows ALL translatable strings in the config object — if you have 50 settings fields, translators see all 50. Keep config objects focused</a:t>
            </a:r>
            <a:endParaRPr lang="en-US" sz="1100" dirty="0"/>
          </a:p>
        </p:txBody>
      </p:sp>
      <p:sp>
        <p:nvSpPr>
          <p:cNvPr id="28" name="Shape 26"/>
          <p:cNvSpPr/>
          <p:nvPr/>
        </p:nvSpPr>
        <p:spPr>
          <a:xfrm>
            <a:off x="4663440" y="1810512"/>
            <a:ext cx="4160520" cy="877824"/>
          </a:xfrm>
          <a:prstGeom prst="rect">
            <a:avLst/>
          </a:prstGeom>
          <a:solidFill>
            <a:srgbClr val="FFFFFF"/>
          </a:solidFill>
          <a:ln w="12700">
            <a:solidFill>
              <a:srgbClr val="C8DDED"/>
            </a:solidFill>
            <a:prstDash val="solid"/>
          </a:ln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29" name="Shape 27"/>
          <p:cNvSpPr/>
          <p:nvPr/>
        </p:nvSpPr>
        <p:spPr>
          <a:xfrm>
            <a:off x="4754880" y="2057400"/>
            <a:ext cx="411480" cy="411480"/>
          </a:xfrm>
          <a:prstGeom prst="ellipse">
            <a:avLst/>
          </a:prstGeom>
          <a:solidFill>
            <a:srgbClr val="F4A261"/>
          </a:solidFill>
          <a:ln w="12700">
            <a:solidFill>
              <a:srgbClr val="F4A261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0" name="Text 28"/>
          <p:cNvSpPr/>
          <p:nvPr/>
        </p:nvSpPr>
        <p:spPr>
          <a:xfrm>
            <a:off x="4754880" y="2057400"/>
            <a:ext cx="4114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FFFFFF"/>
                </a:solidFill>
              </a:rPr>
              <a:t>⚠</a:t>
            </a:r>
            <a:endParaRPr lang="en-US" sz="1300" dirty="0"/>
          </a:p>
        </p:txBody>
      </p:sp>
      <p:sp>
        <p:nvSpPr>
          <p:cNvPr id="31" name="Text 29"/>
          <p:cNvSpPr/>
          <p:nvPr/>
        </p:nvSpPr>
        <p:spPr>
          <a:xfrm>
            <a:off x="5257800" y="1883664"/>
            <a:ext cx="3474720" cy="7498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0D1B2E"/>
                </a:solidFill>
              </a:rPr>
              <a:t>Language overrides are layered on top of base config. If you change a base config value programmatically, the override may become stale or misleading</a:t>
            </a:r>
            <a:endParaRPr lang="en-US" sz="1100" dirty="0"/>
          </a:p>
        </p:txBody>
      </p:sp>
      <p:sp>
        <p:nvSpPr>
          <p:cNvPr id="32" name="Shape 30"/>
          <p:cNvSpPr/>
          <p:nvPr/>
        </p:nvSpPr>
        <p:spPr>
          <a:xfrm>
            <a:off x="4663440" y="2816352"/>
            <a:ext cx="4160520" cy="877824"/>
          </a:xfrm>
          <a:prstGeom prst="rect">
            <a:avLst/>
          </a:prstGeom>
          <a:solidFill>
            <a:srgbClr val="FFFFFF"/>
          </a:solidFill>
          <a:ln w="12700">
            <a:solidFill>
              <a:srgbClr val="C8DDED"/>
            </a:solidFill>
            <a:prstDash val="solid"/>
          </a:ln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33" name="Shape 31"/>
          <p:cNvSpPr/>
          <p:nvPr/>
        </p:nvSpPr>
        <p:spPr>
          <a:xfrm>
            <a:off x="4754880" y="3063240"/>
            <a:ext cx="411480" cy="411480"/>
          </a:xfrm>
          <a:prstGeom prst="ellipse">
            <a:avLst/>
          </a:prstGeom>
          <a:solidFill>
            <a:srgbClr val="E63946"/>
          </a:solidFill>
          <a:ln w="12700">
            <a:solidFill>
              <a:srgbClr val="E63946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4" name="Text 32"/>
          <p:cNvSpPr/>
          <p:nvPr/>
        </p:nvSpPr>
        <p:spPr>
          <a:xfrm>
            <a:off x="4754880" y="3063240"/>
            <a:ext cx="4114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FFFFFF"/>
                </a:solidFill>
              </a:rPr>
              <a:t>✗</a:t>
            </a:r>
            <a:endParaRPr lang="en-US" sz="1300" dirty="0"/>
          </a:p>
        </p:txBody>
      </p:sp>
      <p:sp>
        <p:nvSpPr>
          <p:cNvPr id="35" name="Text 33"/>
          <p:cNvSpPr/>
          <p:nvPr/>
        </p:nvSpPr>
        <p:spPr>
          <a:xfrm>
            <a:off x="5257800" y="2889504"/>
            <a:ext cx="3474720" cy="7498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0D1B2E"/>
                </a:solidFill>
              </a:rPr>
              <a:t>Don't use getLanguageConfigOverride() to read config in controllers — use \Drupal::config() which applies the correct language override automatically</a:t>
            </a:r>
            <a:endParaRPr lang="en-US" sz="1100" dirty="0"/>
          </a:p>
        </p:txBody>
      </p:sp>
      <p:sp>
        <p:nvSpPr>
          <p:cNvPr id="36" name="Shape 34"/>
          <p:cNvSpPr/>
          <p:nvPr/>
        </p:nvSpPr>
        <p:spPr>
          <a:xfrm>
            <a:off x="4663440" y="3822192"/>
            <a:ext cx="4160520" cy="877824"/>
          </a:xfrm>
          <a:prstGeom prst="rect">
            <a:avLst/>
          </a:prstGeom>
          <a:solidFill>
            <a:srgbClr val="FFFFFF"/>
          </a:solidFill>
          <a:ln w="12700">
            <a:solidFill>
              <a:srgbClr val="C8DDED"/>
            </a:solidFill>
            <a:prstDash val="solid"/>
          </a:ln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37" name="Shape 35"/>
          <p:cNvSpPr/>
          <p:nvPr/>
        </p:nvSpPr>
        <p:spPr>
          <a:xfrm>
            <a:off x="4754880" y="4069080"/>
            <a:ext cx="411480" cy="411480"/>
          </a:xfrm>
          <a:prstGeom prst="ellipse">
            <a:avLst/>
          </a:prstGeom>
          <a:solidFill>
            <a:srgbClr val="E63946"/>
          </a:solidFill>
          <a:ln w="12700">
            <a:solidFill>
              <a:srgbClr val="E63946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8" name="Text 36"/>
          <p:cNvSpPr/>
          <p:nvPr/>
        </p:nvSpPr>
        <p:spPr>
          <a:xfrm>
            <a:off x="4754880" y="4069080"/>
            <a:ext cx="4114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FFFFFF"/>
                </a:solidFill>
              </a:rPr>
              <a:t>✗</a:t>
            </a:r>
            <a:endParaRPr lang="en-US" sz="1300" dirty="0"/>
          </a:p>
        </p:txBody>
      </p:sp>
      <p:sp>
        <p:nvSpPr>
          <p:cNvPr id="39" name="Text 37"/>
          <p:cNvSpPr/>
          <p:nvPr/>
        </p:nvSpPr>
        <p:spPr>
          <a:xfrm>
            <a:off x="5257800" y="3895344"/>
            <a:ext cx="3474720" cy="7498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0D1B2E"/>
                </a:solidFill>
              </a:rPr>
              <a:t>Don't confuse config translation with content translation — config translation handles UI labels and settings; content translation handles node/entity field values</a:t>
            </a:r>
            <a:endParaRPr lang="en-US" sz="1100" dirty="0"/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6">
    <p:bg>
      <p:bgPr>
        <a:solidFill>
          <a:srgbClr val="080F1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18872" cy="5143500"/>
          </a:xfrm>
          <a:prstGeom prst="rect">
            <a:avLst/>
          </a:prstGeom>
          <a:solidFill>
            <a:srgbClr val="6AADDF"/>
          </a:solidFill>
          <a:ln w="12700">
            <a:solidFill>
              <a:srgbClr val="6AADD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" name="Shape 1"/>
          <p:cNvSpPr/>
          <p:nvPr/>
        </p:nvSpPr>
        <p:spPr>
          <a:xfrm>
            <a:off x="411480" y="530352"/>
            <a:ext cx="1024128" cy="1024128"/>
          </a:xfrm>
          <a:prstGeom prst="ellipse">
            <a:avLst/>
          </a:prstGeom>
          <a:solidFill>
            <a:srgbClr val="1D5FA8"/>
          </a:solidFill>
          <a:ln w="25400">
            <a:solidFill>
              <a:srgbClr val="6AADD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" name="Text 2"/>
          <p:cNvSpPr/>
          <p:nvPr/>
        </p:nvSpPr>
        <p:spPr>
          <a:xfrm>
            <a:off x="411480" y="530352"/>
            <a:ext cx="1024128" cy="10241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4000" b="1" dirty="0">
                <a:solidFill>
                  <a:srgbClr val="FFFFFF"/>
                </a:solidFill>
              </a:rPr>
              <a:t>API 7</a:t>
            </a:r>
            <a:endParaRPr lang="en-US" sz="4000" dirty="0"/>
          </a:p>
        </p:txBody>
      </p:sp>
      <p:sp>
        <p:nvSpPr>
          <p:cNvPr id="5" name="Text 3"/>
          <p:cNvSpPr/>
          <p:nvPr/>
        </p:nvSpPr>
        <p:spPr>
          <a:xfrm>
            <a:off x="347472" y="1783080"/>
            <a:ext cx="84582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Workflow API</a:t>
            </a:r>
            <a:endParaRPr lang="en-US" sz="3800" dirty="0"/>
          </a:p>
        </p:txBody>
      </p:sp>
      <p:sp>
        <p:nvSpPr>
          <p:cNvPr id="6" name="Text 4"/>
          <p:cNvSpPr/>
          <p:nvPr/>
        </p:nvSpPr>
        <p:spPr>
          <a:xfrm>
            <a:off x="347472" y="2816352"/>
            <a:ext cx="845820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dirty="0">
                <a:solidFill>
                  <a:srgbClr val="B8D9F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State Machine plugins — defining states, transitions, and guards for any entity type or field value</a:t>
            </a:r>
            <a:endParaRPr lang="en-US" sz="1500" dirty="0"/>
          </a:p>
        </p:txBody>
      </p:sp>
      <p:sp>
        <p:nvSpPr>
          <p:cNvPr id="7" name="Shape 5"/>
          <p:cNvSpPr/>
          <p:nvPr/>
        </p:nvSpPr>
        <p:spPr>
          <a:xfrm>
            <a:off x="0" y="4754880"/>
            <a:ext cx="9144000" cy="388620"/>
          </a:xfrm>
          <a:prstGeom prst="rect">
            <a:avLst/>
          </a:prstGeom>
          <a:solidFill>
            <a:srgbClr val="1D5FA8"/>
          </a:solidFill>
          <a:ln w="12700">
            <a:solidFill>
              <a:srgbClr val="1D5FA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8" name="Text 6"/>
          <p:cNvSpPr/>
          <p:nvPr/>
        </p:nvSpPr>
        <p:spPr>
          <a:xfrm>
            <a:off x="274320" y="4754880"/>
            <a:ext cx="8686800" cy="3886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900" dirty="0">
                <a:solidFill>
                  <a:srgbClr val="B8D9F5"/>
                </a:solidFill>
              </a:rPr>
              <a:t>DRUPAL CORE APIs  |  COURSE 5: MIGRATION, SEARCH, TRANSLATION &amp; WORKFLOWS</a:t>
            </a:r>
            <a:endParaRPr lang="en-US" sz="900" dirty="0"/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7">
    <p:bg>
      <p:bgPr>
        <a:solidFill>
          <a:srgbClr val="F0F6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58368"/>
          </a:xfrm>
          <a:prstGeom prst="rect">
            <a:avLst/>
          </a:prstGeom>
          <a:solidFill>
            <a:srgbClr val="080F1C"/>
          </a:solidFill>
          <a:ln w="12700">
            <a:solidFill>
              <a:srgbClr val="080F1C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" name="Shape 1"/>
          <p:cNvSpPr/>
          <p:nvPr/>
        </p:nvSpPr>
        <p:spPr>
          <a:xfrm>
            <a:off x="0" y="658368"/>
            <a:ext cx="9144000" cy="50292"/>
          </a:xfrm>
          <a:prstGeom prst="rect">
            <a:avLst/>
          </a:prstGeom>
          <a:solidFill>
            <a:srgbClr val="6AADDF"/>
          </a:solidFill>
          <a:ln w="12700">
            <a:solidFill>
              <a:srgbClr val="6AADD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" name="Text 2"/>
          <p:cNvSpPr/>
          <p:nvPr/>
        </p:nvSpPr>
        <p:spPr>
          <a:xfrm>
            <a:off x="320040" y="0"/>
            <a:ext cx="438912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Workflow API</a:t>
            </a:r>
            <a:endParaRPr lang="en-US" sz="2200" dirty="0"/>
          </a:p>
        </p:txBody>
      </p:sp>
      <p:sp>
        <p:nvSpPr>
          <p:cNvPr id="5" name="Text 3"/>
          <p:cNvSpPr/>
          <p:nvPr/>
        </p:nvSpPr>
        <p:spPr>
          <a:xfrm>
            <a:off x="4709160" y="0"/>
            <a:ext cx="411480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B8D9F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|  Overview — States &amp; Transitions</a:t>
            </a:r>
            <a:endParaRPr lang="en-US" sz="1300" dirty="0"/>
          </a:p>
        </p:txBody>
      </p:sp>
      <p:sp>
        <p:nvSpPr>
          <p:cNvPr id="6" name="Shape 4"/>
          <p:cNvSpPr/>
          <p:nvPr/>
        </p:nvSpPr>
        <p:spPr>
          <a:xfrm>
            <a:off x="0" y="4846320"/>
            <a:ext cx="9144000" cy="297180"/>
          </a:xfrm>
          <a:prstGeom prst="rect">
            <a:avLst/>
          </a:prstGeom>
          <a:solidFill>
            <a:srgbClr val="080F1C"/>
          </a:solidFill>
          <a:ln w="12700">
            <a:solidFill>
              <a:srgbClr val="080F1C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7" name="Text 5"/>
          <p:cNvSpPr/>
          <p:nvPr/>
        </p:nvSpPr>
        <p:spPr>
          <a:xfrm>
            <a:off x="274320" y="4846320"/>
            <a:ext cx="8595360" cy="2971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800" dirty="0">
                <a:solidFill>
                  <a:srgbClr val="B8D9F5"/>
                </a:solidFill>
              </a:rPr>
              <a:t>drupal.org/docs  |  MIGRATION, SEARCH, TRANSLATION &amp; WORKFLOWS  |  COURSE 5 OF 7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>
            <a:off x="320040" y="786384"/>
            <a:ext cx="850392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0D1B2E"/>
                </a:solidFill>
              </a:rPr>
              <a:t>The Workflow module provides the State Machine plugin system. Content Moderation builds its editorial workflow on top of it.</a:t>
            </a:r>
            <a:endParaRPr lang="en-US" sz="1300" dirty="0"/>
          </a:p>
        </p:txBody>
      </p:sp>
      <p:sp>
        <p:nvSpPr>
          <p:cNvPr id="9" name="Shape 7"/>
          <p:cNvSpPr/>
          <p:nvPr/>
        </p:nvSpPr>
        <p:spPr>
          <a:xfrm>
            <a:off x="320040" y="1261872"/>
            <a:ext cx="4160520" cy="822960"/>
          </a:xfrm>
          <a:prstGeom prst="rect">
            <a:avLst/>
          </a:prstGeom>
          <a:solidFill>
            <a:srgbClr val="FFFFFF"/>
          </a:solidFill>
          <a:ln w="12700">
            <a:solidFill>
              <a:srgbClr val="C8DDED"/>
            </a:solidFill>
            <a:prstDash val="solid"/>
          </a:ln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0" name="Shape 8"/>
          <p:cNvSpPr/>
          <p:nvPr/>
        </p:nvSpPr>
        <p:spPr>
          <a:xfrm>
            <a:off x="320040" y="1261872"/>
            <a:ext cx="64008" cy="822960"/>
          </a:xfrm>
          <a:prstGeom prst="rect">
            <a:avLst/>
          </a:prstGeom>
          <a:solidFill>
            <a:srgbClr val="1D5FA8"/>
          </a:solidFill>
          <a:ln w="12700">
            <a:solidFill>
              <a:srgbClr val="1D5FA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1" name="Text 9"/>
          <p:cNvSpPr/>
          <p:nvPr/>
        </p:nvSpPr>
        <p:spPr>
          <a:xfrm>
            <a:off x="484632" y="1353312"/>
            <a:ext cx="39319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b="1" dirty="0">
                <a:solidFill>
                  <a:srgbClr val="4A6A8A"/>
                </a:solidFill>
              </a:rPr>
              <a:t>WORKFLOW</a:t>
            </a:r>
            <a:endParaRPr lang="en-US" sz="900" dirty="0"/>
          </a:p>
        </p:txBody>
      </p:sp>
      <p:sp>
        <p:nvSpPr>
          <p:cNvPr id="12" name="Text 10"/>
          <p:cNvSpPr/>
          <p:nvPr/>
        </p:nvSpPr>
        <p:spPr>
          <a:xfrm>
            <a:off x="484632" y="1591056"/>
            <a:ext cx="39319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050" dirty="0">
                <a:solidFill>
                  <a:srgbClr val="0D1B2E"/>
                </a:solidFill>
              </a:rPr>
              <a:t>A config entity defining a set of states (Draft, Review, Published) and allowed transitions between them (Submit for Review, Publish, Reject).</a:t>
            </a:r>
            <a:endParaRPr lang="en-US" sz="1050" dirty="0"/>
          </a:p>
        </p:txBody>
      </p:sp>
      <p:sp>
        <p:nvSpPr>
          <p:cNvPr id="13" name="Shape 11"/>
          <p:cNvSpPr/>
          <p:nvPr/>
        </p:nvSpPr>
        <p:spPr>
          <a:xfrm>
            <a:off x="4663440" y="1261872"/>
            <a:ext cx="4160520" cy="822960"/>
          </a:xfrm>
          <a:prstGeom prst="rect">
            <a:avLst/>
          </a:prstGeom>
          <a:solidFill>
            <a:srgbClr val="FFFFFF"/>
          </a:solidFill>
          <a:ln w="12700">
            <a:solidFill>
              <a:srgbClr val="C8DDED"/>
            </a:solidFill>
            <a:prstDash val="solid"/>
          </a:ln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4" name="Shape 12"/>
          <p:cNvSpPr/>
          <p:nvPr/>
        </p:nvSpPr>
        <p:spPr>
          <a:xfrm>
            <a:off x="4663440" y="1261872"/>
            <a:ext cx="64008" cy="822960"/>
          </a:xfrm>
          <a:prstGeom prst="rect">
            <a:avLst/>
          </a:prstGeom>
          <a:solidFill>
            <a:srgbClr val="2E7FD4"/>
          </a:solidFill>
          <a:ln w="12700">
            <a:solidFill>
              <a:srgbClr val="2E7FD4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5" name="Text 13"/>
          <p:cNvSpPr/>
          <p:nvPr/>
        </p:nvSpPr>
        <p:spPr>
          <a:xfrm>
            <a:off x="4828032" y="1353312"/>
            <a:ext cx="39319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b="1" dirty="0">
                <a:solidFill>
                  <a:srgbClr val="4A6A8A"/>
                </a:solidFill>
              </a:rPr>
              <a:t>WORKFLOW TYPE PLUGIN</a:t>
            </a:r>
            <a:endParaRPr lang="en-US" sz="900" dirty="0"/>
          </a:p>
        </p:txBody>
      </p:sp>
      <p:sp>
        <p:nvSpPr>
          <p:cNvPr id="16" name="Text 14"/>
          <p:cNvSpPr/>
          <p:nvPr/>
        </p:nvSpPr>
        <p:spPr>
          <a:xfrm>
            <a:off x="4828032" y="1591056"/>
            <a:ext cx="39319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000" dirty="0">
                <a:solidFill>
                  <a:srgbClr val="0D1B2E"/>
                </a:solidFill>
              </a:rPr>
              <a:t>Determines WHAT the workflow applies to. ContentModeration workflow type applies to entity types. You can create custom types for any use case.</a:t>
            </a:r>
            <a:endParaRPr lang="en-US" sz="1000" dirty="0"/>
          </a:p>
        </p:txBody>
      </p:sp>
      <p:sp>
        <p:nvSpPr>
          <p:cNvPr id="17" name="Shape 15"/>
          <p:cNvSpPr/>
          <p:nvPr/>
        </p:nvSpPr>
        <p:spPr>
          <a:xfrm>
            <a:off x="320040" y="2176272"/>
            <a:ext cx="4160520" cy="822960"/>
          </a:xfrm>
          <a:prstGeom prst="rect">
            <a:avLst/>
          </a:prstGeom>
          <a:solidFill>
            <a:srgbClr val="FFFFFF"/>
          </a:solidFill>
          <a:ln w="12700">
            <a:solidFill>
              <a:srgbClr val="C8DDED"/>
            </a:solidFill>
            <a:prstDash val="solid"/>
          </a:ln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8" name="Shape 16"/>
          <p:cNvSpPr/>
          <p:nvPr/>
        </p:nvSpPr>
        <p:spPr>
          <a:xfrm>
            <a:off x="320040" y="2176272"/>
            <a:ext cx="64008" cy="822960"/>
          </a:xfrm>
          <a:prstGeom prst="rect">
            <a:avLst/>
          </a:prstGeom>
          <a:solidFill>
            <a:srgbClr val="1A3A5C"/>
          </a:solidFill>
          <a:ln w="12700">
            <a:solidFill>
              <a:srgbClr val="1A3A5C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9" name="Text 17"/>
          <p:cNvSpPr/>
          <p:nvPr/>
        </p:nvSpPr>
        <p:spPr>
          <a:xfrm>
            <a:off x="484632" y="2267712"/>
            <a:ext cx="39319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b="1" dirty="0">
                <a:solidFill>
                  <a:srgbClr val="4A6A8A"/>
                </a:solidFill>
              </a:rPr>
              <a:t>STATES</a:t>
            </a:r>
            <a:endParaRPr lang="en-US" sz="900" dirty="0"/>
          </a:p>
        </p:txBody>
      </p:sp>
      <p:sp>
        <p:nvSpPr>
          <p:cNvPr id="20" name="Text 18"/>
          <p:cNvSpPr/>
          <p:nvPr/>
        </p:nvSpPr>
        <p:spPr>
          <a:xfrm>
            <a:off x="484632" y="2505456"/>
            <a:ext cx="39319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000" dirty="0">
                <a:solidFill>
                  <a:srgbClr val="0D1B2E"/>
                </a:solidFill>
              </a:rPr>
              <a:t>Config-defined string IDs. Each state has a label and an optional 'published' boolean (for content moderation integration with entity publishing status).</a:t>
            </a:r>
            <a:endParaRPr lang="en-US" sz="1000" dirty="0"/>
          </a:p>
        </p:txBody>
      </p:sp>
      <p:sp>
        <p:nvSpPr>
          <p:cNvPr id="21" name="Shape 19"/>
          <p:cNvSpPr/>
          <p:nvPr/>
        </p:nvSpPr>
        <p:spPr>
          <a:xfrm>
            <a:off x="4663440" y="2176272"/>
            <a:ext cx="4160520" cy="822960"/>
          </a:xfrm>
          <a:prstGeom prst="rect">
            <a:avLst/>
          </a:prstGeom>
          <a:solidFill>
            <a:srgbClr val="FFFFFF"/>
          </a:solidFill>
          <a:ln w="12700">
            <a:solidFill>
              <a:srgbClr val="C8DDED"/>
            </a:solidFill>
            <a:prstDash val="solid"/>
          </a:ln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22" name="Shape 20"/>
          <p:cNvSpPr/>
          <p:nvPr/>
        </p:nvSpPr>
        <p:spPr>
          <a:xfrm>
            <a:off x="4663440" y="2176272"/>
            <a:ext cx="64008" cy="822960"/>
          </a:xfrm>
          <a:prstGeom prst="rect">
            <a:avLst/>
          </a:prstGeom>
          <a:solidFill>
            <a:srgbClr val="00B4A6"/>
          </a:solidFill>
          <a:ln w="12700">
            <a:solidFill>
              <a:srgbClr val="00B4A6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3" name="Text 21"/>
          <p:cNvSpPr/>
          <p:nvPr/>
        </p:nvSpPr>
        <p:spPr>
          <a:xfrm>
            <a:off x="4828032" y="2267712"/>
            <a:ext cx="39319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b="1" dirty="0">
                <a:solidFill>
                  <a:srgbClr val="4A6A8A"/>
                </a:solidFill>
              </a:rPr>
              <a:t>TRANSITIONS</a:t>
            </a:r>
            <a:endParaRPr lang="en-US" sz="900" dirty="0"/>
          </a:p>
        </p:txBody>
      </p:sp>
      <p:sp>
        <p:nvSpPr>
          <p:cNvPr id="24" name="Text 22"/>
          <p:cNvSpPr/>
          <p:nvPr/>
        </p:nvSpPr>
        <p:spPr>
          <a:xfrm>
            <a:off x="4828032" y="2505456"/>
            <a:ext cx="39319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900" dirty="0">
                <a:solidFill>
                  <a:srgbClr val="0D1B2E"/>
                </a:solidFill>
              </a:rPr>
              <a:t>Define which states are reachable from which. From: draft → to: review. Access control: roles that can perform each transition are configured per-workflow.</a:t>
            </a:r>
            <a:endParaRPr lang="en-US" sz="900" dirty="0"/>
          </a:p>
        </p:txBody>
      </p:sp>
      <p:sp>
        <p:nvSpPr>
          <p:cNvPr id="25" name="Text 23"/>
          <p:cNvSpPr/>
          <p:nvPr/>
        </p:nvSpPr>
        <p:spPr>
          <a:xfrm>
            <a:off x="320040" y="3127248"/>
            <a:ext cx="85039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1D5FA8"/>
                </a:solidFill>
              </a:rPr>
              <a:t>Example Workflow: Editorial Review</a:t>
            </a:r>
            <a:endParaRPr lang="en-US" sz="1300" dirty="0"/>
          </a:p>
        </p:txBody>
      </p:sp>
      <p:sp>
        <p:nvSpPr>
          <p:cNvPr id="26" name="Shape 24"/>
          <p:cNvSpPr/>
          <p:nvPr/>
        </p:nvSpPr>
        <p:spPr>
          <a:xfrm>
            <a:off x="320040" y="3456432"/>
            <a:ext cx="1627632" cy="566928"/>
          </a:xfrm>
          <a:prstGeom prst="rect">
            <a:avLst/>
          </a:prstGeom>
          <a:solidFill>
            <a:srgbClr val="1A3A5C"/>
          </a:solidFill>
          <a:ln w="1270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7" name="Text 25"/>
          <p:cNvSpPr/>
          <p:nvPr/>
        </p:nvSpPr>
        <p:spPr>
          <a:xfrm>
            <a:off x="320040" y="3456432"/>
            <a:ext cx="1627632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FFFFFF"/>
                </a:solidFill>
              </a:rPr>
              <a:t>Draft</a:t>
            </a:r>
            <a:endParaRPr lang="en-US" sz="1300" dirty="0"/>
          </a:p>
        </p:txBody>
      </p:sp>
      <p:sp>
        <p:nvSpPr>
          <p:cNvPr id="28" name="Text 26"/>
          <p:cNvSpPr/>
          <p:nvPr/>
        </p:nvSpPr>
        <p:spPr>
          <a:xfrm>
            <a:off x="2020824" y="3547872"/>
            <a:ext cx="1627632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1D5FA8"/>
                </a:solidFill>
              </a:rPr>
              <a:t>Submit →</a:t>
            </a:r>
            <a:endParaRPr lang="en-US" sz="1300" dirty="0"/>
          </a:p>
        </p:txBody>
      </p:sp>
      <p:sp>
        <p:nvSpPr>
          <p:cNvPr id="29" name="Shape 27"/>
          <p:cNvSpPr/>
          <p:nvPr/>
        </p:nvSpPr>
        <p:spPr>
          <a:xfrm>
            <a:off x="3721608" y="3456432"/>
            <a:ext cx="1627632" cy="566928"/>
          </a:xfrm>
          <a:prstGeom prst="rect">
            <a:avLst/>
          </a:prstGeom>
          <a:solidFill>
            <a:srgbClr val="2E7FD4"/>
          </a:solidFill>
          <a:ln w="1270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0" name="Text 28"/>
          <p:cNvSpPr/>
          <p:nvPr/>
        </p:nvSpPr>
        <p:spPr>
          <a:xfrm>
            <a:off x="3721608" y="3456432"/>
            <a:ext cx="1627632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FFFFFF"/>
                </a:solidFill>
              </a:rPr>
              <a:t>In Review</a:t>
            </a:r>
            <a:endParaRPr lang="en-US" sz="1300" dirty="0"/>
          </a:p>
        </p:txBody>
      </p:sp>
      <p:sp>
        <p:nvSpPr>
          <p:cNvPr id="31" name="Text 29"/>
          <p:cNvSpPr/>
          <p:nvPr/>
        </p:nvSpPr>
        <p:spPr>
          <a:xfrm>
            <a:off x="5422392" y="3547872"/>
            <a:ext cx="1627632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1D5FA8"/>
                </a:solidFill>
              </a:rPr>
              <a:t>Approve →</a:t>
            </a:r>
            <a:endParaRPr lang="en-US" sz="1300" dirty="0"/>
          </a:p>
        </p:txBody>
      </p:sp>
      <p:sp>
        <p:nvSpPr>
          <p:cNvPr id="32" name="Shape 30"/>
          <p:cNvSpPr/>
          <p:nvPr/>
        </p:nvSpPr>
        <p:spPr>
          <a:xfrm>
            <a:off x="7123176" y="3456432"/>
            <a:ext cx="1627632" cy="566928"/>
          </a:xfrm>
          <a:prstGeom prst="rect">
            <a:avLst/>
          </a:prstGeom>
          <a:solidFill>
            <a:srgbClr val="00B4A6"/>
          </a:solidFill>
          <a:ln w="1270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3" name="Text 31"/>
          <p:cNvSpPr/>
          <p:nvPr/>
        </p:nvSpPr>
        <p:spPr>
          <a:xfrm>
            <a:off x="7123176" y="3456432"/>
            <a:ext cx="1627632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FFFFFF"/>
                </a:solidFill>
              </a:rPr>
              <a:t>Published</a:t>
            </a:r>
            <a:endParaRPr lang="en-US" sz="1300" dirty="0"/>
          </a:p>
        </p:txBody>
      </p:sp>
      <p:sp>
        <p:nvSpPr>
          <p:cNvPr id="34" name="Text 32"/>
          <p:cNvSpPr/>
          <p:nvPr/>
        </p:nvSpPr>
        <p:spPr>
          <a:xfrm>
            <a:off x="320040" y="4096512"/>
            <a:ext cx="85039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dirty="0">
                <a:solidFill>
                  <a:srgbClr val="4A6A8A"/>
                </a:solidFill>
              </a:rPr>
              <a:t>← Reject / Send back to Draft from any state (configured per-workflow)</a:t>
            </a:r>
            <a:endParaRPr lang="en-US" sz="1100" dirty="0"/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8">
    <p:bg>
      <p:bgPr>
        <a:solidFill>
          <a:srgbClr val="F0F6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58368"/>
          </a:xfrm>
          <a:prstGeom prst="rect">
            <a:avLst/>
          </a:prstGeom>
          <a:solidFill>
            <a:srgbClr val="080F1C"/>
          </a:solidFill>
          <a:ln w="12700">
            <a:solidFill>
              <a:srgbClr val="080F1C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" name="Shape 1"/>
          <p:cNvSpPr/>
          <p:nvPr/>
        </p:nvSpPr>
        <p:spPr>
          <a:xfrm>
            <a:off x="0" y="658368"/>
            <a:ext cx="9144000" cy="50292"/>
          </a:xfrm>
          <a:prstGeom prst="rect">
            <a:avLst/>
          </a:prstGeom>
          <a:solidFill>
            <a:srgbClr val="6AADDF"/>
          </a:solidFill>
          <a:ln w="12700">
            <a:solidFill>
              <a:srgbClr val="6AADD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" name="Text 2"/>
          <p:cNvSpPr/>
          <p:nvPr/>
        </p:nvSpPr>
        <p:spPr>
          <a:xfrm>
            <a:off x="320040" y="0"/>
            <a:ext cx="438912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Workflow API</a:t>
            </a:r>
            <a:endParaRPr lang="en-US" sz="2200" dirty="0"/>
          </a:p>
        </p:txBody>
      </p:sp>
      <p:sp>
        <p:nvSpPr>
          <p:cNvPr id="5" name="Text 3"/>
          <p:cNvSpPr/>
          <p:nvPr/>
        </p:nvSpPr>
        <p:spPr>
          <a:xfrm>
            <a:off x="4709160" y="0"/>
            <a:ext cx="411480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B8D9F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|  Defining Workflows in Code &amp; Config</a:t>
            </a:r>
            <a:endParaRPr lang="en-US" sz="1300" dirty="0"/>
          </a:p>
        </p:txBody>
      </p:sp>
      <p:sp>
        <p:nvSpPr>
          <p:cNvPr id="6" name="Shape 4"/>
          <p:cNvSpPr/>
          <p:nvPr/>
        </p:nvSpPr>
        <p:spPr>
          <a:xfrm>
            <a:off x="0" y="4846320"/>
            <a:ext cx="9144000" cy="297180"/>
          </a:xfrm>
          <a:prstGeom prst="rect">
            <a:avLst/>
          </a:prstGeom>
          <a:solidFill>
            <a:srgbClr val="080F1C"/>
          </a:solidFill>
          <a:ln w="12700">
            <a:solidFill>
              <a:srgbClr val="080F1C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7" name="Text 5"/>
          <p:cNvSpPr/>
          <p:nvPr/>
        </p:nvSpPr>
        <p:spPr>
          <a:xfrm>
            <a:off x="274320" y="4846320"/>
            <a:ext cx="8595360" cy="2971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800" dirty="0">
                <a:solidFill>
                  <a:srgbClr val="B8D9F5"/>
                </a:solidFill>
              </a:rPr>
              <a:t>drupal.org/docs  |  MIGRATION, SEARCH, TRANSLATION &amp; WORKFLOWS  |  COURSE 5 OF 7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>
            <a:off x="320040" y="804672"/>
            <a:ext cx="41605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1D5FA8"/>
                </a:solidFill>
              </a:rPr>
              <a:t>Via config YAML (recommended)</a:t>
            </a:r>
            <a:endParaRPr lang="en-US" sz="1300" dirty="0"/>
          </a:p>
        </p:txBody>
      </p:sp>
      <p:sp>
        <p:nvSpPr>
          <p:cNvPr id="9" name="Shape 7"/>
          <p:cNvSpPr/>
          <p:nvPr/>
        </p:nvSpPr>
        <p:spPr>
          <a:xfrm>
            <a:off x="320040" y="1097280"/>
            <a:ext cx="4160520" cy="3657600"/>
          </a:xfrm>
          <a:prstGeom prst="rect">
            <a:avLst/>
          </a:prstGeom>
          <a:solidFill>
            <a:srgbClr val="070D1A"/>
          </a:solidFill>
          <a:ln w="12700">
            <a:solidFill>
              <a:srgbClr val="1D5FA8"/>
            </a:solidFill>
            <a:prstDash val="solid"/>
          </a:ln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0" name="Text 8"/>
          <p:cNvSpPr/>
          <p:nvPr/>
        </p:nvSpPr>
        <p:spPr>
          <a:xfrm>
            <a:off x="457200" y="1188720"/>
            <a:ext cx="3886200" cy="3474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400" dirty="0">
                <a:solidFill>
                  <a:srgbClr val="73C99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# config/install/workflows.workflow.editorial.yml</a:t>
            </a:r>
            <a:endParaRPr lang="en-US" sz="400" dirty="0"/>
          </a:p>
          <a:p>
            <a:pPr marL="0" indent="0">
              <a:buNone/>
            </a:pPr>
            <a:r>
              <a:rPr lang="en-US" sz="400" dirty="0">
                <a:solidFill>
                  <a:srgbClr val="9EC8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id: editorial</a:t>
            </a:r>
            <a:endParaRPr lang="en-US" sz="400" dirty="0"/>
          </a:p>
          <a:p>
            <a:pPr marL="0" indent="0">
              <a:buNone/>
            </a:pPr>
            <a:r>
              <a:rPr lang="en-US" sz="400" dirty="0">
                <a:solidFill>
                  <a:srgbClr val="9EC8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label: Editorial</a:t>
            </a:r>
            <a:endParaRPr lang="en-US" sz="400" dirty="0"/>
          </a:p>
          <a:p>
            <a:pPr marL="0" indent="0">
              <a:buNone/>
            </a:pPr>
            <a:r>
              <a:rPr lang="en-US" sz="400" dirty="0">
                <a:solidFill>
                  <a:srgbClr val="9EC8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status: true</a:t>
            </a:r>
            <a:endParaRPr lang="en-US" sz="400" dirty="0"/>
          </a:p>
          <a:p>
            <a:pPr marL="0" indent="0">
              <a:buNone/>
            </a:pPr>
            <a:r>
              <a:rPr lang="en-US" sz="400" dirty="0">
                <a:solidFill>
                  <a:srgbClr val="9EC8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type: content_moderation       # Workflow type plugin ID</a:t>
            </a:r>
            <a:endParaRPr lang="en-US" sz="400" dirty="0"/>
          </a:p>
          <a:p>
            <a:pPr marL="0" indent="0">
              <a:buNone/>
            </a:pPr>
            <a:endParaRPr lang="en-US" sz="400" dirty="0"/>
          </a:p>
          <a:p>
            <a:pPr marL="0" indent="0">
              <a:buNone/>
            </a:pPr>
            <a:r>
              <a:rPr lang="en-US" sz="400" dirty="0">
                <a:solidFill>
                  <a:srgbClr val="9EC8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type_settings:</a:t>
            </a:r>
            <a:endParaRPr lang="en-US" sz="400" dirty="0"/>
          </a:p>
          <a:p>
            <a:pPr marL="0" indent="0">
              <a:buNone/>
            </a:pPr>
            <a:r>
              <a:rPr lang="en-US" sz="400" dirty="0">
                <a:solidFill>
                  <a:srgbClr val="9EC8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entity_types:</a:t>
            </a:r>
            <a:endParaRPr lang="en-US" sz="400" dirty="0"/>
          </a:p>
          <a:p>
            <a:pPr marL="0" indent="0">
              <a:buNone/>
            </a:pPr>
            <a:r>
              <a:rPr lang="en-US" sz="400" dirty="0">
                <a:solidFill>
                  <a:srgbClr val="9EC8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node:</a:t>
            </a:r>
            <a:endParaRPr lang="en-US" sz="400" dirty="0"/>
          </a:p>
          <a:p>
            <a:pPr marL="0" indent="0">
              <a:buNone/>
            </a:pPr>
            <a:r>
              <a:rPr lang="en-US" sz="400" dirty="0">
                <a:solidFill>
                  <a:srgbClr val="9EC8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- article                # Apply to article content type</a:t>
            </a:r>
            <a:endParaRPr lang="en-US" sz="400" dirty="0"/>
          </a:p>
          <a:p>
            <a:pPr marL="0" indent="0">
              <a:buNone/>
            </a:pPr>
            <a:r>
              <a:rPr lang="en-US" sz="400" dirty="0">
                <a:solidFill>
                  <a:srgbClr val="9EC8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- product</a:t>
            </a:r>
            <a:endParaRPr lang="en-US" sz="400" dirty="0"/>
          </a:p>
          <a:p>
            <a:pPr marL="0" indent="0">
              <a:buNone/>
            </a:pPr>
            <a:endParaRPr lang="en-US" sz="400" dirty="0"/>
          </a:p>
          <a:p>
            <a:pPr marL="0" indent="0">
              <a:buNone/>
            </a:pPr>
            <a:r>
              <a:rPr lang="en-US" sz="400" dirty="0">
                <a:solidFill>
                  <a:srgbClr val="9EC8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states:</a:t>
            </a:r>
            <a:endParaRPr lang="en-US" sz="400" dirty="0"/>
          </a:p>
          <a:p>
            <a:pPr marL="0" indent="0">
              <a:buNone/>
            </a:pPr>
            <a:r>
              <a:rPr lang="en-US" sz="400" dirty="0">
                <a:solidFill>
                  <a:srgbClr val="9EC8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draft:</a:t>
            </a:r>
            <a:endParaRPr lang="en-US" sz="400" dirty="0"/>
          </a:p>
          <a:p>
            <a:pPr marL="0" indent="0">
              <a:buNone/>
            </a:pPr>
            <a:r>
              <a:rPr lang="en-US" sz="400" dirty="0">
                <a:solidFill>
                  <a:srgbClr val="9EC8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label: Draft</a:t>
            </a:r>
            <a:endParaRPr lang="en-US" sz="400" dirty="0"/>
          </a:p>
          <a:p>
            <a:pPr marL="0" indent="0">
              <a:buNone/>
            </a:pPr>
            <a:r>
              <a:rPr lang="en-US" sz="400" dirty="0">
                <a:solidFill>
                  <a:srgbClr val="9EC8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published: false</a:t>
            </a:r>
            <a:endParaRPr lang="en-US" sz="400" dirty="0"/>
          </a:p>
          <a:p>
            <a:pPr marL="0" indent="0">
              <a:buNone/>
            </a:pPr>
            <a:r>
              <a:rPr lang="en-US" sz="400" dirty="0">
                <a:solidFill>
                  <a:srgbClr val="9EC8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default_revision: false</a:t>
            </a:r>
            <a:endParaRPr lang="en-US" sz="400" dirty="0"/>
          </a:p>
          <a:p>
            <a:pPr marL="0" indent="0">
              <a:buNone/>
            </a:pPr>
            <a:r>
              <a:rPr lang="en-US" sz="400" dirty="0">
                <a:solidFill>
                  <a:srgbClr val="9EC8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weight: -5</a:t>
            </a:r>
            <a:endParaRPr lang="en-US" sz="400" dirty="0"/>
          </a:p>
          <a:p>
            <a:pPr marL="0" indent="0">
              <a:buNone/>
            </a:pPr>
            <a:r>
              <a:rPr lang="en-US" sz="400" dirty="0">
                <a:solidFill>
                  <a:srgbClr val="9EC8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review:</a:t>
            </a:r>
            <a:endParaRPr lang="en-US" sz="400" dirty="0"/>
          </a:p>
          <a:p>
            <a:pPr marL="0" indent="0">
              <a:buNone/>
            </a:pPr>
            <a:r>
              <a:rPr lang="en-US" sz="400" dirty="0">
                <a:solidFill>
                  <a:srgbClr val="9EC8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label: In Review</a:t>
            </a:r>
            <a:endParaRPr lang="en-US" sz="400" dirty="0"/>
          </a:p>
          <a:p>
            <a:pPr marL="0" indent="0">
              <a:buNone/>
            </a:pPr>
            <a:r>
              <a:rPr lang="en-US" sz="400" dirty="0">
                <a:solidFill>
                  <a:srgbClr val="9EC8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published: false</a:t>
            </a:r>
            <a:endParaRPr lang="en-US" sz="400" dirty="0"/>
          </a:p>
          <a:p>
            <a:pPr marL="0" indent="0">
              <a:buNone/>
            </a:pPr>
            <a:r>
              <a:rPr lang="en-US" sz="400" dirty="0">
                <a:solidFill>
                  <a:srgbClr val="9EC8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default_revision: false</a:t>
            </a:r>
            <a:endParaRPr lang="en-US" sz="400" dirty="0"/>
          </a:p>
          <a:p>
            <a:pPr marL="0" indent="0">
              <a:buNone/>
            </a:pPr>
            <a:r>
              <a:rPr lang="en-US" sz="400" dirty="0">
                <a:solidFill>
                  <a:srgbClr val="9EC8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weight: 0</a:t>
            </a:r>
            <a:endParaRPr lang="en-US" sz="400" dirty="0"/>
          </a:p>
          <a:p>
            <a:pPr marL="0" indent="0">
              <a:buNone/>
            </a:pPr>
            <a:r>
              <a:rPr lang="en-US" sz="400" dirty="0">
                <a:solidFill>
                  <a:srgbClr val="9EC8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published:</a:t>
            </a:r>
            <a:endParaRPr lang="en-US" sz="400" dirty="0"/>
          </a:p>
          <a:p>
            <a:pPr marL="0" indent="0">
              <a:buNone/>
            </a:pPr>
            <a:r>
              <a:rPr lang="en-US" sz="400" dirty="0">
                <a:solidFill>
                  <a:srgbClr val="9EC8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label: Published</a:t>
            </a:r>
            <a:endParaRPr lang="en-US" sz="400" dirty="0"/>
          </a:p>
          <a:p>
            <a:pPr marL="0" indent="0">
              <a:buNone/>
            </a:pPr>
            <a:r>
              <a:rPr lang="en-US" sz="400" dirty="0">
                <a:solidFill>
                  <a:srgbClr val="9EC8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published: true</a:t>
            </a:r>
            <a:endParaRPr lang="en-US" sz="400" dirty="0"/>
          </a:p>
          <a:p>
            <a:pPr marL="0" indent="0">
              <a:buNone/>
            </a:pPr>
            <a:r>
              <a:rPr lang="en-US" sz="400" dirty="0">
                <a:solidFill>
                  <a:srgbClr val="9EC8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default_revision: true</a:t>
            </a:r>
            <a:endParaRPr lang="en-US" sz="400" dirty="0"/>
          </a:p>
          <a:p>
            <a:pPr marL="0" indent="0">
              <a:buNone/>
            </a:pPr>
            <a:r>
              <a:rPr lang="en-US" sz="400" dirty="0">
                <a:solidFill>
                  <a:srgbClr val="9EC8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weight: 5</a:t>
            </a:r>
            <a:endParaRPr lang="en-US" sz="400" dirty="0"/>
          </a:p>
          <a:p>
            <a:pPr marL="0" indent="0">
              <a:buNone/>
            </a:pPr>
            <a:r>
              <a:rPr lang="en-US" sz="400" dirty="0">
                <a:solidFill>
                  <a:srgbClr val="9EC8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archived:</a:t>
            </a:r>
            <a:endParaRPr lang="en-US" sz="400" dirty="0"/>
          </a:p>
          <a:p>
            <a:pPr marL="0" indent="0">
              <a:buNone/>
            </a:pPr>
            <a:r>
              <a:rPr lang="en-US" sz="400" dirty="0">
                <a:solidFill>
                  <a:srgbClr val="9EC8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label: Archived</a:t>
            </a:r>
            <a:endParaRPr lang="en-US" sz="400" dirty="0"/>
          </a:p>
          <a:p>
            <a:pPr marL="0" indent="0">
              <a:buNone/>
            </a:pPr>
            <a:r>
              <a:rPr lang="en-US" sz="400" dirty="0">
                <a:solidFill>
                  <a:srgbClr val="9EC8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published: false</a:t>
            </a:r>
            <a:endParaRPr lang="en-US" sz="400" dirty="0"/>
          </a:p>
          <a:p>
            <a:pPr marL="0" indent="0">
              <a:buNone/>
            </a:pPr>
            <a:r>
              <a:rPr lang="en-US" sz="400" dirty="0">
                <a:solidFill>
                  <a:srgbClr val="9EC8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default_revision: true</a:t>
            </a:r>
            <a:endParaRPr lang="en-US" sz="400" dirty="0"/>
          </a:p>
          <a:p>
            <a:pPr marL="0" indent="0">
              <a:buNone/>
            </a:pPr>
            <a:r>
              <a:rPr lang="en-US" sz="400" dirty="0">
                <a:solidFill>
                  <a:srgbClr val="9EC8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weight: 10</a:t>
            </a:r>
            <a:endParaRPr lang="en-US" sz="400" dirty="0"/>
          </a:p>
          <a:p>
            <a:pPr marL="0" indent="0">
              <a:buNone/>
            </a:pPr>
            <a:endParaRPr lang="en-US" sz="400" dirty="0"/>
          </a:p>
          <a:p>
            <a:pPr marL="0" indent="0">
              <a:buNone/>
            </a:pPr>
            <a:r>
              <a:rPr lang="en-US" sz="400" dirty="0">
                <a:solidFill>
                  <a:srgbClr val="9EC8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transitions:</a:t>
            </a:r>
            <a:endParaRPr lang="en-US" sz="400" dirty="0"/>
          </a:p>
          <a:p>
            <a:pPr marL="0" indent="0">
              <a:buNone/>
            </a:pPr>
            <a:r>
              <a:rPr lang="en-US" sz="400" dirty="0">
                <a:solidFill>
                  <a:srgbClr val="9EC8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create_new_draft:</a:t>
            </a:r>
            <a:endParaRPr lang="en-US" sz="400" dirty="0"/>
          </a:p>
          <a:p>
            <a:pPr marL="0" indent="0">
              <a:buNone/>
            </a:pPr>
            <a:r>
              <a:rPr lang="en-US" sz="400" dirty="0">
                <a:solidFill>
                  <a:srgbClr val="9EC8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label: 'Create New Draft'</a:t>
            </a:r>
            <a:endParaRPr lang="en-US" sz="400" dirty="0"/>
          </a:p>
          <a:p>
            <a:pPr marL="0" indent="0">
              <a:buNone/>
            </a:pPr>
            <a:r>
              <a:rPr lang="en-US" sz="400" dirty="0">
                <a:solidFill>
                  <a:srgbClr val="9EC8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from: [published, archived]</a:t>
            </a:r>
            <a:endParaRPr lang="en-US" sz="400" dirty="0"/>
          </a:p>
          <a:p>
            <a:pPr marL="0" indent="0">
              <a:buNone/>
            </a:pPr>
            <a:r>
              <a:rPr lang="en-US" sz="400" dirty="0">
                <a:solidFill>
                  <a:srgbClr val="9EC8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to: draft</a:t>
            </a:r>
            <a:endParaRPr lang="en-US" sz="400" dirty="0"/>
          </a:p>
          <a:p>
            <a:pPr marL="0" indent="0">
              <a:buNone/>
            </a:pPr>
            <a:r>
              <a:rPr lang="en-US" sz="400" dirty="0">
                <a:solidFill>
                  <a:srgbClr val="9EC8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submit_for_review:</a:t>
            </a:r>
            <a:endParaRPr lang="en-US" sz="400" dirty="0"/>
          </a:p>
          <a:p>
            <a:pPr marL="0" indent="0">
              <a:buNone/>
            </a:pPr>
            <a:r>
              <a:rPr lang="en-US" sz="400" dirty="0">
                <a:solidFill>
                  <a:srgbClr val="9EC8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label: 'Submit for Review'</a:t>
            </a:r>
            <a:endParaRPr lang="en-US" sz="400" dirty="0"/>
          </a:p>
          <a:p>
            <a:pPr marL="0" indent="0">
              <a:buNone/>
            </a:pPr>
            <a:r>
              <a:rPr lang="en-US" sz="400" dirty="0">
                <a:solidFill>
                  <a:srgbClr val="9EC8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from: [draft]</a:t>
            </a:r>
            <a:endParaRPr lang="en-US" sz="400" dirty="0"/>
          </a:p>
          <a:p>
            <a:pPr marL="0" indent="0">
              <a:buNone/>
            </a:pPr>
            <a:r>
              <a:rPr lang="en-US" sz="400" dirty="0">
                <a:solidFill>
                  <a:srgbClr val="9EC8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to: review</a:t>
            </a:r>
            <a:endParaRPr lang="en-US" sz="400" dirty="0"/>
          </a:p>
          <a:p>
            <a:pPr marL="0" indent="0">
              <a:buNone/>
            </a:pPr>
            <a:r>
              <a:rPr lang="en-US" sz="400" dirty="0">
                <a:solidFill>
                  <a:srgbClr val="9EC8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publish:</a:t>
            </a:r>
            <a:endParaRPr lang="en-US" sz="400" dirty="0"/>
          </a:p>
          <a:p>
            <a:pPr marL="0" indent="0">
              <a:buNone/>
            </a:pPr>
            <a:r>
              <a:rPr lang="en-US" sz="400" dirty="0">
                <a:solidFill>
                  <a:srgbClr val="9EC8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label: Publish</a:t>
            </a:r>
            <a:endParaRPr lang="en-US" sz="400" dirty="0"/>
          </a:p>
          <a:p>
            <a:pPr marL="0" indent="0">
              <a:buNone/>
            </a:pPr>
            <a:r>
              <a:rPr lang="en-US" sz="400" dirty="0">
                <a:solidFill>
                  <a:srgbClr val="9EC8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from: [review, draft]</a:t>
            </a:r>
            <a:endParaRPr lang="en-US" sz="400" dirty="0"/>
          </a:p>
          <a:p>
            <a:pPr marL="0" indent="0">
              <a:buNone/>
            </a:pPr>
            <a:r>
              <a:rPr lang="en-US" sz="400" dirty="0">
                <a:solidFill>
                  <a:srgbClr val="9EC8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to: published</a:t>
            </a:r>
            <a:endParaRPr lang="en-US" sz="400" dirty="0"/>
          </a:p>
          <a:p>
            <a:pPr marL="0" indent="0">
              <a:buNone/>
            </a:pPr>
            <a:r>
              <a:rPr lang="en-US" sz="400" dirty="0">
                <a:solidFill>
                  <a:srgbClr val="9EC8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reject:</a:t>
            </a:r>
            <a:endParaRPr lang="en-US" sz="400" dirty="0"/>
          </a:p>
          <a:p>
            <a:pPr marL="0" indent="0">
              <a:buNone/>
            </a:pPr>
            <a:r>
              <a:rPr lang="en-US" sz="400" dirty="0">
                <a:solidFill>
                  <a:srgbClr val="9EC8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label: 'Send back to draft'</a:t>
            </a:r>
            <a:endParaRPr lang="en-US" sz="400" dirty="0"/>
          </a:p>
          <a:p>
            <a:pPr marL="0" indent="0">
              <a:buNone/>
            </a:pPr>
            <a:r>
              <a:rPr lang="en-US" sz="400" dirty="0">
                <a:solidFill>
                  <a:srgbClr val="9EC8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from: [review]</a:t>
            </a:r>
            <a:endParaRPr lang="en-US" sz="400" dirty="0"/>
          </a:p>
          <a:p>
            <a:pPr marL="0" indent="0">
              <a:buNone/>
            </a:pPr>
            <a:r>
              <a:rPr lang="en-US" sz="400" dirty="0">
                <a:solidFill>
                  <a:srgbClr val="9EC8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to: draft</a:t>
            </a:r>
            <a:endParaRPr lang="en-US" sz="400" dirty="0"/>
          </a:p>
          <a:p>
            <a:pPr marL="0" indent="0">
              <a:buNone/>
            </a:pPr>
            <a:r>
              <a:rPr lang="en-US" sz="400" dirty="0">
                <a:solidFill>
                  <a:srgbClr val="9EC8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archive:</a:t>
            </a:r>
            <a:endParaRPr lang="en-US" sz="400" dirty="0"/>
          </a:p>
          <a:p>
            <a:pPr marL="0" indent="0">
              <a:buNone/>
            </a:pPr>
            <a:r>
              <a:rPr lang="en-US" sz="400" dirty="0">
                <a:solidFill>
                  <a:srgbClr val="9EC8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label: Archive</a:t>
            </a:r>
            <a:endParaRPr lang="en-US" sz="400" dirty="0"/>
          </a:p>
          <a:p>
            <a:pPr marL="0" indent="0">
              <a:buNone/>
            </a:pPr>
            <a:r>
              <a:rPr lang="en-US" sz="400" dirty="0">
                <a:solidFill>
                  <a:srgbClr val="9EC8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from: [published]</a:t>
            </a:r>
            <a:endParaRPr lang="en-US" sz="400" dirty="0"/>
          </a:p>
          <a:p>
            <a:pPr marL="0" indent="0">
              <a:buNone/>
            </a:pPr>
            <a:r>
              <a:rPr lang="en-US" sz="400" dirty="0">
                <a:solidFill>
                  <a:srgbClr val="9EC8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to: archived</a:t>
            </a:r>
            <a:endParaRPr lang="en-US" sz="400" dirty="0"/>
          </a:p>
        </p:txBody>
      </p:sp>
      <p:sp>
        <p:nvSpPr>
          <p:cNvPr id="11" name="Text 9"/>
          <p:cNvSpPr/>
          <p:nvPr/>
        </p:nvSpPr>
        <p:spPr>
          <a:xfrm>
            <a:off x="4663440" y="804672"/>
            <a:ext cx="41605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2E7FD4"/>
                </a:solidFill>
              </a:rPr>
              <a:t>Programmatic workflow access</a:t>
            </a:r>
            <a:endParaRPr lang="en-US" sz="1300" dirty="0"/>
          </a:p>
        </p:txBody>
      </p:sp>
      <p:sp>
        <p:nvSpPr>
          <p:cNvPr id="12" name="Shape 10"/>
          <p:cNvSpPr/>
          <p:nvPr/>
        </p:nvSpPr>
        <p:spPr>
          <a:xfrm>
            <a:off x="4663440" y="1097280"/>
            <a:ext cx="4160520" cy="3657600"/>
          </a:xfrm>
          <a:prstGeom prst="rect">
            <a:avLst/>
          </a:prstGeom>
          <a:solidFill>
            <a:srgbClr val="070D1A"/>
          </a:solidFill>
          <a:ln w="12700">
            <a:solidFill>
              <a:srgbClr val="1D5FA8"/>
            </a:solidFill>
            <a:prstDash val="solid"/>
          </a:ln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3" name="Text 11"/>
          <p:cNvSpPr/>
          <p:nvPr/>
        </p:nvSpPr>
        <p:spPr>
          <a:xfrm>
            <a:off x="4800600" y="1188720"/>
            <a:ext cx="3886200" cy="3474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600" dirty="0">
                <a:solidFill>
                  <a:srgbClr val="61AFE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use Drupal\workflows\Entity\Workflow;</a:t>
            </a: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61AFE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use Drupal\content_moderation\ModerationInformationInterface;</a:t>
            </a:r>
            <a:endParaRPr lang="en-US" sz="600" dirty="0"/>
          </a:p>
          <a:p>
            <a:pPr marL="0" indent="0">
              <a:buNone/>
            </a:pP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73C99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// Load a workflow</a:t>
            </a: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E5C07B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$workflow = Workflow::load('editorial');</a:t>
            </a:r>
            <a:endParaRPr lang="en-US" sz="600" dirty="0"/>
          </a:p>
          <a:p>
            <a:pPr marL="0" indent="0">
              <a:buNone/>
            </a:pP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73C99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// Get states</a:t>
            </a: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E5C07B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$states = $workflow-&gt;getTypePlugin()-&gt;getStates();</a:t>
            </a: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61AFE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foreach ($states as $id =&gt; $state) {</a:t>
            </a: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9CDCF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echo $id . ': ' . $state-&gt;label() . "\n";</a:t>
            </a: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9EC8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}</a:t>
            </a:r>
            <a:endParaRPr lang="en-US" sz="600" dirty="0"/>
          </a:p>
          <a:p>
            <a:pPr marL="0" indent="0">
              <a:buNone/>
            </a:pP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73C99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// Get transitions from a state</a:t>
            </a: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E5C07B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$transitions = $workflow-&gt;getTypePlugin()</a:t>
            </a: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9CDCF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-&gt;getTransitionsForState('draft');</a:t>
            </a:r>
            <a:endParaRPr lang="en-US" sz="600" dirty="0"/>
          </a:p>
          <a:p>
            <a:pPr marL="0" indent="0">
              <a:buNone/>
            </a:pP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73C99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// ── GET/SET MODERATION STATE ON ENTITY ───────────</a:t>
            </a: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61AFE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use Drupal\content_moderation\ModerationInformation;</a:t>
            </a:r>
            <a:endParaRPr lang="en-US" sz="600" dirty="0"/>
          </a:p>
          <a:p>
            <a:pPr marL="0" indent="0">
              <a:buNone/>
            </a:pP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E5C07B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$moderationInfo = \Drupal::service('content_moderation.moderation_information');</a:t>
            </a:r>
            <a:endParaRPr lang="en-US" sz="600" dirty="0"/>
          </a:p>
          <a:p>
            <a:pPr marL="0" indent="0">
              <a:buNone/>
            </a:pP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73C99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// Check if entity is moderated</a:t>
            </a: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61AFE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if ($moderationInfo-&gt;isModeratedEntity($node)) {</a:t>
            </a: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73C99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// Get current state</a:t>
            </a: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E5C07B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$state = $node-&gt;get('moderation_state')-&gt;value;</a:t>
            </a:r>
            <a:endParaRPr lang="en-US" sz="600" dirty="0"/>
          </a:p>
          <a:p>
            <a:pPr marL="0" indent="0">
              <a:buNone/>
            </a:pP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73C99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// Change state (triggers validation)</a:t>
            </a: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9CDCF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$node-&gt;set('moderation_state', 'published');</a:t>
            </a: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9CDCF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$node-&gt;save();</a:t>
            </a: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9EC8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}</a:t>
            </a:r>
            <a:endParaRPr lang="en-US" sz="600" dirty="0"/>
          </a:p>
          <a:p>
            <a:pPr marL="0" indent="0">
              <a:buNone/>
            </a:pP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73C99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// Check valid transitions for current user</a:t>
            </a: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E5C07B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$transitions = \Drupal::service(</a:t>
            </a: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E5C07B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'content_moderation.state_transition_validation'</a:t>
            </a: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9CDCF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)-&gt;getValidTransitions($node, \Drupal::currentUser());</a:t>
            </a:r>
            <a:endParaRPr lang="en-US" sz="600" dirty="0"/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9">
    <p:bg>
      <p:bgPr>
        <a:solidFill>
          <a:srgbClr val="F0F6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58368"/>
          </a:xfrm>
          <a:prstGeom prst="rect">
            <a:avLst/>
          </a:prstGeom>
          <a:solidFill>
            <a:srgbClr val="080F1C"/>
          </a:solidFill>
          <a:ln w="12700">
            <a:solidFill>
              <a:srgbClr val="080F1C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" name="Shape 1"/>
          <p:cNvSpPr/>
          <p:nvPr/>
        </p:nvSpPr>
        <p:spPr>
          <a:xfrm>
            <a:off x="0" y="658368"/>
            <a:ext cx="9144000" cy="50292"/>
          </a:xfrm>
          <a:prstGeom prst="rect">
            <a:avLst/>
          </a:prstGeom>
          <a:solidFill>
            <a:srgbClr val="6AADDF"/>
          </a:solidFill>
          <a:ln w="12700">
            <a:solidFill>
              <a:srgbClr val="6AADD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" name="Text 2"/>
          <p:cNvSpPr/>
          <p:nvPr/>
        </p:nvSpPr>
        <p:spPr>
          <a:xfrm>
            <a:off x="320040" y="0"/>
            <a:ext cx="438912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Workflow API</a:t>
            </a:r>
            <a:endParaRPr lang="en-US" sz="2200" dirty="0"/>
          </a:p>
        </p:txBody>
      </p:sp>
      <p:sp>
        <p:nvSpPr>
          <p:cNvPr id="5" name="Text 3"/>
          <p:cNvSpPr/>
          <p:nvPr/>
        </p:nvSpPr>
        <p:spPr>
          <a:xfrm>
            <a:off x="4709160" y="0"/>
            <a:ext cx="411480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B8D9F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|  Transition Access &amp; Custom Workflow Types</a:t>
            </a:r>
            <a:endParaRPr lang="en-US" sz="1300" dirty="0"/>
          </a:p>
        </p:txBody>
      </p:sp>
      <p:sp>
        <p:nvSpPr>
          <p:cNvPr id="6" name="Shape 4"/>
          <p:cNvSpPr/>
          <p:nvPr/>
        </p:nvSpPr>
        <p:spPr>
          <a:xfrm>
            <a:off x="0" y="4846320"/>
            <a:ext cx="9144000" cy="297180"/>
          </a:xfrm>
          <a:prstGeom prst="rect">
            <a:avLst/>
          </a:prstGeom>
          <a:solidFill>
            <a:srgbClr val="080F1C"/>
          </a:solidFill>
          <a:ln w="12700">
            <a:solidFill>
              <a:srgbClr val="080F1C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7" name="Text 5"/>
          <p:cNvSpPr/>
          <p:nvPr/>
        </p:nvSpPr>
        <p:spPr>
          <a:xfrm>
            <a:off x="274320" y="4846320"/>
            <a:ext cx="8595360" cy="2971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800" dirty="0">
                <a:solidFill>
                  <a:srgbClr val="B8D9F5"/>
                </a:solidFill>
              </a:rPr>
              <a:t>drupal.org/docs  |  MIGRATION, SEARCH, TRANSLATION &amp; WORKFLOWS  |  COURSE 5 OF 7</a:t>
            </a:r>
            <a:endParaRPr lang="en-US" sz="800" dirty="0"/>
          </a:p>
        </p:txBody>
      </p:sp>
      <p:sp>
        <p:nvSpPr>
          <p:cNvPr id="8" name="Shape 6"/>
          <p:cNvSpPr/>
          <p:nvPr/>
        </p:nvSpPr>
        <p:spPr>
          <a:xfrm>
            <a:off x="320040" y="804672"/>
            <a:ext cx="8503920" cy="3977640"/>
          </a:xfrm>
          <a:prstGeom prst="rect">
            <a:avLst/>
          </a:prstGeom>
          <a:solidFill>
            <a:srgbClr val="070D1A"/>
          </a:solidFill>
          <a:ln w="12700">
            <a:solidFill>
              <a:srgbClr val="1D5FA8"/>
            </a:solidFill>
            <a:prstDash val="solid"/>
          </a:ln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9" name="Text 7"/>
          <p:cNvSpPr/>
          <p:nvPr/>
        </p:nvSpPr>
        <p:spPr>
          <a:xfrm>
            <a:off x="457200" y="896112"/>
            <a:ext cx="8229600" cy="3794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500" dirty="0">
                <a:solidFill>
                  <a:srgbClr val="73C99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// ── RESTRICTING TRANSITIONS BY ROLE ──────────────────────────────────</a:t>
            </a:r>
            <a:endParaRPr lang="en-US" sz="500" dirty="0"/>
          </a:p>
          <a:p>
            <a:pPr marL="0" indent="0">
              <a:buNone/>
            </a:pPr>
            <a:r>
              <a:rPr lang="en-US" sz="500" dirty="0">
                <a:solidFill>
                  <a:srgbClr val="73C99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// Configured in the workflow YAML or via hook — roles that can</a:t>
            </a:r>
            <a:endParaRPr lang="en-US" sz="500" dirty="0"/>
          </a:p>
          <a:p>
            <a:pPr marL="0" indent="0">
              <a:buNone/>
            </a:pPr>
            <a:r>
              <a:rPr lang="en-US" sz="500" dirty="0">
                <a:solidFill>
                  <a:srgbClr val="73C99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// perform each transition:</a:t>
            </a:r>
            <a:endParaRPr lang="en-US" sz="500" dirty="0"/>
          </a:p>
          <a:p>
            <a:pPr marL="0" indent="0">
              <a:buNone/>
            </a:pPr>
            <a:endParaRPr lang="en-US" sz="500" dirty="0"/>
          </a:p>
          <a:p>
            <a:pPr marL="0" indent="0">
              <a:buNone/>
            </a:pPr>
            <a:r>
              <a:rPr lang="en-US" sz="500" dirty="0">
                <a:solidFill>
                  <a:srgbClr val="73C99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# In workflows.workflow.editorial.yml:</a:t>
            </a:r>
            <a:endParaRPr lang="en-US" sz="500" dirty="0"/>
          </a:p>
          <a:p>
            <a:pPr marL="0" indent="0">
              <a:buNone/>
            </a:pPr>
            <a:r>
              <a:rPr lang="en-US" sz="500" dirty="0">
                <a:solidFill>
                  <a:srgbClr val="9EC8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transitions:</a:t>
            </a:r>
            <a:endParaRPr lang="en-US" sz="500" dirty="0"/>
          </a:p>
          <a:p>
            <a:pPr marL="0" indent="0">
              <a:buNone/>
            </a:pPr>
            <a:r>
              <a:rPr lang="en-US" sz="500" dirty="0">
                <a:solidFill>
                  <a:srgbClr val="9EC8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publish:</a:t>
            </a:r>
            <a:endParaRPr lang="en-US" sz="500" dirty="0"/>
          </a:p>
          <a:p>
            <a:pPr marL="0" indent="0">
              <a:buNone/>
            </a:pPr>
            <a:r>
              <a:rPr lang="en-US" sz="500" dirty="0">
                <a:solidFill>
                  <a:srgbClr val="9EC8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label: Publish</a:t>
            </a:r>
            <a:endParaRPr lang="en-US" sz="500" dirty="0"/>
          </a:p>
          <a:p>
            <a:pPr marL="0" indent="0">
              <a:buNone/>
            </a:pPr>
            <a:r>
              <a:rPr lang="en-US" sz="500" dirty="0">
                <a:solidFill>
                  <a:srgbClr val="9EC8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from: [review]</a:t>
            </a:r>
            <a:endParaRPr lang="en-US" sz="500" dirty="0"/>
          </a:p>
          <a:p>
            <a:pPr marL="0" indent="0">
              <a:buNone/>
            </a:pPr>
            <a:r>
              <a:rPr lang="en-US" sz="500" dirty="0">
                <a:solidFill>
                  <a:srgbClr val="9EC8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to: published</a:t>
            </a:r>
            <a:endParaRPr lang="en-US" sz="500" dirty="0"/>
          </a:p>
          <a:p>
            <a:pPr marL="0" indent="0">
              <a:buNone/>
            </a:pPr>
            <a:r>
              <a:rPr lang="en-US" sz="500" dirty="0">
                <a:solidFill>
                  <a:srgbClr val="73C99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# Permissions are managed via user roles in the Workflow UI</a:t>
            </a:r>
            <a:endParaRPr lang="en-US" sz="500" dirty="0"/>
          </a:p>
          <a:p>
            <a:pPr marL="0" indent="0">
              <a:buNone/>
            </a:pPr>
            <a:r>
              <a:rPr lang="en-US" sz="500" dirty="0">
                <a:solidFill>
                  <a:srgbClr val="73C99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# /admin/config/workflow/workflows/manage/editorial/transitions</a:t>
            </a:r>
            <a:endParaRPr lang="en-US" sz="500" dirty="0"/>
          </a:p>
          <a:p>
            <a:pPr marL="0" indent="0">
              <a:buNone/>
            </a:pPr>
            <a:endParaRPr lang="en-US" sz="500" dirty="0"/>
          </a:p>
          <a:p>
            <a:pPr marL="0" indent="0">
              <a:buNone/>
            </a:pPr>
            <a:r>
              <a:rPr lang="en-US" sz="500" dirty="0">
                <a:solidFill>
                  <a:srgbClr val="73C99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// ── SUBSCRIBING TO WORKFLOW TRANSITION EVENTS ─────────────────────────</a:t>
            </a:r>
            <a:endParaRPr lang="en-US" sz="500" dirty="0"/>
          </a:p>
          <a:p>
            <a:pPr marL="0" indent="0">
              <a:buNone/>
            </a:pPr>
            <a:r>
              <a:rPr lang="en-US" sz="500" dirty="0">
                <a:solidFill>
                  <a:srgbClr val="61AFE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use Drupal\workflows\Event\WorkflowTransitionEvent;</a:t>
            </a:r>
            <a:endParaRPr lang="en-US" sz="500" dirty="0"/>
          </a:p>
          <a:p>
            <a:pPr marL="0" indent="0">
              <a:buNone/>
            </a:pPr>
            <a:r>
              <a:rPr lang="en-US" sz="500" dirty="0">
                <a:solidFill>
                  <a:srgbClr val="61AFE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use Drupal\workflows\WorkflowTransitionEventSubscriberBase;</a:t>
            </a:r>
            <a:endParaRPr lang="en-US" sz="500" dirty="0"/>
          </a:p>
          <a:p>
            <a:pPr marL="0" indent="0">
              <a:buNone/>
            </a:pPr>
            <a:endParaRPr lang="en-US" sz="500" dirty="0"/>
          </a:p>
          <a:p>
            <a:pPr marL="0" indent="0">
              <a:buNone/>
            </a:pPr>
            <a:r>
              <a:rPr lang="en-US" sz="500" dirty="0">
                <a:solidFill>
                  <a:srgbClr val="61AFE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class MyWorkflowSubscriber extends WorkflowTransitionEventSubscriberBase {</a:t>
            </a:r>
            <a:endParaRPr lang="en-US" sz="500" dirty="0"/>
          </a:p>
          <a:p>
            <a:pPr marL="0" indent="0">
              <a:buNone/>
            </a:pPr>
            <a:endParaRPr lang="en-US" sz="500" dirty="0"/>
          </a:p>
          <a:p>
            <a:pPr marL="0" indent="0">
              <a:buNone/>
            </a:pPr>
            <a:r>
              <a:rPr lang="en-US" sz="500" dirty="0">
                <a:solidFill>
                  <a:srgbClr val="61AFE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public static function getSubscribedEvents(): array {</a:t>
            </a:r>
            <a:endParaRPr lang="en-US" sz="500" dirty="0"/>
          </a:p>
          <a:p>
            <a:pPr marL="0" indent="0">
              <a:buNone/>
            </a:pPr>
            <a:r>
              <a:rPr lang="en-US" sz="500" dirty="0">
                <a:solidFill>
                  <a:srgbClr val="61AFE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return [</a:t>
            </a:r>
            <a:endParaRPr lang="en-US" sz="500" dirty="0"/>
          </a:p>
          <a:p>
            <a:pPr marL="0" indent="0">
              <a:buNone/>
            </a:pPr>
            <a:r>
              <a:rPr lang="en-US" sz="500" dirty="0">
                <a:solidFill>
                  <a:srgbClr val="73C99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    // Fires BEFORE transition happens — can prevent it</a:t>
            </a:r>
            <a:endParaRPr lang="en-US" sz="500" dirty="0"/>
          </a:p>
          <a:p>
            <a:pPr marL="0" indent="0">
              <a:buNone/>
            </a:pPr>
            <a:r>
              <a:rPr lang="en-US" sz="500" dirty="0">
                <a:solidFill>
                  <a:srgbClr val="E5C07B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    'workflow.guard' =&gt; 'guard',</a:t>
            </a:r>
            <a:endParaRPr lang="en-US" sz="500" dirty="0"/>
          </a:p>
          <a:p>
            <a:pPr marL="0" indent="0">
              <a:buNone/>
            </a:pPr>
            <a:r>
              <a:rPr lang="en-US" sz="500" dirty="0">
                <a:solidFill>
                  <a:srgbClr val="73C99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    // Fires AFTER transition is complete</a:t>
            </a:r>
            <a:endParaRPr lang="en-US" sz="500" dirty="0"/>
          </a:p>
          <a:p>
            <a:pPr marL="0" indent="0">
              <a:buNone/>
            </a:pPr>
            <a:r>
              <a:rPr lang="en-US" sz="500" dirty="0">
                <a:solidFill>
                  <a:srgbClr val="E5C07B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    'workflow.completed' =&gt; 'onCompleted',</a:t>
            </a:r>
            <a:endParaRPr lang="en-US" sz="500" dirty="0"/>
          </a:p>
          <a:p>
            <a:pPr marL="0" indent="0">
              <a:buNone/>
            </a:pPr>
            <a:r>
              <a:rPr lang="en-US" sz="500" dirty="0">
                <a:solidFill>
                  <a:srgbClr val="9EC8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];</a:t>
            </a:r>
            <a:endParaRPr lang="en-US" sz="500" dirty="0"/>
          </a:p>
          <a:p>
            <a:pPr marL="0" indent="0">
              <a:buNone/>
            </a:pPr>
            <a:r>
              <a:rPr lang="en-US" sz="500" dirty="0">
                <a:solidFill>
                  <a:srgbClr val="9EC8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}</a:t>
            </a:r>
            <a:endParaRPr lang="en-US" sz="500" dirty="0"/>
          </a:p>
          <a:p>
            <a:pPr marL="0" indent="0">
              <a:buNone/>
            </a:pPr>
            <a:endParaRPr lang="en-US" sz="500" dirty="0"/>
          </a:p>
          <a:p>
            <a:pPr marL="0" indent="0">
              <a:buNone/>
            </a:pPr>
            <a:r>
              <a:rPr lang="en-US" sz="500" dirty="0">
                <a:solidFill>
                  <a:srgbClr val="61AFE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public function guard(WorkflowTransitionEvent $event): void {</a:t>
            </a:r>
            <a:endParaRPr lang="en-US" sz="500" dirty="0"/>
          </a:p>
          <a:p>
            <a:pPr marL="0" indent="0">
              <a:buNone/>
            </a:pPr>
            <a:r>
              <a:rPr lang="en-US" sz="500" dirty="0">
                <a:solidFill>
                  <a:srgbClr val="E5C07B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$node = $event-&gt;getEntity();</a:t>
            </a:r>
            <a:endParaRPr lang="en-US" sz="500" dirty="0"/>
          </a:p>
          <a:p>
            <a:pPr marL="0" indent="0">
              <a:buNone/>
            </a:pPr>
            <a:r>
              <a:rPr lang="en-US" sz="500" dirty="0">
                <a:solidFill>
                  <a:srgbClr val="61AFE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if ($event-&gt;getTransition()-&gt;id() === 'publish') {</a:t>
            </a:r>
            <a:endParaRPr lang="en-US" sz="500" dirty="0"/>
          </a:p>
          <a:p>
            <a:pPr marL="0" indent="0">
              <a:buNone/>
            </a:pPr>
            <a:r>
              <a:rPr lang="en-US" sz="500" dirty="0">
                <a:solidFill>
                  <a:srgbClr val="73C99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    // Block publishing if SEO title is missing</a:t>
            </a:r>
            <a:endParaRPr lang="en-US" sz="500" dirty="0"/>
          </a:p>
          <a:p>
            <a:pPr marL="0" indent="0">
              <a:buNone/>
            </a:pPr>
            <a:r>
              <a:rPr lang="en-US" sz="500" dirty="0">
                <a:solidFill>
                  <a:srgbClr val="61AFE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    if ($node-&gt;get('field_seo_title')-&gt;isEmpty()) {</a:t>
            </a:r>
            <a:endParaRPr lang="en-US" sz="500" dirty="0"/>
          </a:p>
          <a:p>
            <a:pPr marL="0" indent="0">
              <a:buNone/>
            </a:pPr>
            <a:r>
              <a:rPr lang="en-US" sz="500" dirty="0">
                <a:solidFill>
                  <a:srgbClr val="9CDCF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        $event-&gt;stopPropagation();   // Prevent the transition</a:t>
            </a:r>
            <a:endParaRPr lang="en-US" sz="500" dirty="0"/>
          </a:p>
          <a:p>
            <a:pPr marL="0" indent="0">
              <a:buNone/>
            </a:pPr>
            <a:r>
              <a:rPr lang="en-US" sz="500" dirty="0">
                <a:solidFill>
                  <a:srgbClr val="9CDCF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        \Drupal::messenger()-&gt;addError('Fill in SEO title before publishing.');</a:t>
            </a:r>
            <a:endParaRPr lang="en-US" sz="500" dirty="0"/>
          </a:p>
          <a:p>
            <a:pPr marL="0" indent="0">
              <a:buNone/>
            </a:pPr>
            <a:r>
              <a:rPr lang="en-US" sz="500" dirty="0">
                <a:solidFill>
                  <a:srgbClr val="9EC8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    }</a:t>
            </a:r>
            <a:endParaRPr lang="en-US" sz="500" dirty="0"/>
          </a:p>
          <a:p>
            <a:pPr marL="0" indent="0">
              <a:buNone/>
            </a:pPr>
            <a:r>
              <a:rPr lang="en-US" sz="500" dirty="0">
                <a:solidFill>
                  <a:srgbClr val="9EC8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}</a:t>
            </a:r>
            <a:endParaRPr lang="en-US" sz="500" dirty="0"/>
          </a:p>
          <a:p>
            <a:pPr marL="0" indent="0">
              <a:buNone/>
            </a:pPr>
            <a:r>
              <a:rPr lang="en-US" sz="500" dirty="0">
                <a:solidFill>
                  <a:srgbClr val="9EC8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}</a:t>
            </a:r>
            <a:endParaRPr lang="en-US" sz="500" dirty="0"/>
          </a:p>
          <a:p>
            <a:pPr marL="0" indent="0">
              <a:buNone/>
            </a:pPr>
            <a:endParaRPr lang="en-US" sz="500" dirty="0"/>
          </a:p>
          <a:p>
            <a:pPr marL="0" indent="0">
              <a:buNone/>
            </a:pPr>
            <a:r>
              <a:rPr lang="en-US" sz="500" dirty="0">
                <a:solidFill>
                  <a:srgbClr val="61AFE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public function onCompleted(WorkflowTransitionEvent $event): void {</a:t>
            </a:r>
            <a:endParaRPr lang="en-US" sz="500" dirty="0"/>
          </a:p>
          <a:p>
            <a:pPr marL="0" indent="0">
              <a:buNone/>
            </a:pPr>
            <a:r>
              <a:rPr lang="en-US" sz="500" dirty="0">
                <a:solidFill>
                  <a:srgbClr val="E5C07B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$node = $event-&gt;getEntity();</a:t>
            </a:r>
            <a:endParaRPr lang="en-US" sz="500" dirty="0"/>
          </a:p>
          <a:p>
            <a:pPr marL="0" indent="0">
              <a:buNone/>
            </a:pPr>
            <a:r>
              <a:rPr lang="en-US" sz="500" dirty="0">
                <a:solidFill>
                  <a:srgbClr val="61AFE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if ($event-&gt;getTransition()-&gt;id() === 'publish') {</a:t>
            </a:r>
            <a:endParaRPr lang="en-US" sz="500" dirty="0"/>
          </a:p>
          <a:p>
            <a:pPr marL="0" indent="0">
              <a:buNone/>
            </a:pPr>
            <a:r>
              <a:rPr lang="en-US" sz="500" dirty="0">
                <a:solidFill>
                  <a:srgbClr val="73C99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    // Notify the team when content is published</a:t>
            </a:r>
            <a:endParaRPr lang="en-US" sz="500" dirty="0"/>
          </a:p>
          <a:p>
            <a:pPr marL="0" indent="0">
              <a:buNone/>
            </a:pPr>
            <a:r>
              <a:rPr lang="en-US" sz="500" dirty="0">
                <a:solidFill>
                  <a:srgbClr val="9CDCF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    $this-&gt;notifyTeam($node);</a:t>
            </a:r>
            <a:endParaRPr lang="en-US" sz="500" dirty="0"/>
          </a:p>
          <a:p>
            <a:pPr marL="0" indent="0">
              <a:buNone/>
            </a:pPr>
            <a:r>
              <a:rPr lang="en-US" sz="500" dirty="0">
                <a:solidFill>
                  <a:srgbClr val="9EC8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}</a:t>
            </a:r>
            <a:endParaRPr lang="en-US" sz="500" dirty="0"/>
          </a:p>
          <a:p>
            <a:pPr marL="0" indent="0">
              <a:buNone/>
            </a:pPr>
            <a:r>
              <a:rPr lang="en-US" sz="500" dirty="0">
                <a:solidFill>
                  <a:srgbClr val="9EC8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}</a:t>
            </a:r>
            <a:endParaRPr lang="en-US" sz="500" dirty="0"/>
          </a:p>
          <a:p>
            <a:pPr marL="0" indent="0">
              <a:buNone/>
            </a:pPr>
            <a:r>
              <a:rPr lang="en-US" sz="500" dirty="0">
                <a:solidFill>
                  <a:srgbClr val="9EC8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}</a:t>
            </a:r>
            <a:endParaRPr lang="en-US" sz="500" dirty="0"/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0">
    <p:bg>
      <p:bgPr>
        <a:solidFill>
          <a:srgbClr val="F0F6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58368"/>
          </a:xfrm>
          <a:prstGeom prst="rect">
            <a:avLst/>
          </a:prstGeom>
          <a:solidFill>
            <a:srgbClr val="080F1C"/>
          </a:solidFill>
          <a:ln w="12700">
            <a:solidFill>
              <a:srgbClr val="080F1C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" name="Shape 1"/>
          <p:cNvSpPr/>
          <p:nvPr/>
        </p:nvSpPr>
        <p:spPr>
          <a:xfrm>
            <a:off x="0" y="658368"/>
            <a:ext cx="9144000" cy="50292"/>
          </a:xfrm>
          <a:prstGeom prst="rect">
            <a:avLst/>
          </a:prstGeom>
          <a:solidFill>
            <a:srgbClr val="6AADDF"/>
          </a:solidFill>
          <a:ln w="12700">
            <a:solidFill>
              <a:srgbClr val="6AADD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" name="Text 2"/>
          <p:cNvSpPr/>
          <p:nvPr/>
        </p:nvSpPr>
        <p:spPr>
          <a:xfrm>
            <a:off x="320040" y="0"/>
            <a:ext cx="438912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Workflow API</a:t>
            </a:r>
            <a:endParaRPr lang="en-US" sz="2200" dirty="0"/>
          </a:p>
        </p:txBody>
      </p:sp>
      <p:sp>
        <p:nvSpPr>
          <p:cNvPr id="5" name="Text 3"/>
          <p:cNvSpPr/>
          <p:nvPr/>
        </p:nvSpPr>
        <p:spPr>
          <a:xfrm>
            <a:off x="4709160" y="0"/>
            <a:ext cx="411480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B8D9F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|  Best Practices &amp; Workflow Design</a:t>
            </a:r>
            <a:endParaRPr lang="en-US" sz="1300" dirty="0"/>
          </a:p>
        </p:txBody>
      </p:sp>
      <p:sp>
        <p:nvSpPr>
          <p:cNvPr id="6" name="Shape 4"/>
          <p:cNvSpPr/>
          <p:nvPr/>
        </p:nvSpPr>
        <p:spPr>
          <a:xfrm>
            <a:off x="0" y="4846320"/>
            <a:ext cx="9144000" cy="297180"/>
          </a:xfrm>
          <a:prstGeom prst="rect">
            <a:avLst/>
          </a:prstGeom>
          <a:solidFill>
            <a:srgbClr val="080F1C"/>
          </a:solidFill>
          <a:ln w="12700">
            <a:solidFill>
              <a:srgbClr val="080F1C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7" name="Text 5"/>
          <p:cNvSpPr/>
          <p:nvPr/>
        </p:nvSpPr>
        <p:spPr>
          <a:xfrm>
            <a:off x="274320" y="4846320"/>
            <a:ext cx="8595360" cy="2971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800" dirty="0">
                <a:solidFill>
                  <a:srgbClr val="B8D9F5"/>
                </a:solidFill>
              </a:rPr>
              <a:t>drupal.org/docs  |  MIGRATION, SEARCH, TRANSLATION &amp; WORKFLOWS  |  COURSE 5 OF 7</a:t>
            </a:r>
            <a:endParaRPr lang="en-US" sz="800" dirty="0"/>
          </a:p>
        </p:txBody>
      </p:sp>
      <p:sp>
        <p:nvSpPr>
          <p:cNvPr id="8" name="Shape 6"/>
          <p:cNvSpPr/>
          <p:nvPr/>
        </p:nvSpPr>
        <p:spPr>
          <a:xfrm>
            <a:off x="320040" y="804672"/>
            <a:ext cx="4160520" cy="877824"/>
          </a:xfrm>
          <a:prstGeom prst="rect">
            <a:avLst/>
          </a:prstGeom>
          <a:solidFill>
            <a:srgbClr val="FFFFFF"/>
          </a:solidFill>
          <a:ln w="12700">
            <a:solidFill>
              <a:srgbClr val="C8DDED"/>
            </a:solidFill>
            <a:prstDash val="solid"/>
          </a:ln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9" name="Shape 7"/>
          <p:cNvSpPr/>
          <p:nvPr/>
        </p:nvSpPr>
        <p:spPr>
          <a:xfrm>
            <a:off x="411480" y="1051560"/>
            <a:ext cx="411480" cy="411480"/>
          </a:xfrm>
          <a:prstGeom prst="ellipse">
            <a:avLst/>
          </a:prstGeom>
          <a:solidFill>
            <a:srgbClr val="6AADDF"/>
          </a:solidFill>
          <a:ln w="12700">
            <a:solidFill>
              <a:srgbClr val="6AADD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0" name="Text 8"/>
          <p:cNvSpPr/>
          <p:nvPr/>
        </p:nvSpPr>
        <p:spPr>
          <a:xfrm>
            <a:off x="411480" y="1051560"/>
            <a:ext cx="4114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FFFFFF"/>
                </a:solidFill>
              </a:rPr>
              <a:t>✓</a:t>
            </a:r>
            <a:endParaRPr lang="en-US" sz="1300" dirty="0"/>
          </a:p>
        </p:txBody>
      </p:sp>
      <p:sp>
        <p:nvSpPr>
          <p:cNvPr id="11" name="Text 9"/>
          <p:cNvSpPr/>
          <p:nvPr/>
        </p:nvSpPr>
        <p:spPr>
          <a:xfrm>
            <a:off x="914400" y="877824"/>
            <a:ext cx="3474720" cy="7498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0D1B2E"/>
                </a:solidFill>
              </a:rPr>
              <a:t>Define workflows in config/install YAML — they deploy cleanly with drush config:import and can be version-controlled alongside code changes</a:t>
            </a:r>
            <a:endParaRPr lang="en-US" sz="1100" dirty="0"/>
          </a:p>
        </p:txBody>
      </p:sp>
      <p:sp>
        <p:nvSpPr>
          <p:cNvPr id="12" name="Shape 10"/>
          <p:cNvSpPr/>
          <p:nvPr/>
        </p:nvSpPr>
        <p:spPr>
          <a:xfrm>
            <a:off x="320040" y="1810512"/>
            <a:ext cx="4160520" cy="877824"/>
          </a:xfrm>
          <a:prstGeom prst="rect">
            <a:avLst/>
          </a:prstGeom>
          <a:solidFill>
            <a:srgbClr val="FFFFFF"/>
          </a:solidFill>
          <a:ln w="12700">
            <a:solidFill>
              <a:srgbClr val="C8DDED"/>
            </a:solidFill>
            <a:prstDash val="solid"/>
          </a:ln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3" name="Shape 11"/>
          <p:cNvSpPr/>
          <p:nvPr/>
        </p:nvSpPr>
        <p:spPr>
          <a:xfrm>
            <a:off x="411480" y="2057400"/>
            <a:ext cx="411480" cy="411480"/>
          </a:xfrm>
          <a:prstGeom prst="ellipse">
            <a:avLst/>
          </a:prstGeom>
          <a:solidFill>
            <a:srgbClr val="6AADDF"/>
          </a:solidFill>
          <a:ln w="12700">
            <a:solidFill>
              <a:srgbClr val="6AADD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4" name="Text 12"/>
          <p:cNvSpPr/>
          <p:nvPr/>
        </p:nvSpPr>
        <p:spPr>
          <a:xfrm>
            <a:off x="411480" y="2057400"/>
            <a:ext cx="4114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FFFFFF"/>
                </a:solidFill>
              </a:rPr>
              <a:t>✓</a:t>
            </a:r>
            <a:endParaRPr lang="en-US" sz="1300" dirty="0"/>
          </a:p>
        </p:txBody>
      </p:sp>
      <p:sp>
        <p:nvSpPr>
          <p:cNvPr id="15" name="Text 13"/>
          <p:cNvSpPr/>
          <p:nvPr/>
        </p:nvSpPr>
        <p:spPr>
          <a:xfrm>
            <a:off x="914400" y="1883664"/>
            <a:ext cx="3474720" cy="7498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0D1B2E"/>
                </a:solidFill>
              </a:rPr>
              <a:t>Subscribe to workflow.guard event to add business-rule validation before transitions — check required fields, external API status, or approval counts</a:t>
            </a:r>
            <a:endParaRPr lang="en-US" sz="1100" dirty="0"/>
          </a:p>
        </p:txBody>
      </p:sp>
      <p:sp>
        <p:nvSpPr>
          <p:cNvPr id="16" name="Shape 14"/>
          <p:cNvSpPr/>
          <p:nvPr/>
        </p:nvSpPr>
        <p:spPr>
          <a:xfrm>
            <a:off x="320040" y="2816352"/>
            <a:ext cx="4160520" cy="877824"/>
          </a:xfrm>
          <a:prstGeom prst="rect">
            <a:avLst/>
          </a:prstGeom>
          <a:solidFill>
            <a:srgbClr val="FFFFFF"/>
          </a:solidFill>
          <a:ln w="12700">
            <a:solidFill>
              <a:srgbClr val="C8DDED"/>
            </a:solidFill>
            <a:prstDash val="solid"/>
          </a:ln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7" name="Shape 15"/>
          <p:cNvSpPr/>
          <p:nvPr/>
        </p:nvSpPr>
        <p:spPr>
          <a:xfrm>
            <a:off x="411480" y="3063240"/>
            <a:ext cx="411480" cy="411480"/>
          </a:xfrm>
          <a:prstGeom prst="ellipse">
            <a:avLst/>
          </a:prstGeom>
          <a:solidFill>
            <a:srgbClr val="6AADDF"/>
          </a:solidFill>
          <a:ln w="12700">
            <a:solidFill>
              <a:srgbClr val="6AADD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8" name="Text 16"/>
          <p:cNvSpPr/>
          <p:nvPr/>
        </p:nvSpPr>
        <p:spPr>
          <a:xfrm>
            <a:off x="411480" y="3063240"/>
            <a:ext cx="4114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FFFFFF"/>
                </a:solidFill>
              </a:rPr>
              <a:t>✓</a:t>
            </a:r>
            <a:endParaRPr lang="en-US" sz="1300" dirty="0"/>
          </a:p>
        </p:txBody>
      </p:sp>
      <p:sp>
        <p:nvSpPr>
          <p:cNvPr id="19" name="Text 17"/>
          <p:cNvSpPr/>
          <p:nvPr/>
        </p:nvSpPr>
        <p:spPr>
          <a:xfrm>
            <a:off x="914400" y="2889504"/>
            <a:ext cx="3474720" cy="7498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0D1B2E"/>
                </a:solidFill>
              </a:rPr>
              <a:t>Keep workflows simple — 3-5 states is usually enough. Complex workflows confuse editors and are hard to maintain. Add states only when there's a real business need</a:t>
            </a:r>
            <a:endParaRPr lang="en-US" sz="1100" dirty="0"/>
          </a:p>
        </p:txBody>
      </p:sp>
      <p:sp>
        <p:nvSpPr>
          <p:cNvPr id="20" name="Shape 18"/>
          <p:cNvSpPr/>
          <p:nvPr/>
        </p:nvSpPr>
        <p:spPr>
          <a:xfrm>
            <a:off x="320040" y="3822192"/>
            <a:ext cx="4160520" cy="877824"/>
          </a:xfrm>
          <a:prstGeom prst="rect">
            <a:avLst/>
          </a:prstGeom>
          <a:solidFill>
            <a:srgbClr val="FFFFFF"/>
          </a:solidFill>
          <a:ln w="12700">
            <a:solidFill>
              <a:srgbClr val="C8DDED"/>
            </a:solidFill>
            <a:prstDash val="solid"/>
          </a:ln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21" name="Shape 19"/>
          <p:cNvSpPr/>
          <p:nvPr/>
        </p:nvSpPr>
        <p:spPr>
          <a:xfrm>
            <a:off x="411480" y="4069080"/>
            <a:ext cx="411480" cy="411480"/>
          </a:xfrm>
          <a:prstGeom prst="ellipse">
            <a:avLst/>
          </a:prstGeom>
          <a:solidFill>
            <a:srgbClr val="6AADDF"/>
          </a:solidFill>
          <a:ln w="12700">
            <a:solidFill>
              <a:srgbClr val="6AADD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2" name="Text 20"/>
          <p:cNvSpPr/>
          <p:nvPr/>
        </p:nvSpPr>
        <p:spPr>
          <a:xfrm>
            <a:off x="411480" y="4069080"/>
            <a:ext cx="4114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FFFFFF"/>
                </a:solidFill>
              </a:rPr>
              <a:t>✓</a:t>
            </a:r>
            <a:endParaRPr lang="en-US" sz="1300" dirty="0"/>
          </a:p>
        </p:txBody>
      </p:sp>
      <p:sp>
        <p:nvSpPr>
          <p:cNvPr id="23" name="Text 21"/>
          <p:cNvSpPr/>
          <p:nvPr/>
        </p:nvSpPr>
        <p:spPr>
          <a:xfrm>
            <a:off x="914400" y="3895344"/>
            <a:ext cx="3474720" cy="7498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0D1B2E"/>
                </a:solidFill>
              </a:rPr>
              <a:t>Test transition permissions carefully — configure which roles can perform which transitions in the Workflow UI and verify with test user accounts before going live</a:t>
            </a:r>
            <a:endParaRPr lang="en-US" sz="1100" dirty="0"/>
          </a:p>
        </p:txBody>
      </p:sp>
      <p:sp>
        <p:nvSpPr>
          <p:cNvPr id="24" name="Shape 22"/>
          <p:cNvSpPr/>
          <p:nvPr/>
        </p:nvSpPr>
        <p:spPr>
          <a:xfrm>
            <a:off x="4663440" y="804672"/>
            <a:ext cx="4160520" cy="877824"/>
          </a:xfrm>
          <a:prstGeom prst="rect">
            <a:avLst/>
          </a:prstGeom>
          <a:solidFill>
            <a:srgbClr val="FFFFFF"/>
          </a:solidFill>
          <a:ln w="12700">
            <a:solidFill>
              <a:srgbClr val="C8DDED"/>
            </a:solidFill>
            <a:prstDash val="solid"/>
          </a:ln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25" name="Shape 23"/>
          <p:cNvSpPr/>
          <p:nvPr/>
        </p:nvSpPr>
        <p:spPr>
          <a:xfrm>
            <a:off x="4754880" y="1051560"/>
            <a:ext cx="411480" cy="411480"/>
          </a:xfrm>
          <a:prstGeom prst="ellipse">
            <a:avLst/>
          </a:prstGeom>
          <a:solidFill>
            <a:srgbClr val="F4A261"/>
          </a:solidFill>
          <a:ln w="12700">
            <a:solidFill>
              <a:srgbClr val="F4A261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6" name="Text 24"/>
          <p:cNvSpPr/>
          <p:nvPr/>
        </p:nvSpPr>
        <p:spPr>
          <a:xfrm>
            <a:off x="4754880" y="1051560"/>
            <a:ext cx="4114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FFFFFF"/>
                </a:solidFill>
              </a:rPr>
              <a:t>⚠</a:t>
            </a:r>
            <a:endParaRPr lang="en-US" sz="1300" dirty="0"/>
          </a:p>
        </p:txBody>
      </p:sp>
      <p:sp>
        <p:nvSpPr>
          <p:cNvPr id="27" name="Text 25"/>
          <p:cNvSpPr/>
          <p:nvPr/>
        </p:nvSpPr>
        <p:spPr>
          <a:xfrm>
            <a:off x="5257800" y="877824"/>
            <a:ext cx="3474720" cy="7498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0D1B2E"/>
                </a:solidFill>
              </a:rPr>
              <a:t>Setting moderation_state directly in code ($node-&gt;set('moderation_state', 'published')) bypasses transition guards. Use the transition API to trigger proper validation</a:t>
            </a:r>
            <a:endParaRPr lang="en-US" sz="1100" dirty="0"/>
          </a:p>
        </p:txBody>
      </p:sp>
      <p:sp>
        <p:nvSpPr>
          <p:cNvPr id="28" name="Shape 26"/>
          <p:cNvSpPr/>
          <p:nvPr/>
        </p:nvSpPr>
        <p:spPr>
          <a:xfrm>
            <a:off x="4663440" y="1810512"/>
            <a:ext cx="4160520" cy="877824"/>
          </a:xfrm>
          <a:prstGeom prst="rect">
            <a:avLst/>
          </a:prstGeom>
          <a:solidFill>
            <a:srgbClr val="FFFFFF"/>
          </a:solidFill>
          <a:ln w="12700">
            <a:solidFill>
              <a:srgbClr val="C8DDED"/>
            </a:solidFill>
            <a:prstDash val="solid"/>
          </a:ln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29" name="Shape 27"/>
          <p:cNvSpPr/>
          <p:nvPr/>
        </p:nvSpPr>
        <p:spPr>
          <a:xfrm>
            <a:off x="4754880" y="2057400"/>
            <a:ext cx="411480" cy="411480"/>
          </a:xfrm>
          <a:prstGeom prst="ellipse">
            <a:avLst/>
          </a:prstGeom>
          <a:solidFill>
            <a:srgbClr val="F4A261"/>
          </a:solidFill>
          <a:ln w="12700">
            <a:solidFill>
              <a:srgbClr val="F4A261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0" name="Text 28"/>
          <p:cNvSpPr/>
          <p:nvPr/>
        </p:nvSpPr>
        <p:spPr>
          <a:xfrm>
            <a:off x="4754880" y="2057400"/>
            <a:ext cx="4114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FFFFFF"/>
                </a:solidFill>
              </a:rPr>
              <a:t>⚠</a:t>
            </a:r>
            <a:endParaRPr lang="en-US" sz="1300" dirty="0"/>
          </a:p>
        </p:txBody>
      </p:sp>
      <p:sp>
        <p:nvSpPr>
          <p:cNvPr id="31" name="Text 29"/>
          <p:cNvSpPr/>
          <p:nvPr/>
        </p:nvSpPr>
        <p:spPr>
          <a:xfrm>
            <a:off x="5257800" y="1883664"/>
            <a:ext cx="3474720" cy="7498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0D1B2E"/>
                </a:solidFill>
              </a:rPr>
              <a:t>Workflow state and entity publish status are separate concepts in Content Moderation — a node can be in 'Published' state but still have previous draft revisions</a:t>
            </a:r>
            <a:endParaRPr lang="en-US" sz="1100" dirty="0"/>
          </a:p>
        </p:txBody>
      </p:sp>
      <p:sp>
        <p:nvSpPr>
          <p:cNvPr id="32" name="Shape 30"/>
          <p:cNvSpPr/>
          <p:nvPr/>
        </p:nvSpPr>
        <p:spPr>
          <a:xfrm>
            <a:off x="4663440" y="2816352"/>
            <a:ext cx="4160520" cy="877824"/>
          </a:xfrm>
          <a:prstGeom prst="rect">
            <a:avLst/>
          </a:prstGeom>
          <a:solidFill>
            <a:srgbClr val="FFFFFF"/>
          </a:solidFill>
          <a:ln w="12700">
            <a:solidFill>
              <a:srgbClr val="C8DDED"/>
            </a:solidFill>
            <a:prstDash val="solid"/>
          </a:ln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33" name="Shape 31"/>
          <p:cNvSpPr/>
          <p:nvPr/>
        </p:nvSpPr>
        <p:spPr>
          <a:xfrm>
            <a:off x="4754880" y="3063240"/>
            <a:ext cx="411480" cy="411480"/>
          </a:xfrm>
          <a:prstGeom prst="ellipse">
            <a:avLst/>
          </a:prstGeom>
          <a:solidFill>
            <a:srgbClr val="E63946"/>
          </a:solidFill>
          <a:ln w="12700">
            <a:solidFill>
              <a:srgbClr val="E63946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4" name="Text 32"/>
          <p:cNvSpPr/>
          <p:nvPr/>
        </p:nvSpPr>
        <p:spPr>
          <a:xfrm>
            <a:off x="4754880" y="3063240"/>
            <a:ext cx="4114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FFFFFF"/>
                </a:solidFill>
              </a:rPr>
              <a:t>✗</a:t>
            </a:r>
            <a:endParaRPr lang="en-US" sz="1300" dirty="0"/>
          </a:p>
        </p:txBody>
      </p:sp>
      <p:sp>
        <p:nvSpPr>
          <p:cNvPr id="35" name="Text 33"/>
          <p:cNvSpPr/>
          <p:nvPr/>
        </p:nvSpPr>
        <p:spPr>
          <a:xfrm>
            <a:off x="5257800" y="2889504"/>
            <a:ext cx="3474720" cy="7498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0D1B2E"/>
                </a:solidFill>
              </a:rPr>
              <a:t>Don't apply a workflow to entity types that don't have revisions enabled — Content Moderation requires revisionable entities to track state history per revision</a:t>
            </a:r>
            <a:endParaRPr lang="en-US" sz="1100" dirty="0"/>
          </a:p>
        </p:txBody>
      </p:sp>
      <p:sp>
        <p:nvSpPr>
          <p:cNvPr id="36" name="Shape 34"/>
          <p:cNvSpPr/>
          <p:nvPr/>
        </p:nvSpPr>
        <p:spPr>
          <a:xfrm>
            <a:off x="4663440" y="3822192"/>
            <a:ext cx="4160520" cy="877824"/>
          </a:xfrm>
          <a:prstGeom prst="rect">
            <a:avLst/>
          </a:prstGeom>
          <a:solidFill>
            <a:srgbClr val="FFFFFF"/>
          </a:solidFill>
          <a:ln w="12700">
            <a:solidFill>
              <a:srgbClr val="C8DDED"/>
            </a:solidFill>
            <a:prstDash val="solid"/>
          </a:ln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37" name="Shape 35"/>
          <p:cNvSpPr/>
          <p:nvPr/>
        </p:nvSpPr>
        <p:spPr>
          <a:xfrm>
            <a:off x="4754880" y="4069080"/>
            <a:ext cx="411480" cy="411480"/>
          </a:xfrm>
          <a:prstGeom prst="ellipse">
            <a:avLst/>
          </a:prstGeom>
          <a:solidFill>
            <a:srgbClr val="E63946"/>
          </a:solidFill>
          <a:ln w="12700">
            <a:solidFill>
              <a:srgbClr val="E63946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8" name="Text 36"/>
          <p:cNvSpPr/>
          <p:nvPr/>
        </p:nvSpPr>
        <p:spPr>
          <a:xfrm>
            <a:off x="4754880" y="4069080"/>
            <a:ext cx="4114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FFFFFF"/>
                </a:solidFill>
              </a:rPr>
              <a:t>✗</a:t>
            </a:r>
            <a:endParaRPr lang="en-US" sz="1300" dirty="0"/>
          </a:p>
        </p:txBody>
      </p:sp>
      <p:sp>
        <p:nvSpPr>
          <p:cNvPr id="39" name="Text 37"/>
          <p:cNvSpPr/>
          <p:nvPr/>
        </p:nvSpPr>
        <p:spPr>
          <a:xfrm>
            <a:off x="5257800" y="3895344"/>
            <a:ext cx="3474720" cy="7498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0D1B2E"/>
                </a:solidFill>
              </a:rPr>
              <a:t>Don't create transitions that skip important review states — even if roles could bypass review, the audit trail breaks and accountability is lost in the revision log</a:t>
            </a:r>
            <a:endParaRPr lang="en-US" sz="1100" dirty="0"/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1">
    <p:bg>
      <p:bgPr>
        <a:solidFill>
          <a:srgbClr val="080F1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18872" cy="5143500"/>
          </a:xfrm>
          <a:prstGeom prst="rect">
            <a:avLst/>
          </a:prstGeom>
          <a:solidFill>
            <a:srgbClr val="6AADDF"/>
          </a:solidFill>
          <a:ln w="12700">
            <a:solidFill>
              <a:srgbClr val="6AADD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" name="Shape 1"/>
          <p:cNvSpPr/>
          <p:nvPr/>
        </p:nvSpPr>
        <p:spPr>
          <a:xfrm>
            <a:off x="411480" y="530352"/>
            <a:ext cx="1024128" cy="1024128"/>
          </a:xfrm>
          <a:prstGeom prst="ellipse">
            <a:avLst/>
          </a:prstGeom>
          <a:solidFill>
            <a:srgbClr val="1D5FA8"/>
          </a:solidFill>
          <a:ln w="25400">
            <a:solidFill>
              <a:srgbClr val="6AADD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" name="Text 2"/>
          <p:cNvSpPr/>
          <p:nvPr/>
        </p:nvSpPr>
        <p:spPr>
          <a:xfrm>
            <a:off x="411480" y="530352"/>
            <a:ext cx="1024128" cy="10241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4000" b="1" dirty="0">
                <a:solidFill>
                  <a:srgbClr val="FFFFFF"/>
                </a:solidFill>
              </a:rPr>
              <a:t>API 8</a:t>
            </a:r>
            <a:endParaRPr lang="en-US" sz="4000" dirty="0"/>
          </a:p>
        </p:txBody>
      </p:sp>
      <p:sp>
        <p:nvSpPr>
          <p:cNvPr id="5" name="Text 3"/>
          <p:cNvSpPr/>
          <p:nvPr/>
        </p:nvSpPr>
        <p:spPr>
          <a:xfrm>
            <a:off x="347472" y="1783080"/>
            <a:ext cx="84582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Content Moderation API</a:t>
            </a:r>
            <a:endParaRPr lang="en-US" sz="3800" dirty="0"/>
          </a:p>
        </p:txBody>
      </p:sp>
      <p:sp>
        <p:nvSpPr>
          <p:cNvPr id="6" name="Text 4"/>
          <p:cNvSpPr/>
          <p:nvPr/>
        </p:nvSpPr>
        <p:spPr>
          <a:xfrm>
            <a:off x="347472" y="2816352"/>
            <a:ext cx="845820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dirty="0">
                <a:solidFill>
                  <a:srgbClr val="B8D9F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Editorial workflows on entities — draft/published revisions, forward revisions, and moderation state fields</a:t>
            </a:r>
            <a:endParaRPr lang="en-US" sz="1500" dirty="0"/>
          </a:p>
        </p:txBody>
      </p:sp>
      <p:sp>
        <p:nvSpPr>
          <p:cNvPr id="7" name="Shape 5"/>
          <p:cNvSpPr/>
          <p:nvPr/>
        </p:nvSpPr>
        <p:spPr>
          <a:xfrm>
            <a:off x="0" y="4754880"/>
            <a:ext cx="9144000" cy="388620"/>
          </a:xfrm>
          <a:prstGeom prst="rect">
            <a:avLst/>
          </a:prstGeom>
          <a:solidFill>
            <a:srgbClr val="1D5FA8"/>
          </a:solidFill>
          <a:ln w="12700">
            <a:solidFill>
              <a:srgbClr val="1D5FA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8" name="Text 6"/>
          <p:cNvSpPr/>
          <p:nvPr/>
        </p:nvSpPr>
        <p:spPr>
          <a:xfrm>
            <a:off x="274320" y="4754880"/>
            <a:ext cx="8686800" cy="3886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900" dirty="0">
                <a:solidFill>
                  <a:srgbClr val="B8D9F5"/>
                </a:solidFill>
              </a:rPr>
              <a:t>DRUPAL CORE APIs  |  COURSE 5: MIGRATION, SEARCH, TRANSLATION &amp; WORKFLOWS</a:t>
            </a:r>
            <a:endParaRPr lang="en-US" sz="900" dirty="0"/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2">
    <p:bg>
      <p:bgPr>
        <a:solidFill>
          <a:srgbClr val="F0F6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58368"/>
          </a:xfrm>
          <a:prstGeom prst="rect">
            <a:avLst/>
          </a:prstGeom>
          <a:solidFill>
            <a:srgbClr val="080F1C"/>
          </a:solidFill>
          <a:ln w="12700">
            <a:solidFill>
              <a:srgbClr val="080F1C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" name="Shape 1"/>
          <p:cNvSpPr/>
          <p:nvPr/>
        </p:nvSpPr>
        <p:spPr>
          <a:xfrm>
            <a:off x="0" y="658368"/>
            <a:ext cx="9144000" cy="50292"/>
          </a:xfrm>
          <a:prstGeom prst="rect">
            <a:avLst/>
          </a:prstGeom>
          <a:solidFill>
            <a:srgbClr val="6AADDF"/>
          </a:solidFill>
          <a:ln w="12700">
            <a:solidFill>
              <a:srgbClr val="6AADD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" name="Text 2"/>
          <p:cNvSpPr/>
          <p:nvPr/>
        </p:nvSpPr>
        <p:spPr>
          <a:xfrm>
            <a:off x="320040" y="0"/>
            <a:ext cx="438912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Content Moderation API</a:t>
            </a:r>
            <a:endParaRPr lang="en-US" sz="2200" dirty="0"/>
          </a:p>
        </p:txBody>
      </p:sp>
      <p:sp>
        <p:nvSpPr>
          <p:cNvPr id="5" name="Text 3"/>
          <p:cNvSpPr/>
          <p:nvPr/>
        </p:nvSpPr>
        <p:spPr>
          <a:xfrm>
            <a:off x="4709160" y="0"/>
            <a:ext cx="411480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B8D9F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|  How Content Moderation Extends Workflow API</a:t>
            </a:r>
            <a:endParaRPr lang="en-US" sz="1300" dirty="0"/>
          </a:p>
        </p:txBody>
      </p:sp>
      <p:sp>
        <p:nvSpPr>
          <p:cNvPr id="6" name="Shape 4"/>
          <p:cNvSpPr/>
          <p:nvPr/>
        </p:nvSpPr>
        <p:spPr>
          <a:xfrm>
            <a:off x="0" y="4846320"/>
            <a:ext cx="9144000" cy="297180"/>
          </a:xfrm>
          <a:prstGeom prst="rect">
            <a:avLst/>
          </a:prstGeom>
          <a:solidFill>
            <a:srgbClr val="080F1C"/>
          </a:solidFill>
          <a:ln w="12700">
            <a:solidFill>
              <a:srgbClr val="080F1C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7" name="Text 5"/>
          <p:cNvSpPr/>
          <p:nvPr/>
        </p:nvSpPr>
        <p:spPr>
          <a:xfrm>
            <a:off x="274320" y="4846320"/>
            <a:ext cx="8595360" cy="2971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800" dirty="0">
                <a:solidFill>
                  <a:srgbClr val="B8D9F5"/>
                </a:solidFill>
              </a:rPr>
              <a:t>drupal.org/docs  |  MIGRATION, SEARCH, TRANSLATION &amp; WORKFLOWS  |  COURSE 5 OF 7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>
            <a:off x="320040" y="786384"/>
            <a:ext cx="850392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0D1B2E"/>
                </a:solidFill>
              </a:rPr>
              <a:t>Content Moderation (core module) provides the ContentModeration workflow type plugin and integrates state with entity publishing.</a:t>
            </a:r>
            <a:endParaRPr lang="en-US" sz="1300" dirty="0"/>
          </a:p>
        </p:txBody>
      </p:sp>
      <p:sp>
        <p:nvSpPr>
          <p:cNvPr id="9" name="Shape 7"/>
          <p:cNvSpPr/>
          <p:nvPr/>
        </p:nvSpPr>
        <p:spPr>
          <a:xfrm>
            <a:off x="320040" y="1261872"/>
            <a:ext cx="4160520" cy="914400"/>
          </a:xfrm>
          <a:prstGeom prst="rect">
            <a:avLst/>
          </a:prstGeom>
          <a:solidFill>
            <a:srgbClr val="FFFFFF"/>
          </a:solidFill>
          <a:ln w="12700">
            <a:solidFill>
              <a:srgbClr val="C8DDED"/>
            </a:solidFill>
            <a:prstDash val="solid"/>
          </a:ln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0" name="Shape 8"/>
          <p:cNvSpPr/>
          <p:nvPr/>
        </p:nvSpPr>
        <p:spPr>
          <a:xfrm>
            <a:off x="320040" y="1261872"/>
            <a:ext cx="64008" cy="914400"/>
          </a:xfrm>
          <a:prstGeom prst="rect">
            <a:avLst/>
          </a:prstGeom>
          <a:solidFill>
            <a:srgbClr val="1D5FA8"/>
          </a:solidFill>
          <a:ln w="12700">
            <a:solidFill>
              <a:srgbClr val="1D5FA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1" name="Text 9"/>
          <p:cNvSpPr/>
          <p:nvPr/>
        </p:nvSpPr>
        <p:spPr>
          <a:xfrm>
            <a:off x="484632" y="1353312"/>
            <a:ext cx="39319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b="1" dirty="0">
                <a:solidFill>
                  <a:srgbClr val="4A6A8A"/>
                </a:solidFill>
              </a:rPr>
              <a:t>MODERATION STATE FIELD</a:t>
            </a:r>
            <a:endParaRPr lang="en-US" sz="900" dirty="0"/>
          </a:p>
        </p:txBody>
      </p:sp>
      <p:sp>
        <p:nvSpPr>
          <p:cNvPr id="12" name="Text 10"/>
          <p:cNvSpPr/>
          <p:nvPr/>
        </p:nvSpPr>
        <p:spPr>
          <a:xfrm>
            <a:off x="484632" y="1591056"/>
            <a:ext cx="39319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150" dirty="0">
                <a:solidFill>
                  <a:srgbClr val="0D1B2E"/>
                </a:solidFill>
              </a:rPr>
              <a:t>When a workflow is applied to an entity type, a moderation_state field is added. Setting this field triggers the state machine and controls publish status.</a:t>
            </a:r>
            <a:endParaRPr lang="en-US" sz="1150" dirty="0"/>
          </a:p>
        </p:txBody>
      </p:sp>
      <p:sp>
        <p:nvSpPr>
          <p:cNvPr id="13" name="Shape 11"/>
          <p:cNvSpPr/>
          <p:nvPr/>
        </p:nvSpPr>
        <p:spPr>
          <a:xfrm>
            <a:off x="4663440" y="1261872"/>
            <a:ext cx="4160520" cy="914400"/>
          </a:xfrm>
          <a:prstGeom prst="rect">
            <a:avLst/>
          </a:prstGeom>
          <a:solidFill>
            <a:srgbClr val="FFFFFF"/>
          </a:solidFill>
          <a:ln w="12700">
            <a:solidFill>
              <a:srgbClr val="C8DDED"/>
            </a:solidFill>
            <a:prstDash val="solid"/>
          </a:ln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4" name="Shape 12"/>
          <p:cNvSpPr/>
          <p:nvPr/>
        </p:nvSpPr>
        <p:spPr>
          <a:xfrm>
            <a:off x="4663440" y="1261872"/>
            <a:ext cx="64008" cy="914400"/>
          </a:xfrm>
          <a:prstGeom prst="rect">
            <a:avLst/>
          </a:prstGeom>
          <a:solidFill>
            <a:srgbClr val="2E7FD4"/>
          </a:solidFill>
          <a:ln w="12700">
            <a:solidFill>
              <a:srgbClr val="2E7FD4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5" name="Text 13"/>
          <p:cNvSpPr/>
          <p:nvPr/>
        </p:nvSpPr>
        <p:spPr>
          <a:xfrm>
            <a:off x="4828032" y="1353312"/>
            <a:ext cx="39319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b="1" dirty="0">
                <a:solidFill>
                  <a:srgbClr val="4A6A8A"/>
                </a:solidFill>
              </a:rPr>
              <a:t>FORWARD REVISIONS</a:t>
            </a:r>
            <a:endParaRPr lang="en-US" sz="900" dirty="0"/>
          </a:p>
        </p:txBody>
      </p:sp>
      <p:sp>
        <p:nvSpPr>
          <p:cNvPr id="16" name="Text 14"/>
          <p:cNvSpPr/>
          <p:nvPr/>
        </p:nvSpPr>
        <p:spPr>
          <a:xfrm>
            <a:off x="4828032" y="1591056"/>
            <a:ext cx="39319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150" dirty="0">
                <a:solidFill>
                  <a:srgbClr val="0D1B2E"/>
                </a:solidFill>
              </a:rPr>
              <a:t>Draft revisions can exist alongside the live published revision. Visitors see the published version; editors see and work on the draft revision.</a:t>
            </a:r>
            <a:endParaRPr lang="en-US" sz="1150" dirty="0"/>
          </a:p>
        </p:txBody>
      </p:sp>
      <p:sp>
        <p:nvSpPr>
          <p:cNvPr id="17" name="Shape 15"/>
          <p:cNvSpPr/>
          <p:nvPr/>
        </p:nvSpPr>
        <p:spPr>
          <a:xfrm>
            <a:off x="320040" y="2267712"/>
            <a:ext cx="4160520" cy="896112"/>
          </a:xfrm>
          <a:prstGeom prst="rect">
            <a:avLst/>
          </a:prstGeom>
          <a:solidFill>
            <a:srgbClr val="FFFFFF"/>
          </a:solidFill>
          <a:ln w="12700">
            <a:solidFill>
              <a:srgbClr val="C8DDED"/>
            </a:solidFill>
            <a:prstDash val="solid"/>
          </a:ln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8" name="Shape 16"/>
          <p:cNvSpPr/>
          <p:nvPr/>
        </p:nvSpPr>
        <p:spPr>
          <a:xfrm>
            <a:off x="320040" y="2267712"/>
            <a:ext cx="64008" cy="896112"/>
          </a:xfrm>
          <a:prstGeom prst="rect">
            <a:avLst/>
          </a:prstGeom>
          <a:solidFill>
            <a:srgbClr val="1A3A5C"/>
          </a:solidFill>
          <a:ln w="12700">
            <a:solidFill>
              <a:srgbClr val="1A3A5C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9" name="Text 17"/>
          <p:cNvSpPr/>
          <p:nvPr/>
        </p:nvSpPr>
        <p:spPr>
          <a:xfrm>
            <a:off x="484632" y="2359152"/>
            <a:ext cx="39319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b="1" dirty="0">
                <a:solidFill>
                  <a:srgbClr val="4A6A8A"/>
                </a:solidFill>
              </a:rPr>
              <a:t>PUBLISH SYNC</a:t>
            </a:r>
            <a:endParaRPr lang="en-US" sz="900" dirty="0"/>
          </a:p>
        </p:txBody>
      </p:sp>
      <p:sp>
        <p:nvSpPr>
          <p:cNvPr id="20" name="Text 18"/>
          <p:cNvSpPr/>
          <p:nvPr/>
        </p:nvSpPr>
        <p:spPr>
          <a:xfrm>
            <a:off x="484632" y="2596896"/>
            <a:ext cx="393192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150" dirty="0">
                <a:solidFill>
                  <a:srgbClr val="0D1B2E"/>
                </a:solidFill>
              </a:rPr>
              <a:t>When a state is marked published: true in the workflow, Drupal automatically sets the entity's status=1 and marks this as the default revision.</a:t>
            </a:r>
            <a:endParaRPr lang="en-US" sz="1150" dirty="0"/>
          </a:p>
        </p:txBody>
      </p:sp>
      <p:sp>
        <p:nvSpPr>
          <p:cNvPr id="21" name="Shape 19"/>
          <p:cNvSpPr/>
          <p:nvPr/>
        </p:nvSpPr>
        <p:spPr>
          <a:xfrm>
            <a:off x="4663440" y="2267712"/>
            <a:ext cx="4160520" cy="896112"/>
          </a:xfrm>
          <a:prstGeom prst="rect">
            <a:avLst/>
          </a:prstGeom>
          <a:solidFill>
            <a:srgbClr val="FFFFFF"/>
          </a:solidFill>
          <a:ln w="12700">
            <a:solidFill>
              <a:srgbClr val="C8DDED"/>
            </a:solidFill>
            <a:prstDash val="solid"/>
          </a:ln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22" name="Shape 20"/>
          <p:cNvSpPr/>
          <p:nvPr/>
        </p:nvSpPr>
        <p:spPr>
          <a:xfrm>
            <a:off x="4663440" y="2267712"/>
            <a:ext cx="64008" cy="896112"/>
          </a:xfrm>
          <a:prstGeom prst="rect">
            <a:avLst/>
          </a:prstGeom>
          <a:solidFill>
            <a:srgbClr val="00B4A6"/>
          </a:solidFill>
          <a:ln w="12700">
            <a:solidFill>
              <a:srgbClr val="00B4A6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3" name="Text 21"/>
          <p:cNvSpPr/>
          <p:nvPr/>
        </p:nvSpPr>
        <p:spPr>
          <a:xfrm>
            <a:off x="4828032" y="2359152"/>
            <a:ext cx="39319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b="1" dirty="0">
                <a:solidFill>
                  <a:srgbClr val="4A6A8A"/>
                </a:solidFill>
              </a:rPr>
              <a:t>REVISION LOG</a:t>
            </a:r>
            <a:endParaRPr lang="en-US" sz="900" dirty="0"/>
          </a:p>
        </p:txBody>
      </p:sp>
      <p:sp>
        <p:nvSpPr>
          <p:cNvPr id="24" name="Text 22"/>
          <p:cNvSpPr/>
          <p:nvPr/>
        </p:nvSpPr>
        <p:spPr>
          <a:xfrm>
            <a:off x="4828032" y="2596896"/>
            <a:ext cx="393192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150" dirty="0">
                <a:solidFill>
                  <a:srgbClr val="0D1B2E"/>
                </a:solidFill>
              </a:rPr>
              <a:t>Every moderation state change is recorded in the entity's revision log with who made the change and when — full audit trail with rollback capability.</a:t>
            </a:r>
            <a:endParaRPr lang="en-US" sz="1150" dirty="0"/>
          </a:p>
        </p:txBody>
      </p:sp>
      <p:sp>
        <p:nvSpPr>
          <p:cNvPr id="25" name="Text 23"/>
          <p:cNvSpPr/>
          <p:nvPr/>
        </p:nvSpPr>
        <p:spPr>
          <a:xfrm>
            <a:off x="320040" y="3200400"/>
            <a:ext cx="85039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1D5FA8"/>
                </a:solidFill>
              </a:rPr>
              <a:t>Moderation state lifecycle for a published node</a:t>
            </a:r>
            <a:endParaRPr lang="en-US" sz="1300" dirty="0"/>
          </a:p>
        </p:txBody>
      </p:sp>
      <p:sp>
        <p:nvSpPr>
          <p:cNvPr id="26" name="Shape 24"/>
          <p:cNvSpPr/>
          <p:nvPr/>
        </p:nvSpPr>
        <p:spPr>
          <a:xfrm>
            <a:off x="320040" y="3493008"/>
            <a:ext cx="8503920" cy="786384"/>
          </a:xfrm>
          <a:prstGeom prst="rect">
            <a:avLst/>
          </a:prstGeom>
          <a:solidFill>
            <a:srgbClr val="070D1A"/>
          </a:solidFill>
          <a:ln w="12700">
            <a:solidFill>
              <a:srgbClr val="1D5FA8"/>
            </a:solidFill>
            <a:prstDash val="solid"/>
          </a:ln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27" name="Text 25"/>
          <p:cNvSpPr/>
          <p:nvPr/>
        </p:nvSpPr>
        <p:spPr>
          <a:xfrm>
            <a:off x="457200" y="3584448"/>
            <a:ext cx="822960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050" dirty="0">
                <a:solidFill>
                  <a:srgbClr val="73C99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// Revision 1: Draft (status=0, default_revision=false)</a:t>
            </a:r>
            <a:endParaRPr lang="en-US" sz="1050" dirty="0"/>
          </a:p>
          <a:p>
            <a:pPr marL="0" indent="0">
              <a:buNone/>
            </a:pPr>
            <a:r>
              <a:rPr lang="en-US" sz="1050" dirty="0">
                <a:solidFill>
                  <a:srgbClr val="73C99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// Revision 2: In Review (status=0, default_revision=false)</a:t>
            </a:r>
            <a:endParaRPr lang="en-US" sz="1050" dirty="0"/>
          </a:p>
          <a:p>
            <a:pPr marL="0" indent="0">
              <a:buNone/>
            </a:pPr>
            <a:r>
              <a:rPr lang="en-US" sz="1050" dirty="0">
                <a:solidFill>
                  <a:srgbClr val="73C99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// Revision 3: Published (status=1, default_revision=TRUE)  ← site visitors see this</a:t>
            </a:r>
            <a:endParaRPr lang="en-US" sz="1050" dirty="0"/>
          </a:p>
          <a:p>
            <a:pPr marL="0" indent="0">
              <a:buNone/>
            </a:pPr>
            <a:r>
              <a:rPr lang="en-US" sz="1050" dirty="0">
                <a:solidFill>
                  <a:srgbClr val="73C99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// Revision 4: Draft edit (status=0, default_revision=false) ← forward revision</a:t>
            </a:r>
            <a:endParaRPr lang="en-US" sz="1050" dirty="0"/>
          </a:p>
        </p:txBody>
      </p:sp>
      <p:sp>
        <p:nvSpPr>
          <p:cNvPr id="28" name="Shape 26"/>
          <p:cNvSpPr/>
          <p:nvPr/>
        </p:nvSpPr>
        <p:spPr>
          <a:xfrm>
            <a:off x="320040" y="4343400"/>
            <a:ext cx="8503920" cy="411480"/>
          </a:xfrm>
          <a:prstGeom prst="rect">
            <a:avLst/>
          </a:prstGeom>
          <a:solidFill>
            <a:srgbClr val="B8D9F5"/>
          </a:solidFill>
          <a:ln w="12700">
            <a:solidFill>
              <a:srgbClr val="1D5FA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9" name="Text 27"/>
          <p:cNvSpPr/>
          <p:nvPr/>
        </p:nvSpPr>
        <p:spPr>
          <a:xfrm>
            <a:off x="502920" y="4343399"/>
            <a:ext cx="82296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dirty="0">
                <a:solidFill>
                  <a:srgbClr val="0D1B2E"/>
                </a:solidFill>
              </a:rPr>
              <a:t>Forward revisions allow editors to work on draft versions of live content without affecting what site visitors see. The published revision stays visible until the new draft is published.</a:t>
            </a:r>
            <a:endParaRPr lang="en-US" sz="1150" dirty="0"/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3">
    <p:bg>
      <p:bgPr>
        <a:solidFill>
          <a:srgbClr val="F0F6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58368"/>
          </a:xfrm>
          <a:prstGeom prst="rect">
            <a:avLst/>
          </a:prstGeom>
          <a:solidFill>
            <a:srgbClr val="080F1C"/>
          </a:solidFill>
          <a:ln w="12700">
            <a:solidFill>
              <a:srgbClr val="080F1C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" name="Shape 1"/>
          <p:cNvSpPr/>
          <p:nvPr/>
        </p:nvSpPr>
        <p:spPr>
          <a:xfrm>
            <a:off x="0" y="658368"/>
            <a:ext cx="9144000" cy="50292"/>
          </a:xfrm>
          <a:prstGeom prst="rect">
            <a:avLst/>
          </a:prstGeom>
          <a:solidFill>
            <a:srgbClr val="6AADDF"/>
          </a:solidFill>
          <a:ln w="12700">
            <a:solidFill>
              <a:srgbClr val="6AADD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" name="Text 2"/>
          <p:cNvSpPr/>
          <p:nvPr/>
        </p:nvSpPr>
        <p:spPr>
          <a:xfrm>
            <a:off x="320040" y="0"/>
            <a:ext cx="438912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Content Moderation API</a:t>
            </a:r>
            <a:endParaRPr lang="en-US" sz="2200" dirty="0"/>
          </a:p>
        </p:txBody>
      </p:sp>
      <p:sp>
        <p:nvSpPr>
          <p:cNvPr id="5" name="Text 3"/>
          <p:cNvSpPr/>
          <p:nvPr/>
        </p:nvSpPr>
        <p:spPr>
          <a:xfrm>
            <a:off x="4709160" y="0"/>
            <a:ext cx="411480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B8D9F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|  Working with Moderation State in Code</a:t>
            </a:r>
            <a:endParaRPr lang="en-US" sz="1300" dirty="0"/>
          </a:p>
        </p:txBody>
      </p:sp>
      <p:sp>
        <p:nvSpPr>
          <p:cNvPr id="6" name="Shape 4"/>
          <p:cNvSpPr/>
          <p:nvPr/>
        </p:nvSpPr>
        <p:spPr>
          <a:xfrm>
            <a:off x="0" y="4846320"/>
            <a:ext cx="9144000" cy="297180"/>
          </a:xfrm>
          <a:prstGeom prst="rect">
            <a:avLst/>
          </a:prstGeom>
          <a:solidFill>
            <a:srgbClr val="080F1C"/>
          </a:solidFill>
          <a:ln w="12700">
            <a:solidFill>
              <a:srgbClr val="080F1C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7" name="Text 5"/>
          <p:cNvSpPr/>
          <p:nvPr/>
        </p:nvSpPr>
        <p:spPr>
          <a:xfrm>
            <a:off x="274320" y="4846320"/>
            <a:ext cx="8595360" cy="2971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800" dirty="0">
                <a:solidFill>
                  <a:srgbClr val="B8D9F5"/>
                </a:solidFill>
              </a:rPr>
              <a:t>drupal.org/docs  |  MIGRATION, SEARCH, TRANSLATION &amp; WORKFLOWS  |  COURSE 5 OF 7</a:t>
            </a:r>
            <a:endParaRPr lang="en-US" sz="800" dirty="0"/>
          </a:p>
        </p:txBody>
      </p:sp>
      <p:sp>
        <p:nvSpPr>
          <p:cNvPr id="8" name="Shape 6"/>
          <p:cNvSpPr/>
          <p:nvPr/>
        </p:nvSpPr>
        <p:spPr>
          <a:xfrm>
            <a:off x="320040" y="804672"/>
            <a:ext cx="8503920" cy="3977640"/>
          </a:xfrm>
          <a:prstGeom prst="rect">
            <a:avLst/>
          </a:prstGeom>
          <a:solidFill>
            <a:srgbClr val="070D1A"/>
          </a:solidFill>
          <a:ln w="12700">
            <a:solidFill>
              <a:srgbClr val="1D5FA8"/>
            </a:solidFill>
            <a:prstDash val="solid"/>
          </a:ln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9" name="Text 7"/>
          <p:cNvSpPr/>
          <p:nvPr/>
        </p:nvSpPr>
        <p:spPr>
          <a:xfrm>
            <a:off x="457200" y="896112"/>
            <a:ext cx="8229600" cy="3794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600" dirty="0">
                <a:solidFill>
                  <a:srgbClr val="61AFE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use Drupal\node\Entity\Node;</a:t>
            </a:r>
            <a:endParaRPr lang="en-US" sz="600" dirty="0"/>
          </a:p>
          <a:p>
            <a:pPr marL="0" indent="0">
              <a:buNone/>
            </a:pP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73C99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// ── LOAD AND CHECK MODERATION STATE ────────────────────────────────────</a:t>
            </a: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E5C07B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$node = Node::load(42);</a:t>
            </a: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E5C07B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$state = $node-&gt;get('moderation_state')-&gt;value;  // 'draft', 'review', 'published'</a:t>
            </a:r>
            <a:endParaRPr lang="en-US" sz="600" dirty="0"/>
          </a:p>
          <a:p>
            <a:pPr marL="0" indent="0">
              <a:buNone/>
            </a:pP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E5C07B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$moderationInfo = \Drupal::service('content_moderation.moderation_information');</a:t>
            </a:r>
            <a:endParaRPr lang="en-US" sz="600" dirty="0"/>
          </a:p>
          <a:p>
            <a:pPr marL="0" indent="0">
              <a:buNone/>
            </a:pP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73C99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// Is this entity under content moderation at all?</a:t>
            </a: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61AFE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if ($moderationInfo-&gt;isModeratedEntity($node)) {</a:t>
            </a: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73C99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// Is this the latest revision (including forward revisions)?</a:t>
            </a: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E5C07B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$isLatest = $moderationInfo-&gt;isLatestRevision($node);</a:t>
            </a: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73C99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// Is this the current default (live) revision?</a:t>
            </a: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E5C07B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$isDefault = $moderationInfo-&gt;isDefaultRevision($node);</a:t>
            </a: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73C99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// Is this a forward revision (draft ahead of live)?</a:t>
            </a: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E5C07B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$isForward = $moderationInfo-&gt;hasPendingRevision($node);</a:t>
            </a: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9EC8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}</a:t>
            </a:r>
            <a:endParaRPr lang="en-US" sz="600" dirty="0"/>
          </a:p>
          <a:p>
            <a:pPr marL="0" indent="0">
              <a:buNone/>
            </a:pP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73C99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// ── LOAD THE LATEST REVISION (includes unpublished drafts) ─────────────</a:t>
            </a: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E5C07B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$latestRevId = \Drupal::entityTypeManager()</a:t>
            </a: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9CDCF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-&gt;getStorage('node')</a:t>
            </a: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9CDCF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-&gt;getLatestRevisionId(42);</a:t>
            </a: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E5C07B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$latestNode = \Drupal::entityTypeManager()</a:t>
            </a: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9CDCF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-&gt;getStorage('node')</a:t>
            </a: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9CDCF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-&gt;loadRevision($latestRevId);</a:t>
            </a:r>
            <a:endParaRPr lang="en-US" sz="600" dirty="0"/>
          </a:p>
          <a:p>
            <a:pPr marL="0" indent="0">
              <a:buNone/>
            </a:pP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73C99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// ── SET MODERATION STATE (programmatic publish/approve) ────────────────</a:t>
            </a: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E5C07B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$node = Node::load(42);</a:t>
            </a: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9CDCF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$node-&gt;set('moderation_state', 'published');</a:t>
            </a: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9CDCF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$node-&gt;setRevisionLogMessage('Approved via automated review process.');</a:t>
            </a: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9CDCF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$node-&gt;setRevisionCreationTime(\Drupal::time()-&gt;getRequestTime());</a:t>
            </a: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9CDCF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$node-&gt;setRevisionUserId(\Drupal::currentUser()-&gt;id());</a:t>
            </a: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9CDCF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$node-&gt;save();</a:t>
            </a:r>
            <a:endParaRPr lang="en-US" sz="600" dirty="0"/>
          </a:p>
          <a:p>
            <a:pPr marL="0" indent="0">
              <a:buNone/>
            </a:pP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73C99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// ── QUERY ONLY PUBLISHED CONTENT ──────────────────────────────────────</a:t>
            </a: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73C99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// Standard entity queries already filter by default_revision</a:t>
            </a: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73C99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// and published status — no special handling needed.</a:t>
            </a: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E5C07B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$nids = \Drupal::entityQuery('node')</a:t>
            </a: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9CDCF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-&gt;condition('status', 1)</a:t>
            </a: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9CDCF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-&gt;condition('type', 'article')</a:t>
            </a: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9CDCF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-&gt;accessCheck(TRUE)</a:t>
            </a: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9CDCF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-&gt;execute();  // Only returns published (default) revisions</a:t>
            </a:r>
            <a:endParaRPr lang="en-US" sz="600" dirty="0"/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4">
    <p:bg>
      <p:bgPr>
        <a:solidFill>
          <a:srgbClr val="F0F6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58368"/>
          </a:xfrm>
          <a:prstGeom prst="rect">
            <a:avLst/>
          </a:prstGeom>
          <a:solidFill>
            <a:srgbClr val="080F1C"/>
          </a:solidFill>
          <a:ln w="12700">
            <a:solidFill>
              <a:srgbClr val="080F1C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" name="Shape 1"/>
          <p:cNvSpPr/>
          <p:nvPr/>
        </p:nvSpPr>
        <p:spPr>
          <a:xfrm>
            <a:off x="0" y="658368"/>
            <a:ext cx="9144000" cy="50292"/>
          </a:xfrm>
          <a:prstGeom prst="rect">
            <a:avLst/>
          </a:prstGeom>
          <a:solidFill>
            <a:srgbClr val="6AADDF"/>
          </a:solidFill>
          <a:ln w="12700">
            <a:solidFill>
              <a:srgbClr val="6AADD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" name="Text 2"/>
          <p:cNvSpPr/>
          <p:nvPr/>
        </p:nvSpPr>
        <p:spPr>
          <a:xfrm>
            <a:off x="320040" y="0"/>
            <a:ext cx="438912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Content Moderation API</a:t>
            </a:r>
            <a:endParaRPr lang="en-US" sz="2200" dirty="0"/>
          </a:p>
        </p:txBody>
      </p:sp>
      <p:sp>
        <p:nvSpPr>
          <p:cNvPr id="5" name="Text 3"/>
          <p:cNvSpPr/>
          <p:nvPr/>
        </p:nvSpPr>
        <p:spPr>
          <a:xfrm>
            <a:off x="4709160" y="0"/>
            <a:ext cx="411480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B8D9F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|  Moderation Queue &amp; Bulk Operations</a:t>
            </a:r>
            <a:endParaRPr lang="en-US" sz="1300" dirty="0"/>
          </a:p>
        </p:txBody>
      </p:sp>
      <p:sp>
        <p:nvSpPr>
          <p:cNvPr id="6" name="Shape 4"/>
          <p:cNvSpPr/>
          <p:nvPr/>
        </p:nvSpPr>
        <p:spPr>
          <a:xfrm>
            <a:off x="0" y="4846320"/>
            <a:ext cx="9144000" cy="297180"/>
          </a:xfrm>
          <a:prstGeom prst="rect">
            <a:avLst/>
          </a:prstGeom>
          <a:solidFill>
            <a:srgbClr val="080F1C"/>
          </a:solidFill>
          <a:ln w="12700">
            <a:solidFill>
              <a:srgbClr val="080F1C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7" name="Text 5"/>
          <p:cNvSpPr/>
          <p:nvPr/>
        </p:nvSpPr>
        <p:spPr>
          <a:xfrm>
            <a:off x="274320" y="4846320"/>
            <a:ext cx="8595360" cy="2971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800" dirty="0">
                <a:solidFill>
                  <a:srgbClr val="B8D9F5"/>
                </a:solidFill>
              </a:rPr>
              <a:t>drupal.org/docs  |  MIGRATION, SEARCH, TRANSLATION &amp; WORKFLOWS  |  COURSE 5 OF 7</a:t>
            </a:r>
            <a:endParaRPr lang="en-US" sz="800" dirty="0"/>
          </a:p>
        </p:txBody>
      </p:sp>
      <p:sp>
        <p:nvSpPr>
          <p:cNvPr id="8" name="Shape 6"/>
          <p:cNvSpPr/>
          <p:nvPr/>
        </p:nvSpPr>
        <p:spPr>
          <a:xfrm>
            <a:off x="320040" y="804672"/>
            <a:ext cx="8503920" cy="3977640"/>
          </a:xfrm>
          <a:prstGeom prst="rect">
            <a:avLst/>
          </a:prstGeom>
          <a:solidFill>
            <a:srgbClr val="070D1A"/>
          </a:solidFill>
          <a:ln w="12700">
            <a:solidFill>
              <a:srgbClr val="1D5FA8"/>
            </a:solidFill>
            <a:prstDash val="solid"/>
          </a:ln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9" name="Text 7"/>
          <p:cNvSpPr/>
          <p:nvPr/>
        </p:nvSpPr>
        <p:spPr>
          <a:xfrm>
            <a:off x="457200" y="896112"/>
            <a:ext cx="8229600" cy="3794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600" dirty="0">
                <a:solidFill>
                  <a:srgbClr val="73C99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// ── BUILD A MODERATION QUEUE VIEW ─────────────────────────────────────</a:t>
            </a: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73C99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// Best done via Views UI (add Content Moderation as relationship)</a:t>
            </a: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73C99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// but also possible programmatically:</a:t>
            </a:r>
            <a:endParaRPr lang="en-US" sz="600" dirty="0"/>
          </a:p>
          <a:p>
            <a:pPr marL="0" indent="0">
              <a:buNone/>
            </a:pP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E5C07B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$storage = \Drupal::entityTypeManager()-&gt;getStorage('node');</a:t>
            </a:r>
            <a:endParaRPr lang="en-US" sz="600" dirty="0"/>
          </a:p>
          <a:p>
            <a:pPr marL="0" indent="0">
              <a:buNone/>
            </a:pP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73C99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// Get all nodes currently in 'review' state</a:t>
            </a: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73C99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// (Query the moderation state revision field)</a:t>
            </a: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E5C07B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$query = \Drupal::database()-&gt;select('content_moderation_state_field_revision', 'cmsr');</a:t>
            </a: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9CDCF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$query-&gt;addField('cmsr', 'content_entity_id');</a:t>
            </a: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9CDCF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$query-&gt;condition('cmsr.moderation_state', 'review');</a:t>
            </a: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9CDCF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$query-&gt;condition('cmsr.content_entity_type_id', 'node');</a:t>
            </a: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9CDCF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$query-&gt;condition('cmsr.langcode', 'en');</a:t>
            </a: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E5C07B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$nids = $query-&gt;execute()-&gt;fetchCol();</a:t>
            </a:r>
            <a:endParaRPr lang="en-US" sz="600" dirty="0"/>
          </a:p>
          <a:p>
            <a:pPr marL="0" indent="0">
              <a:buNone/>
            </a:pP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73C99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// ── BULK MODERATION STATE CHANGES ─────────────────────────────────────</a:t>
            </a: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E5C07B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$nodes = $storage-&gt;loadMultiple($nids);</a:t>
            </a: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61AFE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foreach ($nodes as $node) {</a:t>
            </a: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73C99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// Always validate transition is allowed for current user</a:t>
            </a: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E5C07B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$transitions = \Drupal::service('content_moderation.state_transition_validation')</a:t>
            </a: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9CDCF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-&gt;getValidTransitions($node, \Drupal::currentUser());</a:t>
            </a:r>
            <a:endParaRPr lang="en-US" sz="600" dirty="0"/>
          </a:p>
          <a:p>
            <a:pPr marL="0" indent="0">
              <a:buNone/>
            </a:pP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E5C07B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$canPublish = array_key_exists('publish', $transitions);</a:t>
            </a: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61AFE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if ($canPublish) {</a:t>
            </a: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9CDCF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$node-&gt;set('moderation_state', 'published');</a:t>
            </a: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9CDCF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$node-&gt;setRevisionLogMessage('Bulk approved by admin.');</a:t>
            </a: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9CDCF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$node-&gt;save();</a:t>
            </a: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9EC8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}</a:t>
            </a: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9EC8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}</a:t>
            </a:r>
            <a:endParaRPr lang="en-US" sz="600" dirty="0"/>
          </a:p>
          <a:p>
            <a:pPr marL="0" indent="0">
              <a:buNone/>
            </a:pP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73C99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// ── REACT TO STATE CHANGES VIA HOOK ───────────────────────────────────</a:t>
            </a: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61AFE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function my_module_node_presave(NodeInterface $node): void {</a:t>
            </a: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73C99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// React when a node enters the published state</a:t>
            </a: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61AFE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if ($node-&gt;get('moderation_state')-&gt;value === 'published'</a:t>
            </a: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9CDCF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&amp;&amp; $node-&gt;original?-&gt;get('moderation_state')?-&gt;value !== 'published') {</a:t>
            </a: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73C99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// Fire the "just published" action</a:t>
            </a: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9CDCF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\Drupal::service('my_module.publisher')-&gt;notifySubscribers($node);</a:t>
            </a: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9EC8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}</a:t>
            </a: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9EC8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}</a:t>
            </a:r>
            <a:endParaRPr lang="en-US" sz="600" dirty="0"/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5">
    <p:bg>
      <p:bgPr>
        <a:solidFill>
          <a:srgbClr val="F0F6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58368"/>
          </a:xfrm>
          <a:prstGeom prst="rect">
            <a:avLst/>
          </a:prstGeom>
          <a:solidFill>
            <a:srgbClr val="080F1C"/>
          </a:solidFill>
          <a:ln w="12700">
            <a:solidFill>
              <a:srgbClr val="080F1C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" name="Shape 1"/>
          <p:cNvSpPr/>
          <p:nvPr/>
        </p:nvSpPr>
        <p:spPr>
          <a:xfrm>
            <a:off x="0" y="658368"/>
            <a:ext cx="9144000" cy="50292"/>
          </a:xfrm>
          <a:prstGeom prst="rect">
            <a:avLst/>
          </a:prstGeom>
          <a:solidFill>
            <a:srgbClr val="6AADDF"/>
          </a:solidFill>
          <a:ln w="12700">
            <a:solidFill>
              <a:srgbClr val="6AADD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" name="Text 2"/>
          <p:cNvSpPr/>
          <p:nvPr/>
        </p:nvSpPr>
        <p:spPr>
          <a:xfrm>
            <a:off x="320040" y="0"/>
            <a:ext cx="438912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Content Moderation API</a:t>
            </a:r>
            <a:endParaRPr lang="en-US" sz="2200" dirty="0"/>
          </a:p>
        </p:txBody>
      </p:sp>
      <p:sp>
        <p:nvSpPr>
          <p:cNvPr id="5" name="Text 3"/>
          <p:cNvSpPr/>
          <p:nvPr/>
        </p:nvSpPr>
        <p:spPr>
          <a:xfrm>
            <a:off x="4709160" y="0"/>
            <a:ext cx="411480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B8D9F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|  Best Practices &amp; Admin Configuration</a:t>
            </a:r>
            <a:endParaRPr lang="en-US" sz="1300" dirty="0"/>
          </a:p>
        </p:txBody>
      </p:sp>
      <p:sp>
        <p:nvSpPr>
          <p:cNvPr id="6" name="Shape 4"/>
          <p:cNvSpPr/>
          <p:nvPr/>
        </p:nvSpPr>
        <p:spPr>
          <a:xfrm>
            <a:off x="0" y="4846320"/>
            <a:ext cx="9144000" cy="297180"/>
          </a:xfrm>
          <a:prstGeom prst="rect">
            <a:avLst/>
          </a:prstGeom>
          <a:solidFill>
            <a:srgbClr val="080F1C"/>
          </a:solidFill>
          <a:ln w="12700">
            <a:solidFill>
              <a:srgbClr val="080F1C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7" name="Text 5"/>
          <p:cNvSpPr/>
          <p:nvPr/>
        </p:nvSpPr>
        <p:spPr>
          <a:xfrm>
            <a:off x="274320" y="4846320"/>
            <a:ext cx="8595360" cy="2971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800" dirty="0">
                <a:solidFill>
                  <a:srgbClr val="B8D9F5"/>
                </a:solidFill>
              </a:rPr>
              <a:t>drupal.org/docs  |  MIGRATION, SEARCH, TRANSLATION &amp; WORKFLOWS  |  COURSE 5 OF 7</a:t>
            </a:r>
            <a:endParaRPr lang="en-US" sz="800" dirty="0"/>
          </a:p>
        </p:txBody>
      </p:sp>
      <p:sp>
        <p:nvSpPr>
          <p:cNvPr id="8" name="Shape 6"/>
          <p:cNvSpPr/>
          <p:nvPr/>
        </p:nvSpPr>
        <p:spPr>
          <a:xfrm>
            <a:off x="320040" y="804672"/>
            <a:ext cx="4160520" cy="877824"/>
          </a:xfrm>
          <a:prstGeom prst="rect">
            <a:avLst/>
          </a:prstGeom>
          <a:solidFill>
            <a:srgbClr val="FFFFFF"/>
          </a:solidFill>
          <a:ln w="12700">
            <a:solidFill>
              <a:srgbClr val="C8DDED"/>
            </a:solidFill>
            <a:prstDash val="solid"/>
          </a:ln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9" name="Shape 7"/>
          <p:cNvSpPr/>
          <p:nvPr/>
        </p:nvSpPr>
        <p:spPr>
          <a:xfrm>
            <a:off x="411480" y="1051560"/>
            <a:ext cx="411480" cy="411480"/>
          </a:xfrm>
          <a:prstGeom prst="ellipse">
            <a:avLst/>
          </a:prstGeom>
          <a:solidFill>
            <a:srgbClr val="6AADDF"/>
          </a:solidFill>
          <a:ln w="12700">
            <a:solidFill>
              <a:srgbClr val="6AADD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0" name="Text 8"/>
          <p:cNvSpPr/>
          <p:nvPr/>
        </p:nvSpPr>
        <p:spPr>
          <a:xfrm>
            <a:off x="411480" y="1051560"/>
            <a:ext cx="4114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FFFFFF"/>
                </a:solidFill>
              </a:rPr>
              <a:t>✓</a:t>
            </a:r>
            <a:endParaRPr lang="en-US" sz="1300" dirty="0"/>
          </a:p>
        </p:txBody>
      </p:sp>
      <p:sp>
        <p:nvSpPr>
          <p:cNvPr id="11" name="Text 9"/>
          <p:cNvSpPr/>
          <p:nvPr/>
        </p:nvSpPr>
        <p:spPr>
          <a:xfrm>
            <a:off x="914400" y="877824"/>
            <a:ext cx="3474720" cy="7498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0D1B2E"/>
                </a:solidFill>
              </a:rPr>
              <a:t>Enable revisions on entity types BEFORE applying a workflow — Content Moderation requires revisionable entities. Enabling revisions after the fact requires a data migration</a:t>
            </a:r>
            <a:endParaRPr lang="en-US" sz="1100" dirty="0"/>
          </a:p>
        </p:txBody>
      </p:sp>
      <p:sp>
        <p:nvSpPr>
          <p:cNvPr id="12" name="Shape 10"/>
          <p:cNvSpPr/>
          <p:nvPr/>
        </p:nvSpPr>
        <p:spPr>
          <a:xfrm>
            <a:off x="320040" y="1810512"/>
            <a:ext cx="4160520" cy="877824"/>
          </a:xfrm>
          <a:prstGeom prst="rect">
            <a:avLst/>
          </a:prstGeom>
          <a:solidFill>
            <a:srgbClr val="FFFFFF"/>
          </a:solidFill>
          <a:ln w="12700">
            <a:solidFill>
              <a:srgbClr val="C8DDED"/>
            </a:solidFill>
            <a:prstDash val="solid"/>
          </a:ln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3" name="Shape 11"/>
          <p:cNvSpPr/>
          <p:nvPr/>
        </p:nvSpPr>
        <p:spPr>
          <a:xfrm>
            <a:off x="411480" y="2057400"/>
            <a:ext cx="411480" cy="411480"/>
          </a:xfrm>
          <a:prstGeom prst="ellipse">
            <a:avLst/>
          </a:prstGeom>
          <a:solidFill>
            <a:srgbClr val="6AADDF"/>
          </a:solidFill>
          <a:ln w="12700">
            <a:solidFill>
              <a:srgbClr val="6AADD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4" name="Text 12"/>
          <p:cNvSpPr/>
          <p:nvPr/>
        </p:nvSpPr>
        <p:spPr>
          <a:xfrm>
            <a:off x="411480" y="2057400"/>
            <a:ext cx="4114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FFFFFF"/>
                </a:solidFill>
              </a:rPr>
              <a:t>✓</a:t>
            </a:r>
            <a:endParaRPr lang="en-US" sz="1300" dirty="0"/>
          </a:p>
        </p:txBody>
      </p:sp>
      <p:sp>
        <p:nvSpPr>
          <p:cNvPr id="15" name="Text 13"/>
          <p:cNvSpPr/>
          <p:nvPr/>
        </p:nvSpPr>
        <p:spPr>
          <a:xfrm>
            <a:off x="914400" y="1883664"/>
            <a:ext cx="3474720" cy="7498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0D1B2E"/>
                </a:solidFill>
              </a:rPr>
              <a:t>Use the Moderation Dashboard (contrib) or build a custom View with the Content Moderation relationship to give editors visibility into what's in each state</a:t>
            </a:r>
            <a:endParaRPr lang="en-US" sz="1100" dirty="0"/>
          </a:p>
        </p:txBody>
      </p:sp>
      <p:sp>
        <p:nvSpPr>
          <p:cNvPr id="16" name="Shape 14"/>
          <p:cNvSpPr/>
          <p:nvPr/>
        </p:nvSpPr>
        <p:spPr>
          <a:xfrm>
            <a:off x="320040" y="2816352"/>
            <a:ext cx="4160520" cy="877824"/>
          </a:xfrm>
          <a:prstGeom prst="rect">
            <a:avLst/>
          </a:prstGeom>
          <a:solidFill>
            <a:srgbClr val="FFFFFF"/>
          </a:solidFill>
          <a:ln w="12700">
            <a:solidFill>
              <a:srgbClr val="C8DDED"/>
            </a:solidFill>
            <a:prstDash val="solid"/>
          </a:ln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7" name="Shape 15"/>
          <p:cNvSpPr/>
          <p:nvPr/>
        </p:nvSpPr>
        <p:spPr>
          <a:xfrm>
            <a:off x="411480" y="3063240"/>
            <a:ext cx="411480" cy="411480"/>
          </a:xfrm>
          <a:prstGeom prst="ellipse">
            <a:avLst/>
          </a:prstGeom>
          <a:solidFill>
            <a:srgbClr val="6AADDF"/>
          </a:solidFill>
          <a:ln w="12700">
            <a:solidFill>
              <a:srgbClr val="6AADD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8" name="Text 16"/>
          <p:cNvSpPr/>
          <p:nvPr/>
        </p:nvSpPr>
        <p:spPr>
          <a:xfrm>
            <a:off x="411480" y="3063240"/>
            <a:ext cx="4114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FFFFFF"/>
                </a:solidFill>
              </a:rPr>
              <a:t>✓</a:t>
            </a:r>
            <a:endParaRPr lang="en-US" sz="1300" dirty="0"/>
          </a:p>
        </p:txBody>
      </p:sp>
      <p:sp>
        <p:nvSpPr>
          <p:cNvPr id="19" name="Text 17"/>
          <p:cNvSpPr/>
          <p:nvPr/>
        </p:nvSpPr>
        <p:spPr>
          <a:xfrm>
            <a:off x="914400" y="2889504"/>
            <a:ext cx="3474720" cy="7498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0D1B2E"/>
                </a:solidFill>
              </a:rPr>
              <a:t>Set revision log messages programmatically when changing moderation state in code — editors rely on the revision log as an audit trail for compliance and debugging</a:t>
            </a:r>
            <a:endParaRPr lang="en-US" sz="1100" dirty="0"/>
          </a:p>
        </p:txBody>
      </p:sp>
      <p:sp>
        <p:nvSpPr>
          <p:cNvPr id="20" name="Shape 18"/>
          <p:cNvSpPr/>
          <p:nvPr/>
        </p:nvSpPr>
        <p:spPr>
          <a:xfrm>
            <a:off x="320040" y="3822192"/>
            <a:ext cx="4160520" cy="877824"/>
          </a:xfrm>
          <a:prstGeom prst="rect">
            <a:avLst/>
          </a:prstGeom>
          <a:solidFill>
            <a:srgbClr val="FFFFFF"/>
          </a:solidFill>
          <a:ln w="12700">
            <a:solidFill>
              <a:srgbClr val="C8DDED"/>
            </a:solidFill>
            <a:prstDash val="solid"/>
          </a:ln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21" name="Shape 19"/>
          <p:cNvSpPr/>
          <p:nvPr/>
        </p:nvSpPr>
        <p:spPr>
          <a:xfrm>
            <a:off x="411480" y="4069080"/>
            <a:ext cx="411480" cy="411480"/>
          </a:xfrm>
          <a:prstGeom prst="ellipse">
            <a:avLst/>
          </a:prstGeom>
          <a:solidFill>
            <a:srgbClr val="6AADDF"/>
          </a:solidFill>
          <a:ln w="12700">
            <a:solidFill>
              <a:srgbClr val="6AADD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2" name="Text 20"/>
          <p:cNvSpPr/>
          <p:nvPr/>
        </p:nvSpPr>
        <p:spPr>
          <a:xfrm>
            <a:off x="411480" y="4069080"/>
            <a:ext cx="4114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FFFFFF"/>
                </a:solidFill>
              </a:rPr>
              <a:t>✓</a:t>
            </a:r>
            <a:endParaRPr lang="en-US" sz="1300" dirty="0"/>
          </a:p>
        </p:txBody>
      </p:sp>
      <p:sp>
        <p:nvSpPr>
          <p:cNvPr id="23" name="Text 21"/>
          <p:cNvSpPr/>
          <p:nvPr/>
        </p:nvSpPr>
        <p:spPr>
          <a:xfrm>
            <a:off x="914400" y="3895344"/>
            <a:ext cx="3474720" cy="7498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0D1B2E"/>
                </a:solidFill>
              </a:rPr>
              <a:t>Test with users in each role to verify transition permissions — what an admin can do and what an editor can do are frequently misconfigured in the workflow UI</a:t>
            </a:r>
            <a:endParaRPr lang="en-US" sz="1100" dirty="0"/>
          </a:p>
        </p:txBody>
      </p:sp>
      <p:sp>
        <p:nvSpPr>
          <p:cNvPr id="24" name="Shape 22"/>
          <p:cNvSpPr/>
          <p:nvPr/>
        </p:nvSpPr>
        <p:spPr>
          <a:xfrm>
            <a:off x="4663440" y="804672"/>
            <a:ext cx="4160520" cy="877824"/>
          </a:xfrm>
          <a:prstGeom prst="rect">
            <a:avLst/>
          </a:prstGeom>
          <a:solidFill>
            <a:srgbClr val="FFFFFF"/>
          </a:solidFill>
          <a:ln w="12700">
            <a:solidFill>
              <a:srgbClr val="C8DDED"/>
            </a:solidFill>
            <a:prstDash val="solid"/>
          </a:ln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25" name="Shape 23"/>
          <p:cNvSpPr/>
          <p:nvPr/>
        </p:nvSpPr>
        <p:spPr>
          <a:xfrm>
            <a:off x="4754880" y="1051560"/>
            <a:ext cx="411480" cy="411480"/>
          </a:xfrm>
          <a:prstGeom prst="ellipse">
            <a:avLst/>
          </a:prstGeom>
          <a:solidFill>
            <a:srgbClr val="F4A261"/>
          </a:solidFill>
          <a:ln w="12700">
            <a:solidFill>
              <a:srgbClr val="F4A261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6" name="Text 24"/>
          <p:cNvSpPr/>
          <p:nvPr/>
        </p:nvSpPr>
        <p:spPr>
          <a:xfrm>
            <a:off x="4754880" y="1051560"/>
            <a:ext cx="4114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FFFFFF"/>
                </a:solidFill>
              </a:rPr>
              <a:t>⚠</a:t>
            </a:r>
            <a:endParaRPr lang="en-US" sz="1300" dirty="0"/>
          </a:p>
        </p:txBody>
      </p:sp>
      <p:sp>
        <p:nvSpPr>
          <p:cNvPr id="27" name="Text 25"/>
          <p:cNvSpPr/>
          <p:nvPr/>
        </p:nvSpPr>
        <p:spPr>
          <a:xfrm>
            <a:off x="5257800" y="877824"/>
            <a:ext cx="3474720" cy="7498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0D1B2E"/>
                </a:solidFill>
              </a:rPr>
              <a:t>Loading a node by ID gives you the DEFAULT revision (live published version). To work on a forward draft, you must explicitly load the latest revision ID</a:t>
            </a:r>
            <a:endParaRPr lang="en-US" sz="1100" dirty="0"/>
          </a:p>
        </p:txBody>
      </p:sp>
      <p:sp>
        <p:nvSpPr>
          <p:cNvPr id="28" name="Shape 26"/>
          <p:cNvSpPr/>
          <p:nvPr/>
        </p:nvSpPr>
        <p:spPr>
          <a:xfrm>
            <a:off x="4663440" y="1810512"/>
            <a:ext cx="4160520" cy="877824"/>
          </a:xfrm>
          <a:prstGeom prst="rect">
            <a:avLst/>
          </a:prstGeom>
          <a:solidFill>
            <a:srgbClr val="FFFFFF"/>
          </a:solidFill>
          <a:ln w="12700">
            <a:solidFill>
              <a:srgbClr val="C8DDED"/>
            </a:solidFill>
            <a:prstDash val="solid"/>
          </a:ln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29" name="Shape 27"/>
          <p:cNvSpPr/>
          <p:nvPr/>
        </p:nvSpPr>
        <p:spPr>
          <a:xfrm>
            <a:off x="4754880" y="2057400"/>
            <a:ext cx="411480" cy="411480"/>
          </a:xfrm>
          <a:prstGeom prst="ellipse">
            <a:avLst/>
          </a:prstGeom>
          <a:solidFill>
            <a:srgbClr val="F4A261"/>
          </a:solidFill>
          <a:ln w="12700">
            <a:solidFill>
              <a:srgbClr val="F4A261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0" name="Text 28"/>
          <p:cNvSpPr/>
          <p:nvPr/>
        </p:nvSpPr>
        <p:spPr>
          <a:xfrm>
            <a:off x="4754880" y="2057400"/>
            <a:ext cx="4114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FFFFFF"/>
                </a:solidFill>
              </a:rPr>
              <a:t>⚠</a:t>
            </a:r>
            <a:endParaRPr lang="en-US" sz="1300" dirty="0"/>
          </a:p>
        </p:txBody>
      </p:sp>
      <p:sp>
        <p:nvSpPr>
          <p:cNvPr id="31" name="Text 29"/>
          <p:cNvSpPr/>
          <p:nvPr/>
        </p:nvSpPr>
        <p:spPr>
          <a:xfrm>
            <a:off x="5257800" y="1883664"/>
            <a:ext cx="3474720" cy="7498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0D1B2E"/>
                </a:solidFill>
              </a:rPr>
              <a:t>Querying moderation_state requires joining content_moderation_state tables — don't add it as a condition to entityQuery() without testing; it queries field revision tables</a:t>
            </a:r>
            <a:endParaRPr lang="en-US" sz="1100" dirty="0"/>
          </a:p>
        </p:txBody>
      </p:sp>
      <p:sp>
        <p:nvSpPr>
          <p:cNvPr id="32" name="Shape 30"/>
          <p:cNvSpPr/>
          <p:nvPr/>
        </p:nvSpPr>
        <p:spPr>
          <a:xfrm>
            <a:off x="4663440" y="2816352"/>
            <a:ext cx="4160520" cy="877824"/>
          </a:xfrm>
          <a:prstGeom prst="rect">
            <a:avLst/>
          </a:prstGeom>
          <a:solidFill>
            <a:srgbClr val="FFFFFF"/>
          </a:solidFill>
          <a:ln w="12700">
            <a:solidFill>
              <a:srgbClr val="C8DDED"/>
            </a:solidFill>
            <a:prstDash val="solid"/>
          </a:ln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33" name="Shape 31"/>
          <p:cNvSpPr/>
          <p:nvPr/>
        </p:nvSpPr>
        <p:spPr>
          <a:xfrm>
            <a:off x="4754880" y="3063240"/>
            <a:ext cx="411480" cy="411480"/>
          </a:xfrm>
          <a:prstGeom prst="ellipse">
            <a:avLst/>
          </a:prstGeom>
          <a:solidFill>
            <a:srgbClr val="E63946"/>
          </a:solidFill>
          <a:ln w="12700">
            <a:solidFill>
              <a:srgbClr val="E63946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4" name="Text 32"/>
          <p:cNvSpPr/>
          <p:nvPr/>
        </p:nvSpPr>
        <p:spPr>
          <a:xfrm>
            <a:off x="4754880" y="3063240"/>
            <a:ext cx="4114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FFFFFF"/>
                </a:solidFill>
              </a:rPr>
              <a:t>✗</a:t>
            </a:r>
            <a:endParaRPr lang="en-US" sz="1300" dirty="0"/>
          </a:p>
        </p:txBody>
      </p:sp>
      <p:sp>
        <p:nvSpPr>
          <p:cNvPr id="35" name="Text 33"/>
          <p:cNvSpPr/>
          <p:nvPr/>
        </p:nvSpPr>
        <p:spPr>
          <a:xfrm>
            <a:off x="5257800" y="2889504"/>
            <a:ext cx="3474720" cy="7498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0D1B2E"/>
                </a:solidFill>
              </a:rPr>
              <a:t>Don't bypass the moderation_state field by setting status=1 directly — this corrupts the workflow state and breaks the moderation queue and revision history</a:t>
            </a:r>
            <a:endParaRPr lang="en-US" sz="1100" dirty="0"/>
          </a:p>
        </p:txBody>
      </p:sp>
      <p:sp>
        <p:nvSpPr>
          <p:cNvPr id="36" name="Shape 34"/>
          <p:cNvSpPr/>
          <p:nvPr/>
        </p:nvSpPr>
        <p:spPr>
          <a:xfrm>
            <a:off x="4663440" y="3822192"/>
            <a:ext cx="4160520" cy="877824"/>
          </a:xfrm>
          <a:prstGeom prst="rect">
            <a:avLst/>
          </a:prstGeom>
          <a:solidFill>
            <a:srgbClr val="FFFFFF"/>
          </a:solidFill>
          <a:ln w="12700">
            <a:solidFill>
              <a:srgbClr val="C8DDED"/>
            </a:solidFill>
            <a:prstDash val="solid"/>
          </a:ln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37" name="Shape 35"/>
          <p:cNvSpPr/>
          <p:nvPr/>
        </p:nvSpPr>
        <p:spPr>
          <a:xfrm>
            <a:off x="4754880" y="4069080"/>
            <a:ext cx="411480" cy="411480"/>
          </a:xfrm>
          <a:prstGeom prst="ellipse">
            <a:avLst/>
          </a:prstGeom>
          <a:solidFill>
            <a:srgbClr val="E63946"/>
          </a:solidFill>
          <a:ln w="12700">
            <a:solidFill>
              <a:srgbClr val="E63946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8" name="Text 36"/>
          <p:cNvSpPr/>
          <p:nvPr/>
        </p:nvSpPr>
        <p:spPr>
          <a:xfrm>
            <a:off x="4754880" y="4069080"/>
            <a:ext cx="4114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FFFFFF"/>
                </a:solidFill>
              </a:rPr>
              <a:t>✗</a:t>
            </a:r>
            <a:endParaRPr lang="en-US" sz="1300" dirty="0"/>
          </a:p>
        </p:txBody>
      </p:sp>
      <p:sp>
        <p:nvSpPr>
          <p:cNvPr id="39" name="Text 37"/>
          <p:cNvSpPr/>
          <p:nvPr/>
        </p:nvSpPr>
        <p:spPr>
          <a:xfrm>
            <a:off x="5257800" y="3895344"/>
            <a:ext cx="3474720" cy="7498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0D1B2E"/>
                </a:solidFill>
              </a:rPr>
              <a:t>Don't set moderation_state without checking valid transitions for the current user — code that directly sets states bypasses role-based transition access control</a:t>
            </a:r>
            <a:endParaRPr lang="en-US" sz="1100" dirty="0"/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6">
    <p:bg>
      <p:bgPr>
        <a:solidFill>
          <a:srgbClr val="080F1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18872" cy="5143500"/>
          </a:xfrm>
          <a:prstGeom prst="rect">
            <a:avLst/>
          </a:prstGeom>
          <a:solidFill>
            <a:srgbClr val="6AADDF"/>
          </a:solidFill>
          <a:ln w="12700">
            <a:solidFill>
              <a:srgbClr val="6AADD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" name="Shape 1"/>
          <p:cNvSpPr/>
          <p:nvPr/>
        </p:nvSpPr>
        <p:spPr>
          <a:xfrm>
            <a:off x="411480" y="530352"/>
            <a:ext cx="1024128" cy="1024128"/>
          </a:xfrm>
          <a:prstGeom prst="ellipse">
            <a:avLst/>
          </a:prstGeom>
          <a:solidFill>
            <a:srgbClr val="1D5FA8"/>
          </a:solidFill>
          <a:ln w="25400">
            <a:solidFill>
              <a:srgbClr val="6AADD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" name="Text 2"/>
          <p:cNvSpPr/>
          <p:nvPr/>
        </p:nvSpPr>
        <p:spPr>
          <a:xfrm>
            <a:off x="411480" y="530352"/>
            <a:ext cx="1024128" cy="10241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4000" b="1" dirty="0">
                <a:solidFill>
                  <a:srgbClr val="FFFFFF"/>
                </a:solidFill>
              </a:rPr>
              <a:t>API 9</a:t>
            </a:r>
            <a:endParaRPr lang="en-US" sz="4000" dirty="0"/>
          </a:p>
        </p:txBody>
      </p:sp>
      <p:sp>
        <p:nvSpPr>
          <p:cNvPr id="5" name="Text 3"/>
          <p:cNvSpPr/>
          <p:nvPr/>
        </p:nvSpPr>
        <p:spPr>
          <a:xfrm>
            <a:off x="347472" y="1783080"/>
            <a:ext cx="84582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Revision API</a:t>
            </a:r>
            <a:endParaRPr lang="en-US" sz="3800" dirty="0"/>
          </a:p>
        </p:txBody>
      </p:sp>
      <p:sp>
        <p:nvSpPr>
          <p:cNvPr id="6" name="Text 4"/>
          <p:cNvSpPr/>
          <p:nvPr/>
        </p:nvSpPr>
        <p:spPr>
          <a:xfrm>
            <a:off x="347472" y="2816352"/>
            <a:ext cx="845820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dirty="0">
                <a:solidFill>
                  <a:srgbClr val="B8D9F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Entity revision tracking — loading past revisions, revision log, diff views, and custom revisionable entities</a:t>
            </a:r>
            <a:endParaRPr lang="en-US" sz="1500" dirty="0"/>
          </a:p>
        </p:txBody>
      </p:sp>
      <p:sp>
        <p:nvSpPr>
          <p:cNvPr id="7" name="Shape 5"/>
          <p:cNvSpPr/>
          <p:nvPr/>
        </p:nvSpPr>
        <p:spPr>
          <a:xfrm>
            <a:off x="0" y="4754880"/>
            <a:ext cx="9144000" cy="388620"/>
          </a:xfrm>
          <a:prstGeom prst="rect">
            <a:avLst/>
          </a:prstGeom>
          <a:solidFill>
            <a:srgbClr val="1D5FA8"/>
          </a:solidFill>
          <a:ln w="12700">
            <a:solidFill>
              <a:srgbClr val="1D5FA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8" name="Text 6"/>
          <p:cNvSpPr/>
          <p:nvPr/>
        </p:nvSpPr>
        <p:spPr>
          <a:xfrm>
            <a:off x="274320" y="4754880"/>
            <a:ext cx="8686800" cy="3886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900" dirty="0">
                <a:solidFill>
                  <a:srgbClr val="B8D9F5"/>
                </a:solidFill>
              </a:rPr>
              <a:t>DRUPAL CORE APIs  |  COURSE 5: MIGRATION, SEARCH, TRANSLATION &amp; WORKFLOWS</a:t>
            </a:r>
            <a:endParaRPr lang="en-US" sz="900" dirty="0"/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7">
    <p:bg>
      <p:bgPr>
        <a:solidFill>
          <a:srgbClr val="F0F6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58368"/>
          </a:xfrm>
          <a:prstGeom prst="rect">
            <a:avLst/>
          </a:prstGeom>
          <a:solidFill>
            <a:srgbClr val="080F1C"/>
          </a:solidFill>
          <a:ln w="12700">
            <a:solidFill>
              <a:srgbClr val="080F1C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" name="Shape 1"/>
          <p:cNvSpPr/>
          <p:nvPr/>
        </p:nvSpPr>
        <p:spPr>
          <a:xfrm>
            <a:off x="0" y="658368"/>
            <a:ext cx="9144000" cy="50292"/>
          </a:xfrm>
          <a:prstGeom prst="rect">
            <a:avLst/>
          </a:prstGeom>
          <a:solidFill>
            <a:srgbClr val="6AADDF"/>
          </a:solidFill>
          <a:ln w="12700">
            <a:solidFill>
              <a:srgbClr val="6AADD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" name="Text 2"/>
          <p:cNvSpPr/>
          <p:nvPr/>
        </p:nvSpPr>
        <p:spPr>
          <a:xfrm>
            <a:off x="320040" y="0"/>
            <a:ext cx="438912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Revision API</a:t>
            </a:r>
            <a:endParaRPr lang="en-US" sz="2200" dirty="0"/>
          </a:p>
        </p:txBody>
      </p:sp>
      <p:sp>
        <p:nvSpPr>
          <p:cNvPr id="5" name="Text 3"/>
          <p:cNvSpPr/>
          <p:nvPr/>
        </p:nvSpPr>
        <p:spPr>
          <a:xfrm>
            <a:off x="4709160" y="0"/>
            <a:ext cx="411480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B8D9F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|  How Entity Revisions Work</a:t>
            </a:r>
            <a:endParaRPr lang="en-US" sz="1300" dirty="0"/>
          </a:p>
        </p:txBody>
      </p:sp>
      <p:sp>
        <p:nvSpPr>
          <p:cNvPr id="6" name="Shape 4"/>
          <p:cNvSpPr/>
          <p:nvPr/>
        </p:nvSpPr>
        <p:spPr>
          <a:xfrm>
            <a:off x="0" y="4846320"/>
            <a:ext cx="9144000" cy="297180"/>
          </a:xfrm>
          <a:prstGeom prst="rect">
            <a:avLst/>
          </a:prstGeom>
          <a:solidFill>
            <a:srgbClr val="080F1C"/>
          </a:solidFill>
          <a:ln w="12700">
            <a:solidFill>
              <a:srgbClr val="080F1C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7" name="Text 5"/>
          <p:cNvSpPr/>
          <p:nvPr/>
        </p:nvSpPr>
        <p:spPr>
          <a:xfrm>
            <a:off x="274320" y="4846320"/>
            <a:ext cx="8595360" cy="2971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800" dirty="0">
                <a:solidFill>
                  <a:srgbClr val="B8D9F5"/>
                </a:solidFill>
              </a:rPr>
              <a:t>drupal.org/docs  |  MIGRATION, SEARCH, TRANSLATION &amp; WORKFLOWS  |  COURSE 5 OF 7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>
            <a:off x="320040" y="786384"/>
            <a:ext cx="85039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0D1B2E"/>
                </a:solidFill>
              </a:rPr>
              <a:t>Revisionable entities store a new database row for every save, preserving the complete history of field values.</a:t>
            </a:r>
            <a:endParaRPr lang="en-US" sz="1300" dirty="0"/>
          </a:p>
        </p:txBody>
      </p:sp>
      <p:sp>
        <p:nvSpPr>
          <p:cNvPr id="9" name="Shape 7"/>
          <p:cNvSpPr/>
          <p:nvPr/>
        </p:nvSpPr>
        <p:spPr>
          <a:xfrm>
            <a:off x="320040" y="1207008"/>
            <a:ext cx="4160520" cy="822960"/>
          </a:xfrm>
          <a:prstGeom prst="rect">
            <a:avLst/>
          </a:prstGeom>
          <a:solidFill>
            <a:srgbClr val="FFFFFF"/>
          </a:solidFill>
          <a:ln w="12700">
            <a:solidFill>
              <a:srgbClr val="C8DDED"/>
            </a:solidFill>
            <a:prstDash val="solid"/>
          </a:ln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0" name="Shape 8"/>
          <p:cNvSpPr/>
          <p:nvPr/>
        </p:nvSpPr>
        <p:spPr>
          <a:xfrm>
            <a:off x="320040" y="1207008"/>
            <a:ext cx="64008" cy="822960"/>
          </a:xfrm>
          <a:prstGeom prst="rect">
            <a:avLst/>
          </a:prstGeom>
          <a:solidFill>
            <a:srgbClr val="1D5FA8"/>
          </a:solidFill>
          <a:ln w="12700">
            <a:solidFill>
              <a:srgbClr val="1D5FA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1" name="Text 9"/>
          <p:cNvSpPr/>
          <p:nvPr/>
        </p:nvSpPr>
        <p:spPr>
          <a:xfrm>
            <a:off x="484632" y="1298448"/>
            <a:ext cx="39319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b="1" dirty="0">
                <a:solidFill>
                  <a:srgbClr val="4A6A8A"/>
                </a:solidFill>
              </a:rPr>
              <a:t>REVISION ID (vid)</a:t>
            </a:r>
            <a:endParaRPr lang="en-US" sz="900" dirty="0"/>
          </a:p>
        </p:txBody>
      </p:sp>
      <p:sp>
        <p:nvSpPr>
          <p:cNvPr id="12" name="Text 10"/>
          <p:cNvSpPr/>
          <p:nvPr/>
        </p:nvSpPr>
        <p:spPr>
          <a:xfrm>
            <a:off x="484632" y="1536192"/>
            <a:ext cx="39319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000" dirty="0">
                <a:solidFill>
                  <a:srgbClr val="0D1B2E"/>
                </a:solidFill>
              </a:rPr>
              <a:t>Every save creates a new vid. The entity has one nid (permanent) but many vids over time. The current revision is the one marked as the default revision.</a:t>
            </a:r>
            <a:endParaRPr lang="en-US" sz="1000" dirty="0"/>
          </a:p>
        </p:txBody>
      </p:sp>
      <p:sp>
        <p:nvSpPr>
          <p:cNvPr id="13" name="Shape 11"/>
          <p:cNvSpPr/>
          <p:nvPr/>
        </p:nvSpPr>
        <p:spPr>
          <a:xfrm>
            <a:off x="4663440" y="1207008"/>
            <a:ext cx="4160520" cy="822960"/>
          </a:xfrm>
          <a:prstGeom prst="rect">
            <a:avLst/>
          </a:prstGeom>
          <a:solidFill>
            <a:srgbClr val="FFFFFF"/>
          </a:solidFill>
          <a:ln w="12700">
            <a:solidFill>
              <a:srgbClr val="C8DDED"/>
            </a:solidFill>
            <a:prstDash val="solid"/>
          </a:ln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4" name="Shape 12"/>
          <p:cNvSpPr/>
          <p:nvPr/>
        </p:nvSpPr>
        <p:spPr>
          <a:xfrm>
            <a:off x="4663440" y="1207008"/>
            <a:ext cx="64008" cy="822960"/>
          </a:xfrm>
          <a:prstGeom prst="rect">
            <a:avLst/>
          </a:prstGeom>
          <a:solidFill>
            <a:srgbClr val="2E7FD4"/>
          </a:solidFill>
          <a:ln w="12700">
            <a:solidFill>
              <a:srgbClr val="2E7FD4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5" name="Text 13"/>
          <p:cNvSpPr/>
          <p:nvPr/>
        </p:nvSpPr>
        <p:spPr>
          <a:xfrm>
            <a:off x="4828032" y="1298448"/>
            <a:ext cx="39319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b="1" dirty="0">
                <a:solidFill>
                  <a:srgbClr val="4A6A8A"/>
                </a:solidFill>
              </a:rPr>
              <a:t>DEFAULT REVISION</a:t>
            </a:r>
            <a:endParaRPr lang="en-US" sz="900" dirty="0"/>
          </a:p>
        </p:txBody>
      </p:sp>
      <p:sp>
        <p:nvSpPr>
          <p:cNvPr id="16" name="Text 14"/>
          <p:cNvSpPr/>
          <p:nvPr/>
        </p:nvSpPr>
        <p:spPr>
          <a:xfrm>
            <a:off x="4828032" y="1536192"/>
            <a:ext cx="39319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000" dirty="0">
                <a:solidFill>
                  <a:srgbClr val="0D1B2E"/>
                </a:solidFill>
              </a:rPr>
              <a:t>The default revision is what site visitors see. Non-default revisions are drafts, historical versions, or forward revisions (content moderation drafts).</a:t>
            </a:r>
            <a:endParaRPr lang="en-US" sz="1000" dirty="0"/>
          </a:p>
        </p:txBody>
      </p:sp>
      <p:sp>
        <p:nvSpPr>
          <p:cNvPr id="17" name="Shape 15"/>
          <p:cNvSpPr/>
          <p:nvPr/>
        </p:nvSpPr>
        <p:spPr>
          <a:xfrm>
            <a:off x="320040" y="2121408"/>
            <a:ext cx="4160520" cy="822960"/>
          </a:xfrm>
          <a:prstGeom prst="rect">
            <a:avLst/>
          </a:prstGeom>
          <a:solidFill>
            <a:srgbClr val="FFFFFF"/>
          </a:solidFill>
          <a:ln w="12700">
            <a:solidFill>
              <a:srgbClr val="C8DDED"/>
            </a:solidFill>
            <a:prstDash val="solid"/>
          </a:ln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8" name="Shape 16"/>
          <p:cNvSpPr/>
          <p:nvPr/>
        </p:nvSpPr>
        <p:spPr>
          <a:xfrm>
            <a:off x="320040" y="2121408"/>
            <a:ext cx="64008" cy="822960"/>
          </a:xfrm>
          <a:prstGeom prst="rect">
            <a:avLst/>
          </a:prstGeom>
          <a:solidFill>
            <a:srgbClr val="1A3A5C"/>
          </a:solidFill>
          <a:ln w="12700">
            <a:solidFill>
              <a:srgbClr val="1A3A5C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9" name="Text 17"/>
          <p:cNvSpPr/>
          <p:nvPr/>
        </p:nvSpPr>
        <p:spPr>
          <a:xfrm>
            <a:off x="484632" y="2212848"/>
            <a:ext cx="39319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b="1" dirty="0">
                <a:solidFill>
                  <a:srgbClr val="4A6A8A"/>
                </a:solidFill>
              </a:rPr>
              <a:t>REVISION LOG</a:t>
            </a:r>
            <a:endParaRPr lang="en-US" sz="900" dirty="0"/>
          </a:p>
        </p:txBody>
      </p:sp>
      <p:sp>
        <p:nvSpPr>
          <p:cNvPr id="20" name="Text 18"/>
          <p:cNvSpPr/>
          <p:nvPr/>
        </p:nvSpPr>
        <p:spPr>
          <a:xfrm>
            <a:off x="484632" y="2450592"/>
            <a:ext cx="39319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000" dirty="0">
                <a:solidFill>
                  <a:srgbClr val="0D1B2E"/>
                </a:solidFill>
              </a:rPr>
              <a:t>An optional text field recording WHY a revision was made. Set with setRevisionLogMessage(). Shown in the entity's revision history tab for audit purposes.</a:t>
            </a:r>
            <a:endParaRPr lang="en-US" sz="1000" dirty="0"/>
          </a:p>
        </p:txBody>
      </p:sp>
      <p:sp>
        <p:nvSpPr>
          <p:cNvPr id="21" name="Shape 19"/>
          <p:cNvSpPr/>
          <p:nvPr/>
        </p:nvSpPr>
        <p:spPr>
          <a:xfrm>
            <a:off x="4663440" y="2121408"/>
            <a:ext cx="4160520" cy="822960"/>
          </a:xfrm>
          <a:prstGeom prst="rect">
            <a:avLst/>
          </a:prstGeom>
          <a:solidFill>
            <a:srgbClr val="FFFFFF"/>
          </a:solidFill>
          <a:ln w="12700">
            <a:solidFill>
              <a:srgbClr val="C8DDED"/>
            </a:solidFill>
            <a:prstDash val="solid"/>
          </a:ln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22" name="Shape 20"/>
          <p:cNvSpPr/>
          <p:nvPr/>
        </p:nvSpPr>
        <p:spPr>
          <a:xfrm>
            <a:off x="4663440" y="2121408"/>
            <a:ext cx="64008" cy="822960"/>
          </a:xfrm>
          <a:prstGeom prst="rect">
            <a:avLst/>
          </a:prstGeom>
          <a:solidFill>
            <a:srgbClr val="00B4A6"/>
          </a:solidFill>
          <a:ln w="12700">
            <a:solidFill>
              <a:srgbClr val="00B4A6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3" name="Text 21"/>
          <p:cNvSpPr/>
          <p:nvPr/>
        </p:nvSpPr>
        <p:spPr>
          <a:xfrm>
            <a:off x="4828032" y="2212848"/>
            <a:ext cx="39319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b="1" dirty="0">
                <a:solidFill>
                  <a:srgbClr val="4A6A8A"/>
                </a:solidFill>
              </a:rPr>
              <a:t>REVISION AUTHOR &amp; TIME</a:t>
            </a:r>
            <a:endParaRPr lang="en-US" sz="900" dirty="0"/>
          </a:p>
        </p:txBody>
      </p:sp>
      <p:sp>
        <p:nvSpPr>
          <p:cNvPr id="24" name="Text 22"/>
          <p:cNvSpPr/>
          <p:nvPr/>
        </p:nvSpPr>
        <p:spPr>
          <a:xfrm>
            <a:off x="4828032" y="2450592"/>
            <a:ext cx="39319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000" dirty="0">
                <a:solidFill>
                  <a:srgbClr val="0D1B2E"/>
                </a:solidFill>
              </a:rPr>
              <a:t>Each revision tracks who made it (setRevisionUserId) and when (setRevisionCreationTime). Essential for compliance and editorial accountability.</a:t>
            </a:r>
            <a:endParaRPr lang="en-US" sz="1000" dirty="0"/>
          </a:p>
        </p:txBody>
      </p:sp>
      <p:sp>
        <p:nvSpPr>
          <p:cNvPr id="25" name="Text 23"/>
          <p:cNvSpPr/>
          <p:nvPr/>
        </p:nvSpPr>
        <p:spPr>
          <a:xfrm>
            <a:off x="320040" y="3063240"/>
            <a:ext cx="85039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1D5FA8"/>
                </a:solidFill>
              </a:rPr>
              <a:t>Database structure for a revisionable entity</a:t>
            </a:r>
            <a:endParaRPr lang="en-US" sz="1300" dirty="0"/>
          </a:p>
        </p:txBody>
      </p:sp>
      <p:sp>
        <p:nvSpPr>
          <p:cNvPr id="26" name="Shape 24"/>
          <p:cNvSpPr/>
          <p:nvPr/>
        </p:nvSpPr>
        <p:spPr>
          <a:xfrm>
            <a:off x="320040" y="3364992"/>
            <a:ext cx="8503920" cy="1353312"/>
          </a:xfrm>
          <a:prstGeom prst="rect">
            <a:avLst/>
          </a:prstGeom>
          <a:solidFill>
            <a:srgbClr val="070D1A"/>
          </a:solidFill>
          <a:ln w="12700">
            <a:solidFill>
              <a:srgbClr val="1D5FA8"/>
            </a:solidFill>
            <a:prstDash val="solid"/>
          </a:ln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27" name="Text 25"/>
          <p:cNvSpPr/>
          <p:nvPr/>
        </p:nvSpPr>
        <p:spPr>
          <a:xfrm>
            <a:off x="457200" y="3456432"/>
            <a:ext cx="82296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000" dirty="0">
                <a:solidFill>
                  <a:srgbClr val="9EC8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-- node: Base table — one row per node (nid)</a:t>
            </a:r>
            <a:endParaRPr lang="en-US" sz="1000" dirty="0"/>
          </a:p>
          <a:p>
            <a:pPr marL="0" indent="0">
              <a:buNone/>
            </a:pPr>
            <a:r>
              <a:rPr lang="en-US" sz="1000" dirty="0">
                <a:solidFill>
                  <a:srgbClr val="9EC8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--   nid, vid (current), uuid, langcode</a:t>
            </a:r>
            <a:endParaRPr lang="en-US" sz="1000" dirty="0"/>
          </a:p>
          <a:p>
            <a:pPr marL="0" indent="0">
              <a:buNone/>
            </a:pPr>
            <a:endParaRPr lang="en-US" sz="1000" dirty="0"/>
          </a:p>
          <a:p>
            <a:pPr marL="0" indent="0">
              <a:buNone/>
            </a:pPr>
            <a:r>
              <a:rPr lang="en-US" sz="1000" dirty="0">
                <a:solidFill>
                  <a:srgbClr val="9EC8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-- node_revision: One row per revision</a:t>
            </a:r>
            <a:endParaRPr lang="en-US" sz="1000" dirty="0"/>
          </a:p>
          <a:p>
            <a:pPr marL="0" indent="0">
              <a:buNone/>
            </a:pPr>
            <a:r>
              <a:rPr lang="en-US" sz="1000" dirty="0">
                <a:solidFill>
                  <a:srgbClr val="9EC8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--   vid, nid, revision_timestamp, revision_uid, revision_log</a:t>
            </a:r>
            <a:endParaRPr lang="en-US" sz="1000" dirty="0"/>
          </a:p>
          <a:p>
            <a:pPr marL="0" indent="0">
              <a:buNone/>
            </a:pPr>
            <a:endParaRPr lang="en-US" sz="1000" dirty="0"/>
          </a:p>
          <a:p>
            <a:pPr marL="0" indent="0">
              <a:buNone/>
            </a:pPr>
            <a:r>
              <a:rPr lang="en-US" sz="1000" dirty="0">
                <a:solidFill>
                  <a:srgbClr val="9EC8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-- node_field_data: Translatable fields for current revision</a:t>
            </a:r>
            <a:endParaRPr lang="en-US" sz="1000" dirty="0"/>
          </a:p>
          <a:p>
            <a:pPr marL="0" indent="0">
              <a:buNone/>
            </a:pPr>
            <a:r>
              <a:rPr lang="en-US" sz="1000" dirty="0">
                <a:solidFill>
                  <a:srgbClr val="9EC8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-- node_field_revision: ALL historical field values (all vids)</a:t>
            </a:r>
            <a:endParaRPr lang="en-US" sz="1000" dirty="0"/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8">
    <p:bg>
      <p:bgPr>
        <a:solidFill>
          <a:srgbClr val="F0F6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58368"/>
          </a:xfrm>
          <a:prstGeom prst="rect">
            <a:avLst/>
          </a:prstGeom>
          <a:solidFill>
            <a:srgbClr val="080F1C"/>
          </a:solidFill>
          <a:ln w="12700">
            <a:solidFill>
              <a:srgbClr val="080F1C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" name="Shape 1"/>
          <p:cNvSpPr/>
          <p:nvPr/>
        </p:nvSpPr>
        <p:spPr>
          <a:xfrm>
            <a:off x="0" y="658368"/>
            <a:ext cx="9144000" cy="50292"/>
          </a:xfrm>
          <a:prstGeom prst="rect">
            <a:avLst/>
          </a:prstGeom>
          <a:solidFill>
            <a:srgbClr val="6AADDF"/>
          </a:solidFill>
          <a:ln w="12700">
            <a:solidFill>
              <a:srgbClr val="6AADD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" name="Text 2"/>
          <p:cNvSpPr/>
          <p:nvPr/>
        </p:nvSpPr>
        <p:spPr>
          <a:xfrm>
            <a:off x="320040" y="0"/>
            <a:ext cx="438912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Revision API</a:t>
            </a:r>
            <a:endParaRPr lang="en-US" sz="2200" dirty="0"/>
          </a:p>
        </p:txBody>
      </p:sp>
      <p:sp>
        <p:nvSpPr>
          <p:cNvPr id="5" name="Text 3"/>
          <p:cNvSpPr/>
          <p:nvPr/>
        </p:nvSpPr>
        <p:spPr>
          <a:xfrm>
            <a:off x="4709160" y="0"/>
            <a:ext cx="411480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B8D9F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|  Loading &amp; Comparing Revisions</a:t>
            </a:r>
            <a:endParaRPr lang="en-US" sz="1300" dirty="0"/>
          </a:p>
        </p:txBody>
      </p:sp>
      <p:sp>
        <p:nvSpPr>
          <p:cNvPr id="6" name="Shape 4"/>
          <p:cNvSpPr/>
          <p:nvPr/>
        </p:nvSpPr>
        <p:spPr>
          <a:xfrm>
            <a:off x="0" y="4846320"/>
            <a:ext cx="9144000" cy="297180"/>
          </a:xfrm>
          <a:prstGeom prst="rect">
            <a:avLst/>
          </a:prstGeom>
          <a:solidFill>
            <a:srgbClr val="080F1C"/>
          </a:solidFill>
          <a:ln w="12700">
            <a:solidFill>
              <a:srgbClr val="080F1C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7" name="Text 5"/>
          <p:cNvSpPr/>
          <p:nvPr/>
        </p:nvSpPr>
        <p:spPr>
          <a:xfrm>
            <a:off x="274320" y="4846320"/>
            <a:ext cx="8595360" cy="2971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800" dirty="0">
                <a:solidFill>
                  <a:srgbClr val="B8D9F5"/>
                </a:solidFill>
              </a:rPr>
              <a:t>drupal.org/docs  |  MIGRATION, SEARCH, TRANSLATION &amp; WORKFLOWS  |  COURSE 5 OF 7</a:t>
            </a:r>
            <a:endParaRPr lang="en-US" sz="800" dirty="0"/>
          </a:p>
        </p:txBody>
      </p:sp>
      <p:sp>
        <p:nvSpPr>
          <p:cNvPr id="8" name="Shape 6"/>
          <p:cNvSpPr/>
          <p:nvPr/>
        </p:nvSpPr>
        <p:spPr>
          <a:xfrm>
            <a:off x="320040" y="804672"/>
            <a:ext cx="8503920" cy="3977640"/>
          </a:xfrm>
          <a:prstGeom prst="rect">
            <a:avLst/>
          </a:prstGeom>
          <a:solidFill>
            <a:srgbClr val="070D1A"/>
          </a:solidFill>
          <a:ln w="12700">
            <a:solidFill>
              <a:srgbClr val="1D5FA8"/>
            </a:solidFill>
            <a:prstDash val="solid"/>
          </a:ln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9" name="Text 7"/>
          <p:cNvSpPr/>
          <p:nvPr/>
        </p:nvSpPr>
        <p:spPr>
          <a:xfrm>
            <a:off x="457200" y="896112"/>
            <a:ext cx="8229600" cy="3794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500" dirty="0">
                <a:solidFill>
                  <a:srgbClr val="E5C07B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$storage = \Drupal::entityTypeManager()-&gt;getStorage('node');</a:t>
            </a:r>
            <a:endParaRPr lang="en-US" sz="500" dirty="0"/>
          </a:p>
          <a:p>
            <a:pPr marL="0" indent="0">
              <a:buNone/>
            </a:pPr>
            <a:endParaRPr lang="en-US" sz="500" dirty="0"/>
          </a:p>
          <a:p>
            <a:pPr marL="0" indent="0">
              <a:buNone/>
            </a:pPr>
            <a:r>
              <a:rPr lang="en-US" sz="500" dirty="0">
                <a:solidFill>
                  <a:srgbClr val="73C99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// ── LOAD SPECIFIC REVISION ─────────────────────────────────────────────</a:t>
            </a:r>
            <a:endParaRPr lang="en-US" sz="500" dirty="0"/>
          </a:p>
          <a:p>
            <a:pPr marL="0" indent="0">
              <a:buNone/>
            </a:pPr>
            <a:r>
              <a:rPr lang="en-US" sz="500" dirty="0">
                <a:solidFill>
                  <a:srgbClr val="E5C07B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$revision = $storage-&gt;loadRevision($vid);</a:t>
            </a:r>
            <a:endParaRPr lang="en-US" sz="500" dirty="0"/>
          </a:p>
          <a:p>
            <a:pPr marL="0" indent="0">
              <a:buNone/>
            </a:pPr>
            <a:endParaRPr lang="en-US" sz="500" dirty="0"/>
          </a:p>
          <a:p>
            <a:pPr marL="0" indent="0">
              <a:buNone/>
            </a:pPr>
            <a:r>
              <a:rPr lang="en-US" sz="500" dirty="0">
                <a:solidFill>
                  <a:srgbClr val="73C99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// ── GET ALL REVISION IDs FOR AN ENTITY ────────────────────────────────</a:t>
            </a:r>
            <a:endParaRPr lang="en-US" sz="500" dirty="0"/>
          </a:p>
          <a:p>
            <a:pPr marL="0" indent="0">
              <a:buNone/>
            </a:pPr>
            <a:r>
              <a:rPr lang="en-US" sz="500" dirty="0">
                <a:solidFill>
                  <a:srgbClr val="E5C07B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$vids = $storage-&gt;revisionIds($node);</a:t>
            </a:r>
            <a:endParaRPr lang="en-US" sz="500" dirty="0"/>
          </a:p>
          <a:p>
            <a:pPr marL="0" indent="0">
              <a:buNone/>
            </a:pPr>
            <a:r>
              <a:rPr lang="en-US" sz="500" dirty="0">
                <a:solidFill>
                  <a:srgbClr val="73C99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// Returns array of all vids, newest first: [5, 4, 3, 2, 1]</a:t>
            </a:r>
            <a:endParaRPr lang="en-US" sz="500" dirty="0"/>
          </a:p>
          <a:p>
            <a:pPr marL="0" indent="0">
              <a:buNone/>
            </a:pPr>
            <a:endParaRPr lang="en-US" sz="500" dirty="0"/>
          </a:p>
          <a:p>
            <a:pPr marL="0" indent="0">
              <a:buNone/>
            </a:pPr>
            <a:r>
              <a:rPr lang="en-US" sz="500" dirty="0">
                <a:solidFill>
                  <a:srgbClr val="73C99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// ── LOAD LATEST REVISION (including forward drafts) ────────────────────</a:t>
            </a:r>
            <a:endParaRPr lang="en-US" sz="500" dirty="0"/>
          </a:p>
          <a:p>
            <a:pPr marL="0" indent="0">
              <a:buNone/>
            </a:pPr>
            <a:r>
              <a:rPr lang="en-US" sz="500" dirty="0">
                <a:solidFill>
                  <a:srgbClr val="E5C07B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$latestVid = $storage-&gt;getLatestRevisionId($node-&gt;id());</a:t>
            </a:r>
            <a:endParaRPr lang="en-US" sz="500" dirty="0"/>
          </a:p>
          <a:p>
            <a:pPr marL="0" indent="0">
              <a:buNone/>
            </a:pPr>
            <a:r>
              <a:rPr lang="en-US" sz="500" dirty="0">
                <a:solidFill>
                  <a:srgbClr val="E5C07B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$latestRev = $storage-&gt;loadRevision($latestVid);</a:t>
            </a:r>
            <a:endParaRPr lang="en-US" sz="500" dirty="0"/>
          </a:p>
          <a:p>
            <a:pPr marL="0" indent="0">
              <a:buNone/>
            </a:pPr>
            <a:endParaRPr lang="en-US" sz="500" dirty="0"/>
          </a:p>
          <a:p>
            <a:pPr marL="0" indent="0">
              <a:buNone/>
            </a:pPr>
            <a:r>
              <a:rPr lang="en-US" sz="500" dirty="0">
                <a:solidFill>
                  <a:srgbClr val="73C99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// ── COMPARE FIELD VALUES BETWEEN REVISIONS ────────────────────────────</a:t>
            </a:r>
            <a:endParaRPr lang="en-US" sz="500" dirty="0"/>
          </a:p>
          <a:p>
            <a:pPr marL="0" indent="0">
              <a:buNone/>
            </a:pPr>
            <a:r>
              <a:rPr lang="en-US" sz="500" dirty="0">
                <a:solidFill>
                  <a:srgbClr val="E5C07B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$oldRev = $storage-&gt;loadRevision(3);</a:t>
            </a:r>
            <a:endParaRPr lang="en-US" sz="500" dirty="0"/>
          </a:p>
          <a:p>
            <a:pPr marL="0" indent="0">
              <a:buNone/>
            </a:pPr>
            <a:r>
              <a:rPr lang="en-US" sz="500" dirty="0">
                <a:solidFill>
                  <a:srgbClr val="E5C07B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$newRev = $storage-&gt;loadRevision(5);</a:t>
            </a:r>
            <a:endParaRPr lang="en-US" sz="500" dirty="0"/>
          </a:p>
          <a:p>
            <a:pPr marL="0" indent="0">
              <a:buNone/>
            </a:pPr>
            <a:endParaRPr lang="en-US" sz="500" dirty="0"/>
          </a:p>
          <a:p>
            <a:pPr marL="0" indent="0">
              <a:buNone/>
            </a:pPr>
            <a:r>
              <a:rPr lang="en-US" sz="500" dirty="0">
                <a:solidFill>
                  <a:srgbClr val="E5C07B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$oldTitle = $oldRev-&gt;label();</a:t>
            </a:r>
            <a:endParaRPr lang="en-US" sz="500" dirty="0"/>
          </a:p>
          <a:p>
            <a:pPr marL="0" indent="0">
              <a:buNone/>
            </a:pPr>
            <a:r>
              <a:rPr lang="en-US" sz="500" dirty="0">
                <a:solidFill>
                  <a:srgbClr val="E5C07B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$newTitle = $newRev-&gt;label();</a:t>
            </a:r>
            <a:endParaRPr lang="en-US" sz="500" dirty="0"/>
          </a:p>
          <a:p>
            <a:pPr marL="0" indent="0">
              <a:buNone/>
            </a:pPr>
            <a:endParaRPr lang="en-US" sz="500" dirty="0"/>
          </a:p>
          <a:p>
            <a:pPr marL="0" indent="0">
              <a:buNone/>
            </a:pPr>
            <a:r>
              <a:rPr lang="en-US" sz="500" dirty="0">
                <a:solidFill>
                  <a:srgbClr val="61AFE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if ($oldTitle !== $newTitle) {</a:t>
            </a:r>
            <a:endParaRPr lang="en-US" sz="500" dirty="0"/>
          </a:p>
          <a:p>
            <a:pPr marL="0" indent="0">
              <a:buNone/>
            </a:pPr>
            <a:r>
              <a:rPr lang="en-US" sz="500" dirty="0">
                <a:solidFill>
                  <a:srgbClr val="9EC8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echo "Title changed: '$oldTitle' → '$newTitle'";</a:t>
            </a:r>
            <a:endParaRPr lang="en-US" sz="500" dirty="0"/>
          </a:p>
          <a:p>
            <a:pPr marL="0" indent="0">
              <a:buNone/>
            </a:pPr>
            <a:r>
              <a:rPr lang="en-US" sz="500" dirty="0">
                <a:solidFill>
                  <a:srgbClr val="9EC8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}</a:t>
            </a:r>
            <a:endParaRPr lang="en-US" sz="500" dirty="0"/>
          </a:p>
          <a:p>
            <a:pPr marL="0" indent="0">
              <a:buNone/>
            </a:pPr>
            <a:endParaRPr lang="en-US" sz="500" dirty="0"/>
          </a:p>
          <a:p>
            <a:pPr marL="0" indent="0">
              <a:buNone/>
            </a:pPr>
            <a:r>
              <a:rPr lang="en-US" sz="500" dirty="0">
                <a:solidFill>
                  <a:srgbClr val="73C99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// ── REVISION HISTORY ──────────────────────────────────────────────────</a:t>
            </a:r>
            <a:endParaRPr lang="en-US" sz="500" dirty="0"/>
          </a:p>
          <a:p>
            <a:pPr marL="0" indent="0">
              <a:buNone/>
            </a:pPr>
            <a:r>
              <a:rPr lang="en-US" sz="500" dirty="0">
                <a:solidFill>
                  <a:srgbClr val="61AFE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foreach ($vids as $vid) {</a:t>
            </a:r>
            <a:endParaRPr lang="en-US" sz="500" dirty="0"/>
          </a:p>
          <a:p>
            <a:pPr marL="0" indent="0">
              <a:buNone/>
            </a:pPr>
            <a:r>
              <a:rPr lang="en-US" sz="500" dirty="0">
                <a:solidFill>
                  <a:srgbClr val="E5C07B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$rev = $storage-&gt;loadRevision($vid);</a:t>
            </a:r>
            <a:endParaRPr lang="en-US" sz="500" dirty="0"/>
          </a:p>
          <a:p>
            <a:pPr marL="0" indent="0">
              <a:buNone/>
            </a:pPr>
            <a:r>
              <a:rPr lang="en-US" sz="500" dirty="0">
                <a:solidFill>
                  <a:srgbClr val="9EC8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echo sprintf(</a:t>
            </a:r>
            <a:endParaRPr lang="en-US" sz="500" dirty="0"/>
          </a:p>
          <a:p>
            <a:pPr marL="0" indent="0">
              <a:buNone/>
            </a:pPr>
            <a:r>
              <a:rPr lang="en-US" sz="500" dirty="0">
                <a:solidFill>
                  <a:srgbClr val="E5C07B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"[%s] %s by %s: %s\n",</a:t>
            </a:r>
            <a:endParaRPr lang="en-US" sz="500" dirty="0"/>
          </a:p>
          <a:p>
            <a:pPr marL="0" indent="0">
              <a:buNone/>
            </a:pPr>
            <a:r>
              <a:rPr lang="en-US" sz="500" dirty="0">
                <a:solidFill>
                  <a:srgbClr val="9CDCF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date('Y-m-d H:i', $rev-&gt;getRevisionCreationTime()),</a:t>
            </a:r>
            <a:endParaRPr lang="en-US" sz="500" dirty="0"/>
          </a:p>
          <a:p>
            <a:pPr marL="0" indent="0">
              <a:buNone/>
            </a:pPr>
            <a:r>
              <a:rPr lang="en-US" sz="500" dirty="0">
                <a:solidFill>
                  <a:srgbClr val="9CDCF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$rev-&gt;label(),</a:t>
            </a:r>
            <a:endParaRPr lang="en-US" sz="500" dirty="0"/>
          </a:p>
          <a:p>
            <a:pPr marL="0" indent="0">
              <a:buNone/>
            </a:pPr>
            <a:r>
              <a:rPr lang="en-US" sz="500" dirty="0">
                <a:solidFill>
                  <a:srgbClr val="9CDCF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$rev-&gt;getRevisionUser()-&gt;getDisplayName(),</a:t>
            </a:r>
            <a:endParaRPr lang="en-US" sz="500" dirty="0"/>
          </a:p>
          <a:p>
            <a:pPr marL="0" indent="0">
              <a:buNone/>
            </a:pPr>
            <a:r>
              <a:rPr lang="en-US" sz="500" dirty="0">
                <a:solidFill>
                  <a:srgbClr val="9CDCF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$rev-&gt;getRevisionLogMessage() ?: '(no log message)'</a:t>
            </a:r>
            <a:endParaRPr lang="en-US" sz="500" dirty="0"/>
          </a:p>
          <a:p>
            <a:pPr marL="0" indent="0">
              <a:buNone/>
            </a:pPr>
            <a:r>
              <a:rPr lang="en-US" sz="500" dirty="0">
                <a:solidFill>
                  <a:srgbClr val="9EC8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);</a:t>
            </a:r>
            <a:endParaRPr lang="en-US" sz="500" dirty="0"/>
          </a:p>
          <a:p>
            <a:pPr marL="0" indent="0">
              <a:buNone/>
            </a:pPr>
            <a:r>
              <a:rPr lang="en-US" sz="500" dirty="0">
                <a:solidFill>
                  <a:srgbClr val="9EC8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}</a:t>
            </a:r>
            <a:endParaRPr lang="en-US" sz="500" dirty="0"/>
          </a:p>
          <a:p>
            <a:pPr marL="0" indent="0">
              <a:buNone/>
            </a:pPr>
            <a:endParaRPr lang="en-US" sz="500" dirty="0"/>
          </a:p>
          <a:p>
            <a:pPr marL="0" indent="0">
              <a:buNone/>
            </a:pPr>
            <a:r>
              <a:rPr lang="en-US" sz="500" dirty="0">
                <a:solidFill>
                  <a:srgbClr val="73C99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// ── DELETE A SPECIFIC REVISION ────────────────────────────────────────</a:t>
            </a:r>
            <a:endParaRPr lang="en-US" sz="500" dirty="0"/>
          </a:p>
          <a:p>
            <a:pPr marL="0" indent="0">
              <a:buNone/>
            </a:pPr>
            <a:r>
              <a:rPr lang="en-US" sz="500" dirty="0">
                <a:solidFill>
                  <a:srgbClr val="73C99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// (Can't delete the default revision)</a:t>
            </a:r>
            <a:endParaRPr lang="en-US" sz="500" dirty="0"/>
          </a:p>
          <a:p>
            <a:pPr marL="0" indent="0">
              <a:buNone/>
            </a:pPr>
            <a:r>
              <a:rPr lang="en-US" sz="500" dirty="0">
                <a:solidFill>
                  <a:srgbClr val="61AFE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if ($vid !== $node-&gt;getRevisionId()) {</a:t>
            </a:r>
            <a:endParaRPr lang="en-US" sz="500" dirty="0"/>
          </a:p>
          <a:p>
            <a:pPr marL="0" indent="0">
              <a:buNone/>
            </a:pPr>
            <a:r>
              <a:rPr lang="en-US" sz="500" dirty="0">
                <a:solidFill>
                  <a:srgbClr val="9CDCF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$storage-&gt;deleteRevision($vid);</a:t>
            </a:r>
            <a:endParaRPr lang="en-US" sz="500" dirty="0"/>
          </a:p>
          <a:p>
            <a:pPr marL="0" indent="0">
              <a:buNone/>
            </a:pPr>
            <a:r>
              <a:rPr lang="en-US" sz="500" dirty="0">
                <a:solidFill>
                  <a:srgbClr val="9EC8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}</a:t>
            </a:r>
            <a:endParaRPr lang="en-US" sz="500" dirty="0"/>
          </a:p>
          <a:p>
            <a:pPr marL="0" indent="0">
              <a:buNone/>
            </a:pPr>
            <a:endParaRPr lang="en-US" sz="500" dirty="0"/>
          </a:p>
          <a:p>
            <a:pPr marL="0" indent="0">
              <a:buNone/>
            </a:pPr>
            <a:r>
              <a:rPr lang="en-US" sz="500" dirty="0">
                <a:solidFill>
                  <a:srgbClr val="73C99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// ── REVERT TO AN OLD REVISION ─────────────────────────────────────────</a:t>
            </a:r>
            <a:endParaRPr lang="en-US" sz="500" dirty="0"/>
          </a:p>
          <a:p>
            <a:pPr marL="0" indent="0">
              <a:buNone/>
            </a:pPr>
            <a:r>
              <a:rPr lang="en-US" sz="500" dirty="0">
                <a:solidFill>
                  <a:srgbClr val="E5C07B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$oldRev = $storage-&gt;loadRevision($vid);</a:t>
            </a:r>
            <a:endParaRPr lang="en-US" sz="500" dirty="0"/>
          </a:p>
          <a:p>
            <a:pPr marL="0" indent="0">
              <a:buNone/>
            </a:pPr>
            <a:r>
              <a:rPr lang="en-US" sz="500" dirty="0">
                <a:solidFill>
                  <a:srgbClr val="73C99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// Create a NEW revision copying the old field values:</a:t>
            </a:r>
            <a:endParaRPr lang="en-US" sz="500" dirty="0"/>
          </a:p>
          <a:p>
            <a:pPr marL="0" indent="0">
              <a:buNone/>
            </a:pPr>
            <a:r>
              <a:rPr lang="en-US" sz="500" dirty="0">
                <a:solidFill>
                  <a:srgbClr val="9CDCF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$oldRev-&gt;setNewRevision(TRUE);</a:t>
            </a:r>
            <a:endParaRPr lang="en-US" sz="500" dirty="0"/>
          </a:p>
          <a:p>
            <a:pPr marL="0" indent="0">
              <a:buNone/>
            </a:pPr>
            <a:r>
              <a:rPr lang="en-US" sz="500" dirty="0">
                <a:solidFill>
                  <a:srgbClr val="9CDCF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$oldRev-&gt;setRevisionLogMessage("Reverted to revision $vid.");</a:t>
            </a:r>
            <a:endParaRPr lang="en-US" sz="500" dirty="0"/>
          </a:p>
          <a:p>
            <a:pPr marL="0" indent="0">
              <a:buNone/>
            </a:pPr>
            <a:r>
              <a:rPr lang="en-US" sz="500" dirty="0">
                <a:solidFill>
                  <a:srgbClr val="9CDCF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$oldRev-&gt;setRevisionCreationTime(\Drupal::time()-&gt;getRequestTime());</a:t>
            </a:r>
            <a:endParaRPr lang="en-US" sz="500" dirty="0"/>
          </a:p>
          <a:p>
            <a:pPr marL="0" indent="0">
              <a:buNone/>
            </a:pPr>
            <a:r>
              <a:rPr lang="en-US" sz="500" dirty="0">
                <a:solidFill>
                  <a:srgbClr val="9CDCF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$oldRev-&gt;setRevisionUserId(\Drupal::currentUser()-&gt;id());</a:t>
            </a:r>
            <a:endParaRPr lang="en-US" sz="500" dirty="0"/>
          </a:p>
          <a:p>
            <a:pPr marL="0" indent="0">
              <a:buNone/>
            </a:pPr>
            <a:r>
              <a:rPr lang="en-US" sz="500" dirty="0">
                <a:solidFill>
                  <a:srgbClr val="9CDCF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$oldRev-&gt;isDefaultRevision(TRUE);</a:t>
            </a:r>
            <a:endParaRPr lang="en-US" sz="500" dirty="0"/>
          </a:p>
          <a:p>
            <a:pPr marL="0" indent="0">
              <a:buNone/>
            </a:pPr>
            <a:r>
              <a:rPr lang="en-US" sz="500" dirty="0">
                <a:solidFill>
                  <a:srgbClr val="9CDCF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$oldRev-&gt;save();</a:t>
            </a:r>
            <a:endParaRPr lang="en-US" sz="500" dirty="0"/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9">
    <p:bg>
      <p:bgPr>
        <a:solidFill>
          <a:srgbClr val="F0F6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58368"/>
          </a:xfrm>
          <a:prstGeom prst="rect">
            <a:avLst/>
          </a:prstGeom>
          <a:solidFill>
            <a:srgbClr val="080F1C"/>
          </a:solidFill>
          <a:ln w="12700">
            <a:solidFill>
              <a:srgbClr val="080F1C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" name="Shape 1"/>
          <p:cNvSpPr/>
          <p:nvPr/>
        </p:nvSpPr>
        <p:spPr>
          <a:xfrm>
            <a:off x="0" y="658368"/>
            <a:ext cx="9144000" cy="50292"/>
          </a:xfrm>
          <a:prstGeom prst="rect">
            <a:avLst/>
          </a:prstGeom>
          <a:solidFill>
            <a:srgbClr val="6AADDF"/>
          </a:solidFill>
          <a:ln w="12700">
            <a:solidFill>
              <a:srgbClr val="6AADD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" name="Text 2"/>
          <p:cNvSpPr/>
          <p:nvPr/>
        </p:nvSpPr>
        <p:spPr>
          <a:xfrm>
            <a:off x="320040" y="0"/>
            <a:ext cx="438912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Revision API</a:t>
            </a:r>
            <a:endParaRPr lang="en-US" sz="2200" dirty="0"/>
          </a:p>
        </p:txBody>
      </p:sp>
      <p:sp>
        <p:nvSpPr>
          <p:cNvPr id="5" name="Text 3"/>
          <p:cNvSpPr/>
          <p:nvPr/>
        </p:nvSpPr>
        <p:spPr>
          <a:xfrm>
            <a:off x="4709160" y="0"/>
            <a:ext cx="411480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B8D9F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|  Making Custom Entities Revisionable</a:t>
            </a:r>
            <a:endParaRPr lang="en-US" sz="1300" dirty="0"/>
          </a:p>
        </p:txBody>
      </p:sp>
      <p:sp>
        <p:nvSpPr>
          <p:cNvPr id="6" name="Shape 4"/>
          <p:cNvSpPr/>
          <p:nvPr/>
        </p:nvSpPr>
        <p:spPr>
          <a:xfrm>
            <a:off x="0" y="4846320"/>
            <a:ext cx="9144000" cy="297180"/>
          </a:xfrm>
          <a:prstGeom prst="rect">
            <a:avLst/>
          </a:prstGeom>
          <a:solidFill>
            <a:srgbClr val="080F1C"/>
          </a:solidFill>
          <a:ln w="12700">
            <a:solidFill>
              <a:srgbClr val="080F1C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7" name="Text 5"/>
          <p:cNvSpPr/>
          <p:nvPr/>
        </p:nvSpPr>
        <p:spPr>
          <a:xfrm>
            <a:off x="274320" y="4846320"/>
            <a:ext cx="8595360" cy="2971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800" dirty="0">
                <a:solidFill>
                  <a:srgbClr val="B8D9F5"/>
                </a:solidFill>
              </a:rPr>
              <a:t>drupal.org/docs  |  MIGRATION, SEARCH, TRANSLATION &amp; WORKFLOWS  |  COURSE 5 OF 7</a:t>
            </a:r>
            <a:endParaRPr lang="en-US" sz="800" dirty="0"/>
          </a:p>
        </p:txBody>
      </p:sp>
      <p:sp>
        <p:nvSpPr>
          <p:cNvPr id="8" name="Shape 6"/>
          <p:cNvSpPr/>
          <p:nvPr/>
        </p:nvSpPr>
        <p:spPr>
          <a:xfrm>
            <a:off x="320040" y="804672"/>
            <a:ext cx="8503920" cy="3977640"/>
          </a:xfrm>
          <a:prstGeom prst="rect">
            <a:avLst/>
          </a:prstGeom>
          <a:solidFill>
            <a:srgbClr val="070D1A"/>
          </a:solidFill>
          <a:ln w="12700">
            <a:solidFill>
              <a:srgbClr val="1D5FA8"/>
            </a:solidFill>
            <a:prstDash val="solid"/>
          </a:ln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9" name="Text 7"/>
          <p:cNvSpPr/>
          <p:nvPr/>
        </p:nvSpPr>
        <p:spPr>
          <a:xfrm>
            <a:off x="457200" y="896112"/>
            <a:ext cx="8229600" cy="3794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500" dirty="0">
                <a:solidFill>
                  <a:srgbClr val="9EC8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&lt;?php</a:t>
            </a:r>
            <a:endParaRPr lang="en-US" sz="500" dirty="0"/>
          </a:p>
          <a:p>
            <a:pPr marL="0" indent="0">
              <a:buNone/>
            </a:pPr>
            <a:r>
              <a:rPr lang="en-US" sz="500" dirty="0">
                <a:solidFill>
                  <a:srgbClr val="73C99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// ── ENTITY ANNOTATION ─────────────────────────────────────────────────</a:t>
            </a:r>
            <a:endParaRPr lang="en-US" sz="500" dirty="0"/>
          </a:p>
          <a:p>
            <a:pPr marL="0" indent="0">
              <a:buNone/>
            </a:pPr>
            <a:r>
              <a:rPr lang="en-US" sz="500" dirty="0">
                <a:solidFill>
                  <a:srgbClr val="73C99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/**</a:t>
            </a:r>
            <a:endParaRPr lang="en-US" sz="500" dirty="0"/>
          </a:p>
          <a:p>
            <a:pPr marL="0" indent="0">
              <a:buNone/>
            </a:pPr>
            <a:r>
              <a:rPr lang="en-US" sz="500" dirty="0">
                <a:solidFill>
                  <a:srgbClr val="73C99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* @ContentEntityType(</a:t>
            </a:r>
            <a:endParaRPr lang="en-US" sz="500" dirty="0"/>
          </a:p>
          <a:p>
            <a:pPr marL="0" indent="0">
              <a:buNone/>
            </a:pPr>
            <a:r>
              <a:rPr lang="en-US" sz="500" dirty="0">
                <a:solidFill>
                  <a:srgbClr val="73C99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*   id = "product",</a:t>
            </a:r>
            <a:endParaRPr lang="en-US" sz="500" dirty="0"/>
          </a:p>
          <a:p>
            <a:pPr marL="0" indent="0">
              <a:buNone/>
            </a:pPr>
            <a:r>
              <a:rPr lang="en-US" sz="500" dirty="0">
                <a:solidFill>
                  <a:srgbClr val="73C99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*   label = @Translation("Product"),</a:t>
            </a:r>
            <a:endParaRPr lang="en-US" sz="500" dirty="0"/>
          </a:p>
          <a:p>
            <a:pPr marL="0" indent="0">
              <a:buNone/>
            </a:pPr>
            <a:r>
              <a:rPr lang="en-US" sz="500" dirty="0">
                <a:solidFill>
                  <a:srgbClr val="73C99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*   revision_table = "product_revision",              // Required</a:t>
            </a:r>
            <a:endParaRPr lang="en-US" sz="500" dirty="0"/>
          </a:p>
          <a:p>
            <a:pPr marL="0" indent="0">
              <a:buNone/>
            </a:pPr>
            <a:r>
              <a:rPr lang="en-US" sz="500" dirty="0">
                <a:solidFill>
                  <a:srgbClr val="73C99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*   revision_data_table = "product_field_revision",   // For translatable fields</a:t>
            </a:r>
            <a:endParaRPr lang="en-US" sz="500" dirty="0"/>
          </a:p>
          <a:p>
            <a:pPr marL="0" indent="0">
              <a:buNone/>
            </a:pPr>
            <a:r>
              <a:rPr lang="en-US" sz="500" dirty="0">
                <a:solidFill>
                  <a:srgbClr val="73C99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*   revision_metadata_keys = {</a:t>
            </a:r>
            <a:endParaRPr lang="en-US" sz="500" dirty="0"/>
          </a:p>
          <a:p>
            <a:pPr marL="0" indent="0">
              <a:buNone/>
            </a:pPr>
            <a:r>
              <a:rPr lang="en-US" sz="500" dirty="0">
                <a:solidFill>
                  <a:srgbClr val="73C99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*     "revision_user"      = "revision_uid",</a:t>
            </a:r>
            <a:endParaRPr lang="en-US" sz="500" dirty="0"/>
          </a:p>
          <a:p>
            <a:pPr marL="0" indent="0">
              <a:buNone/>
            </a:pPr>
            <a:r>
              <a:rPr lang="en-US" sz="500" dirty="0">
                <a:solidFill>
                  <a:srgbClr val="73C99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*     "revision_created"   = "revision_timestamp",</a:t>
            </a:r>
            <a:endParaRPr lang="en-US" sz="500" dirty="0"/>
          </a:p>
          <a:p>
            <a:pPr marL="0" indent="0">
              <a:buNone/>
            </a:pPr>
            <a:r>
              <a:rPr lang="en-US" sz="500" dirty="0">
                <a:solidFill>
                  <a:srgbClr val="73C99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*     "revision_log"       = "revision_log_message",</a:t>
            </a:r>
            <a:endParaRPr lang="en-US" sz="500" dirty="0"/>
          </a:p>
          <a:p>
            <a:pPr marL="0" indent="0">
              <a:buNone/>
            </a:pPr>
            <a:r>
              <a:rPr lang="en-US" sz="500" dirty="0">
                <a:solidFill>
                  <a:srgbClr val="73C99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*     "revision_default"   = "revision_default",</a:t>
            </a:r>
            <a:endParaRPr lang="en-US" sz="500" dirty="0"/>
          </a:p>
          <a:p>
            <a:pPr marL="0" indent="0">
              <a:buNone/>
            </a:pPr>
            <a:r>
              <a:rPr lang="en-US" sz="500" dirty="0">
                <a:solidFill>
                  <a:srgbClr val="73C99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*   },</a:t>
            </a:r>
            <a:endParaRPr lang="en-US" sz="500" dirty="0"/>
          </a:p>
          <a:p>
            <a:pPr marL="0" indent="0">
              <a:buNone/>
            </a:pPr>
            <a:r>
              <a:rPr lang="en-US" sz="500" dirty="0">
                <a:solidFill>
                  <a:srgbClr val="73C99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*   ...</a:t>
            </a:r>
            <a:endParaRPr lang="en-US" sz="500" dirty="0"/>
          </a:p>
          <a:p>
            <a:pPr marL="0" indent="0">
              <a:buNone/>
            </a:pPr>
            <a:r>
              <a:rPr lang="en-US" sz="500" dirty="0">
                <a:solidFill>
                  <a:srgbClr val="73C99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* )</a:t>
            </a:r>
            <a:endParaRPr lang="en-US" sz="500" dirty="0"/>
          </a:p>
          <a:p>
            <a:pPr marL="0" indent="0">
              <a:buNone/>
            </a:pPr>
            <a:r>
              <a:rPr lang="en-US" sz="500" dirty="0">
                <a:solidFill>
                  <a:srgbClr val="73C99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*/</a:t>
            </a:r>
            <a:endParaRPr lang="en-US" sz="500" dirty="0"/>
          </a:p>
          <a:p>
            <a:pPr marL="0" indent="0">
              <a:buNone/>
            </a:pPr>
            <a:endParaRPr lang="en-US" sz="500" dirty="0"/>
          </a:p>
          <a:p>
            <a:pPr marL="0" indent="0">
              <a:buNone/>
            </a:pPr>
            <a:r>
              <a:rPr lang="en-US" sz="500" dirty="0">
                <a:solidFill>
                  <a:srgbClr val="73C99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// ── BASE FIELD DEFINITIONS ────────────────────────────────────────────</a:t>
            </a:r>
            <a:endParaRPr lang="en-US" sz="500" dirty="0"/>
          </a:p>
          <a:p>
            <a:pPr marL="0" indent="0">
              <a:buNone/>
            </a:pPr>
            <a:r>
              <a:rPr lang="en-US" sz="500" dirty="0">
                <a:solidFill>
                  <a:srgbClr val="61AFE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public static function baseFieldDefinitions(EntityTypeInterface $entity_type): array {</a:t>
            </a:r>
            <a:endParaRPr lang="en-US" sz="500" dirty="0"/>
          </a:p>
          <a:p>
            <a:pPr marL="0" indent="0">
              <a:buNone/>
            </a:pPr>
            <a:r>
              <a:rPr lang="en-US" sz="500" dirty="0">
                <a:solidFill>
                  <a:srgbClr val="E5C07B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$fields = parent::baseFieldDefinitions($entity_type);</a:t>
            </a:r>
            <a:endParaRPr lang="en-US" sz="500" dirty="0"/>
          </a:p>
          <a:p>
            <a:pPr marL="0" indent="0">
              <a:buNone/>
            </a:pPr>
            <a:endParaRPr lang="en-US" sz="500" dirty="0"/>
          </a:p>
          <a:p>
            <a:pPr marL="0" indent="0">
              <a:buNone/>
            </a:pPr>
            <a:r>
              <a:rPr lang="en-US" sz="500" dirty="0">
                <a:solidFill>
                  <a:srgbClr val="73C99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// revision_uid, revision_timestamp, revision_log_message</a:t>
            </a:r>
            <a:endParaRPr lang="en-US" sz="500" dirty="0"/>
          </a:p>
          <a:p>
            <a:pPr marL="0" indent="0">
              <a:buNone/>
            </a:pPr>
            <a:r>
              <a:rPr lang="en-US" sz="500" dirty="0">
                <a:solidFill>
                  <a:srgbClr val="73C99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// are inherited from RevisionLogEntityTrait if you use it.</a:t>
            </a:r>
            <a:endParaRPr lang="en-US" sz="500" dirty="0"/>
          </a:p>
          <a:p>
            <a:pPr marL="0" indent="0">
              <a:buNone/>
            </a:pPr>
            <a:endParaRPr lang="en-US" sz="500" dirty="0"/>
          </a:p>
          <a:p>
            <a:pPr marL="0" indent="0">
              <a:buNone/>
            </a:pPr>
            <a:r>
              <a:rPr lang="en-US" sz="500" dirty="0">
                <a:solidFill>
                  <a:srgbClr val="E5C07B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$fields['name'] = BaseFieldDefinition::create('string')</a:t>
            </a:r>
            <a:endParaRPr lang="en-US" sz="500" dirty="0"/>
          </a:p>
          <a:p>
            <a:pPr marL="0" indent="0">
              <a:buNone/>
            </a:pPr>
            <a:r>
              <a:rPr lang="en-US" sz="500" dirty="0">
                <a:solidFill>
                  <a:srgbClr val="9CDCF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-&gt;setLabel(t('Name'))</a:t>
            </a:r>
            <a:endParaRPr lang="en-US" sz="500" dirty="0"/>
          </a:p>
          <a:p>
            <a:pPr marL="0" indent="0">
              <a:buNone/>
            </a:pPr>
            <a:r>
              <a:rPr lang="en-US" sz="500" dirty="0">
                <a:solidFill>
                  <a:srgbClr val="9CDCF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-&gt;setRevisionable(TRUE)    // ← stored per revision</a:t>
            </a:r>
            <a:endParaRPr lang="en-US" sz="500" dirty="0"/>
          </a:p>
          <a:p>
            <a:pPr marL="0" indent="0">
              <a:buNone/>
            </a:pPr>
            <a:r>
              <a:rPr lang="en-US" sz="500" dirty="0">
                <a:solidFill>
                  <a:srgbClr val="9CDCF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-&gt;setTranslatable(TRUE);</a:t>
            </a:r>
            <a:endParaRPr lang="en-US" sz="500" dirty="0"/>
          </a:p>
          <a:p>
            <a:pPr marL="0" indent="0">
              <a:buNone/>
            </a:pPr>
            <a:endParaRPr lang="en-US" sz="500" dirty="0"/>
          </a:p>
          <a:p>
            <a:pPr marL="0" indent="0">
              <a:buNone/>
            </a:pPr>
            <a:r>
              <a:rPr lang="en-US" sz="500" dirty="0">
                <a:solidFill>
                  <a:srgbClr val="E5C07B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$fields['price'] = BaseFieldDefinition::create('decimal')</a:t>
            </a:r>
            <a:endParaRPr lang="en-US" sz="500" dirty="0"/>
          </a:p>
          <a:p>
            <a:pPr marL="0" indent="0">
              <a:buNone/>
            </a:pPr>
            <a:r>
              <a:rPr lang="en-US" sz="500" dirty="0">
                <a:solidFill>
                  <a:srgbClr val="9CDCF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-&gt;setLabel(t('Price'))</a:t>
            </a:r>
            <a:endParaRPr lang="en-US" sz="500" dirty="0"/>
          </a:p>
          <a:p>
            <a:pPr marL="0" indent="0">
              <a:buNone/>
            </a:pPr>
            <a:r>
              <a:rPr lang="en-US" sz="500" dirty="0">
                <a:solidFill>
                  <a:srgbClr val="9CDCF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    -&gt;setRevisionable(TRUE);</a:t>
            </a:r>
            <a:endParaRPr lang="en-US" sz="500" dirty="0"/>
          </a:p>
          <a:p>
            <a:pPr marL="0" indent="0">
              <a:buNone/>
            </a:pPr>
            <a:endParaRPr lang="en-US" sz="500" dirty="0"/>
          </a:p>
          <a:p>
            <a:pPr marL="0" indent="0">
              <a:buNone/>
            </a:pPr>
            <a:r>
              <a:rPr lang="en-US" sz="500" dirty="0">
                <a:solidFill>
                  <a:srgbClr val="61AFE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return $fields;</a:t>
            </a:r>
            <a:endParaRPr lang="en-US" sz="500" dirty="0"/>
          </a:p>
          <a:p>
            <a:pPr marL="0" indent="0">
              <a:buNone/>
            </a:pPr>
            <a:r>
              <a:rPr lang="en-US" sz="500" dirty="0">
                <a:solidFill>
                  <a:srgbClr val="9EC8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}</a:t>
            </a:r>
            <a:endParaRPr lang="en-US" sz="500" dirty="0"/>
          </a:p>
          <a:p>
            <a:pPr marL="0" indent="0">
              <a:buNone/>
            </a:pPr>
            <a:endParaRPr lang="en-US" sz="500" dirty="0"/>
          </a:p>
          <a:p>
            <a:pPr marL="0" indent="0">
              <a:buNone/>
            </a:pPr>
            <a:r>
              <a:rPr lang="en-US" sz="500" dirty="0">
                <a:solidFill>
                  <a:srgbClr val="73C99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// ── SAVING WITH REVISION METADATA ─────────────────────────────────────</a:t>
            </a:r>
            <a:endParaRPr lang="en-US" sz="500" dirty="0"/>
          </a:p>
          <a:p>
            <a:pPr marL="0" indent="0">
              <a:buNone/>
            </a:pPr>
            <a:r>
              <a:rPr lang="en-US" sz="500" dirty="0">
                <a:solidFill>
                  <a:srgbClr val="E5C07B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$product = Product::load(1);</a:t>
            </a:r>
            <a:endParaRPr lang="en-US" sz="500" dirty="0"/>
          </a:p>
          <a:p>
            <a:pPr marL="0" indent="0">
              <a:buNone/>
            </a:pPr>
            <a:r>
              <a:rPr lang="en-US" sz="500" dirty="0">
                <a:solidFill>
                  <a:srgbClr val="9CDCF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$product-&gt;setName('Updated Product Name');</a:t>
            </a:r>
            <a:endParaRPr lang="en-US" sz="500" dirty="0"/>
          </a:p>
          <a:p>
            <a:pPr marL="0" indent="0">
              <a:buNone/>
            </a:pPr>
            <a:r>
              <a:rPr lang="en-US" sz="500" dirty="0">
                <a:solidFill>
                  <a:srgbClr val="9CDCF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$product-&gt;setNewRevision(TRUE);              // Force new revision</a:t>
            </a:r>
            <a:endParaRPr lang="en-US" sz="500" dirty="0"/>
          </a:p>
          <a:p>
            <a:pPr marL="0" indent="0">
              <a:buNone/>
            </a:pPr>
            <a:r>
              <a:rPr lang="en-US" sz="500" dirty="0">
                <a:solidFill>
                  <a:srgbClr val="9CDCF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$product-&gt;setRevisionLogMessage('Corrected the product name per feedback.');</a:t>
            </a:r>
            <a:endParaRPr lang="en-US" sz="500" dirty="0"/>
          </a:p>
          <a:p>
            <a:pPr marL="0" indent="0">
              <a:buNone/>
            </a:pPr>
            <a:r>
              <a:rPr lang="en-US" sz="500" dirty="0">
                <a:solidFill>
                  <a:srgbClr val="9CDCF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$product-&gt;setRevisionCreationTime(\Drupal::time()-&gt;getRequestTime());</a:t>
            </a:r>
            <a:endParaRPr lang="en-US" sz="500" dirty="0"/>
          </a:p>
          <a:p>
            <a:pPr marL="0" indent="0">
              <a:buNone/>
            </a:pPr>
            <a:r>
              <a:rPr lang="en-US" sz="500" dirty="0">
                <a:solidFill>
                  <a:srgbClr val="9CDCF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$product-&gt;setRevisionUserId(\Drupal::currentUser()-&gt;id());</a:t>
            </a:r>
            <a:endParaRPr lang="en-US" sz="500" dirty="0"/>
          </a:p>
          <a:p>
            <a:pPr marL="0" indent="0">
              <a:buNone/>
            </a:pPr>
            <a:r>
              <a:rPr lang="en-US" sz="500" dirty="0">
                <a:solidFill>
                  <a:srgbClr val="9CDCF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$product-&gt;save();</a:t>
            </a:r>
            <a:endParaRPr lang="en-US" sz="500" dirty="0"/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0">
    <p:bg>
      <p:bgPr>
        <a:solidFill>
          <a:srgbClr val="F0F6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58368"/>
          </a:xfrm>
          <a:prstGeom prst="rect">
            <a:avLst/>
          </a:prstGeom>
          <a:solidFill>
            <a:srgbClr val="080F1C"/>
          </a:solidFill>
          <a:ln w="12700">
            <a:solidFill>
              <a:srgbClr val="080F1C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" name="Shape 1"/>
          <p:cNvSpPr/>
          <p:nvPr/>
        </p:nvSpPr>
        <p:spPr>
          <a:xfrm>
            <a:off x="0" y="658368"/>
            <a:ext cx="9144000" cy="50292"/>
          </a:xfrm>
          <a:prstGeom prst="rect">
            <a:avLst/>
          </a:prstGeom>
          <a:solidFill>
            <a:srgbClr val="6AADDF"/>
          </a:solidFill>
          <a:ln w="12700">
            <a:solidFill>
              <a:srgbClr val="6AADD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" name="Text 2"/>
          <p:cNvSpPr/>
          <p:nvPr/>
        </p:nvSpPr>
        <p:spPr>
          <a:xfrm>
            <a:off x="320040" y="0"/>
            <a:ext cx="438912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Revision API</a:t>
            </a:r>
            <a:endParaRPr lang="en-US" sz="2200" dirty="0"/>
          </a:p>
        </p:txBody>
      </p:sp>
      <p:sp>
        <p:nvSpPr>
          <p:cNvPr id="5" name="Text 3"/>
          <p:cNvSpPr/>
          <p:nvPr/>
        </p:nvSpPr>
        <p:spPr>
          <a:xfrm>
            <a:off x="4709160" y="0"/>
            <a:ext cx="411480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B8D9F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|  Best Practices &amp; Revision Management</a:t>
            </a:r>
            <a:endParaRPr lang="en-US" sz="1300" dirty="0"/>
          </a:p>
        </p:txBody>
      </p:sp>
      <p:sp>
        <p:nvSpPr>
          <p:cNvPr id="6" name="Shape 4"/>
          <p:cNvSpPr/>
          <p:nvPr/>
        </p:nvSpPr>
        <p:spPr>
          <a:xfrm>
            <a:off x="0" y="4846320"/>
            <a:ext cx="9144000" cy="297180"/>
          </a:xfrm>
          <a:prstGeom prst="rect">
            <a:avLst/>
          </a:prstGeom>
          <a:solidFill>
            <a:srgbClr val="080F1C"/>
          </a:solidFill>
          <a:ln w="12700">
            <a:solidFill>
              <a:srgbClr val="080F1C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7" name="Text 5"/>
          <p:cNvSpPr/>
          <p:nvPr/>
        </p:nvSpPr>
        <p:spPr>
          <a:xfrm>
            <a:off x="274320" y="4846320"/>
            <a:ext cx="8595360" cy="2971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800" dirty="0">
                <a:solidFill>
                  <a:srgbClr val="B8D9F5"/>
                </a:solidFill>
              </a:rPr>
              <a:t>drupal.org/docs  |  MIGRATION, SEARCH, TRANSLATION &amp; WORKFLOWS  |  COURSE 5 OF 7</a:t>
            </a:r>
            <a:endParaRPr lang="en-US" sz="800" dirty="0"/>
          </a:p>
        </p:txBody>
      </p:sp>
      <p:sp>
        <p:nvSpPr>
          <p:cNvPr id="8" name="Shape 6"/>
          <p:cNvSpPr/>
          <p:nvPr/>
        </p:nvSpPr>
        <p:spPr>
          <a:xfrm>
            <a:off x="320040" y="804672"/>
            <a:ext cx="4160520" cy="877824"/>
          </a:xfrm>
          <a:prstGeom prst="rect">
            <a:avLst/>
          </a:prstGeom>
          <a:solidFill>
            <a:srgbClr val="FFFFFF"/>
          </a:solidFill>
          <a:ln w="12700">
            <a:solidFill>
              <a:srgbClr val="C8DDED"/>
            </a:solidFill>
            <a:prstDash val="solid"/>
          </a:ln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9" name="Shape 7"/>
          <p:cNvSpPr/>
          <p:nvPr/>
        </p:nvSpPr>
        <p:spPr>
          <a:xfrm>
            <a:off x="411480" y="1051560"/>
            <a:ext cx="411480" cy="411480"/>
          </a:xfrm>
          <a:prstGeom prst="ellipse">
            <a:avLst/>
          </a:prstGeom>
          <a:solidFill>
            <a:srgbClr val="6AADDF"/>
          </a:solidFill>
          <a:ln w="12700">
            <a:solidFill>
              <a:srgbClr val="6AADD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0" name="Text 8"/>
          <p:cNvSpPr/>
          <p:nvPr/>
        </p:nvSpPr>
        <p:spPr>
          <a:xfrm>
            <a:off x="411480" y="1051560"/>
            <a:ext cx="4114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FFFFFF"/>
                </a:solidFill>
              </a:rPr>
              <a:t>✓</a:t>
            </a:r>
            <a:endParaRPr lang="en-US" sz="1300" dirty="0"/>
          </a:p>
        </p:txBody>
      </p:sp>
      <p:sp>
        <p:nvSpPr>
          <p:cNvPr id="11" name="Text 9"/>
          <p:cNvSpPr/>
          <p:nvPr/>
        </p:nvSpPr>
        <p:spPr>
          <a:xfrm>
            <a:off x="914400" y="877824"/>
            <a:ext cx="3474720" cy="7498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0D1B2E"/>
                </a:solidFill>
              </a:rPr>
              <a:t>Always set setRevisionLogMessage() when changing entities programmatically — the log is the only record of WHY something changed. Empty logs break audit trails</a:t>
            </a:r>
            <a:endParaRPr lang="en-US" sz="1100" dirty="0"/>
          </a:p>
        </p:txBody>
      </p:sp>
      <p:sp>
        <p:nvSpPr>
          <p:cNvPr id="12" name="Shape 10"/>
          <p:cNvSpPr/>
          <p:nvPr/>
        </p:nvSpPr>
        <p:spPr>
          <a:xfrm>
            <a:off x="320040" y="1810512"/>
            <a:ext cx="4160520" cy="877824"/>
          </a:xfrm>
          <a:prstGeom prst="rect">
            <a:avLst/>
          </a:prstGeom>
          <a:solidFill>
            <a:srgbClr val="FFFFFF"/>
          </a:solidFill>
          <a:ln w="12700">
            <a:solidFill>
              <a:srgbClr val="C8DDED"/>
            </a:solidFill>
            <a:prstDash val="solid"/>
          </a:ln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3" name="Shape 11"/>
          <p:cNvSpPr/>
          <p:nvPr/>
        </p:nvSpPr>
        <p:spPr>
          <a:xfrm>
            <a:off x="411480" y="2057400"/>
            <a:ext cx="411480" cy="411480"/>
          </a:xfrm>
          <a:prstGeom prst="ellipse">
            <a:avLst/>
          </a:prstGeom>
          <a:solidFill>
            <a:srgbClr val="6AADDF"/>
          </a:solidFill>
          <a:ln w="12700">
            <a:solidFill>
              <a:srgbClr val="6AADD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4" name="Text 12"/>
          <p:cNvSpPr/>
          <p:nvPr/>
        </p:nvSpPr>
        <p:spPr>
          <a:xfrm>
            <a:off x="411480" y="2057400"/>
            <a:ext cx="4114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FFFFFF"/>
                </a:solidFill>
              </a:rPr>
              <a:t>✓</a:t>
            </a:r>
            <a:endParaRPr lang="en-US" sz="1300" dirty="0"/>
          </a:p>
        </p:txBody>
      </p:sp>
      <p:sp>
        <p:nvSpPr>
          <p:cNvPr id="15" name="Text 13"/>
          <p:cNvSpPr/>
          <p:nvPr/>
        </p:nvSpPr>
        <p:spPr>
          <a:xfrm>
            <a:off x="914400" y="1883664"/>
            <a:ext cx="3474720" cy="7498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0D1B2E"/>
                </a:solidFill>
              </a:rPr>
              <a:t>Enable revisions on content types that editors or workflows will work on. Go to /admin/structure/types/manage/BUNDLE → Edit → Enable revisions checkbox</a:t>
            </a:r>
            <a:endParaRPr lang="en-US" sz="1100" dirty="0"/>
          </a:p>
        </p:txBody>
      </p:sp>
      <p:sp>
        <p:nvSpPr>
          <p:cNvPr id="16" name="Shape 14"/>
          <p:cNvSpPr/>
          <p:nvPr/>
        </p:nvSpPr>
        <p:spPr>
          <a:xfrm>
            <a:off x="320040" y="2816352"/>
            <a:ext cx="4160520" cy="877824"/>
          </a:xfrm>
          <a:prstGeom prst="rect">
            <a:avLst/>
          </a:prstGeom>
          <a:solidFill>
            <a:srgbClr val="FFFFFF"/>
          </a:solidFill>
          <a:ln w="12700">
            <a:solidFill>
              <a:srgbClr val="C8DDED"/>
            </a:solidFill>
            <a:prstDash val="solid"/>
          </a:ln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7" name="Shape 15"/>
          <p:cNvSpPr/>
          <p:nvPr/>
        </p:nvSpPr>
        <p:spPr>
          <a:xfrm>
            <a:off x="411480" y="3063240"/>
            <a:ext cx="411480" cy="411480"/>
          </a:xfrm>
          <a:prstGeom prst="ellipse">
            <a:avLst/>
          </a:prstGeom>
          <a:solidFill>
            <a:srgbClr val="6AADDF"/>
          </a:solidFill>
          <a:ln w="12700">
            <a:solidFill>
              <a:srgbClr val="6AADD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8" name="Text 16"/>
          <p:cNvSpPr/>
          <p:nvPr/>
        </p:nvSpPr>
        <p:spPr>
          <a:xfrm>
            <a:off x="411480" y="3063240"/>
            <a:ext cx="4114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FFFFFF"/>
                </a:solidFill>
              </a:rPr>
              <a:t>✓</a:t>
            </a:r>
            <a:endParaRPr lang="en-US" sz="1300" dirty="0"/>
          </a:p>
        </p:txBody>
      </p:sp>
      <p:sp>
        <p:nvSpPr>
          <p:cNvPr id="19" name="Text 17"/>
          <p:cNvSpPr/>
          <p:nvPr/>
        </p:nvSpPr>
        <p:spPr>
          <a:xfrm>
            <a:off x="914400" y="2889504"/>
            <a:ext cx="3474720" cy="7498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0D1B2E"/>
                </a:solidFill>
              </a:rPr>
              <a:t>Use the Diff module (contrib) to add a UI for comparing revisions side-by-side — editors need to see what changed between versions without reading raw field values</a:t>
            </a:r>
            <a:endParaRPr lang="en-US" sz="1100" dirty="0"/>
          </a:p>
        </p:txBody>
      </p:sp>
      <p:sp>
        <p:nvSpPr>
          <p:cNvPr id="20" name="Shape 18"/>
          <p:cNvSpPr/>
          <p:nvPr/>
        </p:nvSpPr>
        <p:spPr>
          <a:xfrm>
            <a:off x="320040" y="3822192"/>
            <a:ext cx="4160520" cy="877824"/>
          </a:xfrm>
          <a:prstGeom prst="rect">
            <a:avLst/>
          </a:prstGeom>
          <a:solidFill>
            <a:srgbClr val="FFFFFF"/>
          </a:solidFill>
          <a:ln w="12700">
            <a:solidFill>
              <a:srgbClr val="C8DDED"/>
            </a:solidFill>
            <a:prstDash val="solid"/>
          </a:ln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21" name="Shape 19"/>
          <p:cNvSpPr/>
          <p:nvPr/>
        </p:nvSpPr>
        <p:spPr>
          <a:xfrm>
            <a:off x="411480" y="4069080"/>
            <a:ext cx="411480" cy="411480"/>
          </a:xfrm>
          <a:prstGeom prst="ellipse">
            <a:avLst/>
          </a:prstGeom>
          <a:solidFill>
            <a:srgbClr val="6AADDF"/>
          </a:solidFill>
          <a:ln w="12700">
            <a:solidFill>
              <a:srgbClr val="6AADD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2" name="Text 20"/>
          <p:cNvSpPr/>
          <p:nvPr/>
        </p:nvSpPr>
        <p:spPr>
          <a:xfrm>
            <a:off x="411480" y="4069080"/>
            <a:ext cx="4114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FFFFFF"/>
                </a:solidFill>
              </a:rPr>
              <a:t>✓</a:t>
            </a:r>
            <a:endParaRPr lang="en-US" sz="1300" dirty="0"/>
          </a:p>
        </p:txBody>
      </p:sp>
      <p:sp>
        <p:nvSpPr>
          <p:cNvPr id="23" name="Text 21"/>
          <p:cNvSpPr/>
          <p:nvPr/>
        </p:nvSpPr>
        <p:spPr>
          <a:xfrm>
            <a:off x="914400" y="3895344"/>
            <a:ext cx="3474720" cy="7498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0D1B2E"/>
                </a:solidFill>
              </a:rPr>
              <a:t>Set setNewRevision(TRUE) explicitly when programmatically updating entities if you want to guarantee a new revision — some entity types default to creating new revisions, others don't</a:t>
            </a:r>
            <a:endParaRPr lang="en-US" sz="1100" dirty="0"/>
          </a:p>
        </p:txBody>
      </p:sp>
      <p:sp>
        <p:nvSpPr>
          <p:cNvPr id="24" name="Shape 22"/>
          <p:cNvSpPr/>
          <p:nvPr/>
        </p:nvSpPr>
        <p:spPr>
          <a:xfrm>
            <a:off x="4663440" y="804672"/>
            <a:ext cx="4160520" cy="877824"/>
          </a:xfrm>
          <a:prstGeom prst="rect">
            <a:avLst/>
          </a:prstGeom>
          <a:solidFill>
            <a:srgbClr val="FFFFFF"/>
          </a:solidFill>
          <a:ln w="12700">
            <a:solidFill>
              <a:srgbClr val="C8DDED"/>
            </a:solidFill>
            <a:prstDash val="solid"/>
          </a:ln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25" name="Shape 23"/>
          <p:cNvSpPr/>
          <p:nvPr/>
        </p:nvSpPr>
        <p:spPr>
          <a:xfrm>
            <a:off x="4754880" y="1051560"/>
            <a:ext cx="411480" cy="411480"/>
          </a:xfrm>
          <a:prstGeom prst="ellipse">
            <a:avLst/>
          </a:prstGeom>
          <a:solidFill>
            <a:srgbClr val="F4A261"/>
          </a:solidFill>
          <a:ln w="12700">
            <a:solidFill>
              <a:srgbClr val="F4A261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6" name="Text 24"/>
          <p:cNvSpPr/>
          <p:nvPr/>
        </p:nvSpPr>
        <p:spPr>
          <a:xfrm>
            <a:off x="4754880" y="1051560"/>
            <a:ext cx="4114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FFFFFF"/>
                </a:solidFill>
              </a:rPr>
              <a:t>⚠</a:t>
            </a:r>
            <a:endParaRPr lang="en-US" sz="1300" dirty="0"/>
          </a:p>
        </p:txBody>
      </p:sp>
      <p:sp>
        <p:nvSpPr>
          <p:cNvPr id="27" name="Text 25"/>
          <p:cNvSpPr/>
          <p:nvPr/>
        </p:nvSpPr>
        <p:spPr>
          <a:xfrm>
            <a:off x="5257800" y="877824"/>
            <a:ext cx="3474720" cy="7498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0D1B2E"/>
                </a:solidFill>
              </a:rPr>
              <a:t>Revision tables grow large over time. Schedule periodic cleanup of old non-default revisions using node_revision_delete (contrib) or custom cron that purges revisions older than N days</a:t>
            </a:r>
            <a:endParaRPr lang="en-US" sz="1100" dirty="0"/>
          </a:p>
        </p:txBody>
      </p:sp>
      <p:sp>
        <p:nvSpPr>
          <p:cNvPr id="28" name="Shape 26"/>
          <p:cNvSpPr/>
          <p:nvPr/>
        </p:nvSpPr>
        <p:spPr>
          <a:xfrm>
            <a:off x="4663440" y="1810512"/>
            <a:ext cx="4160520" cy="877824"/>
          </a:xfrm>
          <a:prstGeom prst="rect">
            <a:avLst/>
          </a:prstGeom>
          <a:solidFill>
            <a:srgbClr val="FFFFFF"/>
          </a:solidFill>
          <a:ln w="12700">
            <a:solidFill>
              <a:srgbClr val="C8DDED"/>
            </a:solidFill>
            <a:prstDash val="solid"/>
          </a:ln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29" name="Shape 27"/>
          <p:cNvSpPr/>
          <p:nvPr/>
        </p:nvSpPr>
        <p:spPr>
          <a:xfrm>
            <a:off x="4754880" y="2057400"/>
            <a:ext cx="411480" cy="411480"/>
          </a:xfrm>
          <a:prstGeom prst="ellipse">
            <a:avLst/>
          </a:prstGeom>
          <a:solidFill>
            <a:srgbClr val="F4A261"/>
          </a:solidFill>
          <a:ln w="12700">
            <a:solidFill>
              <a:srgbClr val="F4A261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0" name="Text 28"/>
          <p:cNvSpPr/>
          <p:nvPr/>
        </p:nvSpPr>
        <p:spPr>
          <a:xfrm>
            <a:off x="4754880" y="2057400"/>
            <a:ext cx="4114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FFFFFF"/>
                </a:solidFill>
              </a:rPr>
              <a:t>⚠</a:t>
            </a:r>
            <a:endParaRPr lang="en-US" sz="1300" dirty="0"/>
          </a:p>
        </p:txBody>
      </p:sp>
      <p:sp>
        <p:nvSpPr>
          <p:cNvPr id="31" name="Text 29"/>
          <p:cNvSpPr/>
          <p:nvPr/>
        </p:nvSpPr>
        <p:spPr>
          <a:xfrm>
            <a:off x="5257800" y="1883664"/>
            <a:ext cx="3474720" cy="7498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0D1B2E"/>
                </a:solidFill>
              </a:rPr>
              <a:t>Loading ALL revisions of a high-traffic node is expensive — use $storage-&gt;revisionIds() to get IDs first and load only specific revisions you need to compare</a:t>
            </a:r>
            <a:endParaRPr lang="en-US" sz="1100" dirty="0"/>
          </a:p>
        </p:txBody>
      </p:sp>
      <p:sp>
        <p:nvSpPr>
          <p:cNvPr id="32" name="Shape 30"/>
          <p:cNvSpPr/>
          <p:nvPr/>
        </p:nvSpPr>
        <p:spPr>
          <a:xfrm>
            <a:off x="4663440" y="2816352"/>
            <a:ext cx="4160520" cy="877824"/>
          </a:xfrm>
          <a:prstGeom prst="rect">
            <a:avLst/>
          </a:prstGeom>
          <a:solidFill>
            <a:srgbClr val="FFFFFF"/>
          </a:solidFill>
          <a:ln w="12700">
            <a:solidFill>
              <a:srgbClr val="C8DDED"/>
            </a:solidFill>
            <a:prstDash val="solid"/>
          </a:ln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33" name="Shape 31"/>
          <p:cNvSpPr/>
          <p:nvPr/>
        </p:nvSpPr>
        <p:spPr>
          <a:xfrm>
            <a:off x="4754880" y="3063240"/>
            <a:ext cx="411480" cy="411480"/>
          </a:xfrm>
          <a:prstGeom prst="ellipse">
            <a:avLst/>
          </a:prstGeom>
          <a:solidFill>
            <a:srgbClr val="E63946"/>
          </a:solidFill>
          <a:ln w="12700">
            <a:solidFill>
              <a:srgbClr val="E63946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4" name="Text 32"/>
          <p:cNvSpPr/>
          <p:nvPr/>
        </p:nvSpPr>
        <p:spPr>
          <a:xfrm>
            <a:off x="4754880" y="3063240"/>
            <a:ext cx="4114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FFFFFF"/>
                </a:solidFill>
              </a:rPr>
              <a:t>✗</a:t>
            </a:r>
            <a:endParaRPr lang="en-US" sz="1300" dirty="0"/>
          </a:p>
        </p:txBody>
      </p:sp>
      <p:sp>
        <p:nvSpPr>
          <p:cNvPr id="35" name="Text 33"/>
          <p:cNvSpPr/>
          <p:nvPr/>
        </p:nvSpPr>
        <p:spPr>
          <a:xfrm>
            <a:off x="5257800" y="2889504"/>
            <a:ext cx="3474720" cy="7498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0D1B2E"/>
                </a:solidFill>
              </a:rPr>
              <a:t>Never delete the default revision — Drupal prevents this, but if you bypass protections with direct SQL, you'll corrupt the entity and break revision history for that node</a:t>
            </a:r>
            <a:endParaRPr lang="en-US" sz="1100" dirty="0"/>
          </a:p>
        </p:txBody>
      </p:sp>
      <p:sp>
        <p:nvSpPr>
          <p:cNvPr id="36" name="Shape 34"/>
          <p:cNvSpPr/>
          <p:nvPr/>
        </p:nvSpPr>
        <p:spPr>
          <a:xfrm>
            <a:off x="4663440" y="3822192"/>
            <a:ext cx="4160520" cy="877824"/>
          </a:xfrm>
          <a:prstGeom prst="rect">
            <a:avLst/>
          </a:prstGeom>
          <a:solidFill>
            <a:srgbClr val="FFFFFF"/>
          </a:solidFill>
          <a:ln w="12700">
            <a:solidFill>
              <a:srgbClr val="C8DDED"/>
            </a:solidFill>
            <a:prstDash val="solid"/>
          </a:ln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37" name="Shape 35"/>
          <p:cNvSpPr/>
          <p:nvPr/>
        </p:nvSpPr>
        <p:spPr>
          <a:xfrm>
            <a:off x="4754880" y="4069080"/>
            <a:ext cx="411480" cy="411480"/>
          </a:xfrm>
          <a:prstGeom prst="ellipse">
            <a:avLst/>
          </a:prstGeom>
          <a:solidFill>
            <a:srgbClr val="E63946"/>
          </a:solidFill>
          <a:ln w="12700">
            <a:solidFill>
              <a:srgbClr val="E63946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8" name="Text 36"/>
          <p:cNvSpPr/>
          <p:nvPr/>
        </p:nvSpPr>
        <p:spPr>
          <a:xfrm>
            <a:off x="4754880" y="4069080"/>
            <a:ext cx="4114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FFFFFF"/>
                </a:solidFill>
              </a:rPr>
              <a:t>✗</a:t>
            </a:r>
            <a:endParaRPr lang="en-US" sz="1300" dirty="0"/>
          </a:p>
        </p:txBody>
      </p:sp>
      <p:sp>
        <p:nvSpPr>
          <p:cNvPr id="39" name="Text 37"/>
          <p:cNvSpPr/>
          <p:nvPr/>
        </p:nvSpPr>
        <p:spPr>
          <a:xfrm>
            <a:off x="5257800" y="3895344"/>
            <a:ext cx="3474720" cy="7498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0D1B2E"/>
                </a:solidFill>
              </a:rPr>
              <a:t>Don't use revisions as a cache or logging mechanism — revision tables are for editorial history, not audit logging or content caching. Use State API or a dedicated log entity instead</a:t>
            </a:r>
            <a:endParaRPr lang="en-US" sz="1100" dirty="0"/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1">
    <p:bg>
      <p:bgPr>
        <a:solidFill>
          <a:srgbClr val="080F1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18872" cy="5143500"/>
          </a:xfrm>
          <a:prstGeom prst="rect">
            <a:avLst/>
          </a:prstGeom>
          <a:solidFill>
            <a:srgbClr val="6AADDF"/>
          </a:solidFill>
          <a:ln w="12700">
            <a:solidFill>
              <a:srgbClr val="6AADD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" name="Shape 1"/>
          <p:cNvSpPr/>
          <p:nvPr/>
        </p:nvSpPr>
        <p:spPr>
          <a:xfrm>
            <a:off x="411480" y="530352"/>
            <a:ext cx="1024128" cy="1024128"/>
          </a:xfrm>
          <a:prstGeom prst="ellipse">
            <a:avLst/>
          </a:prstGeom>
          <a:solidFill>
            <a:srgbClr val="1D5FA8"/>
          </a:solidFill>
          <a:ln w="25400">
            <a:solidFill>
              <a:srgbClr val="6AADD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" name="Text 2"/>
          <p:cNvSpPr/>
          <p:nvPr/>
        </p:nvSpPr>
        <p:spPr>
          <a:xfrm>
            <a:off x="411480" y="530352"/>
            <a:ext cx="1024128" cy="10241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4000" b="1" dirty="0">
                <a:solidFill>
                  <a:srgbClr val="FFFFFF"/>
                </a:solidFill>
              </a:rPr>
              <a:t>API 10</a:t>
            </a:r>
            <a:endParaRPr lang="en-US" sz="4000" dirty="0"/>
          </a:p>
        </p:txBody>
      </p:sp>
      <p:sp>
        <p:nvSpPr>
          <p:cNvPr id="5" name="Text 3"/>
          <p:cNvSpPr/>
          <p:nvPr/>
        </p:nvSpPr>
        <p:spPr>
          <a:xfrm>
            <a:off x="347472" y="1783080"/>
            <a:ext cx="84582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Taxonomy API</a:t>
            </a:r>
            <a:endParaRPr lang="en-US" sz="3800" dirty="0"/>
          </a:p>
        </p:txBody>
      </p:sp>
      <p:sp>
        <p:nvSpPr>
          <p:cNvPr id="6" name="Text 4"/>
          <p:cNvSpPr/>
          <p:nvPr/>
        </p:nvSpPr>
        <p:spPr>
          <a:xfrm>
            <a:off x="347472" y="2816352"/>
            <a:ext cx="845820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dirty="0">
                <a:solidFill>
                  <a:srgbClr val="B8D9F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Vocabularies, terms, hierarchy, and term references — Drupal's classification and tagging system</a:t>
            </a:r>
            <a:endParaRPr lang="en-US" sz="1500" dirty="0"/>
          </a:p>
        </p:txBody>
      </p:sp>
      <p:sp>
        <p:nvSpPr>
          <p:cNvPr id="7" name="Shape 5"/>
          <p:cNvSpPr/>
          <p:nvPr/>
        </p:nvSpPr>
        <p:spPr>
          <a:xfrm>
            <a:off x="0" y="4754880"/>
            <a:ext cx="9144000" cy="388620"/>
          </a:xfrm>
          <a:prstGeom prst="rect">
            <a:avLst/>
          </a:prstGeom>
          <a:solidFill>
            <a:srgbClr val="1D5FA8"/>
          </a:solidFill>
          <a:ln w="12700">
            <a:solidFill>
              <a:srgbClr val="1D5FA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8" name="Text 6"/>
          <p:cNvSpPr/>
          <p:nvPr/>
        </p:nvSpPr>
        <p:spPr>
          <a:xfrm>
            <a:off x="274320" y="4754880"/>
            <a:ext cx="8686800" cy="3886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900" dirty="0">
                <a:solidFill>
                  <a:srgbClr val="B8D9F5"/>
                </a:solidFill>
              </a:rPr>
              <a:t>DRUPAL CORE APIs  |  COURSE 5: MIGRATION, SEARCH, TRANSLATION &amp; WORKFLOWS</a:t>
            </a:r>
            <a:endParaRPr lang="en-US" sz="900" dirty="0"/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2">
    <p:bg>
      <p:bgPr>
        <a:solidFill>
          <a:srgbClr val="F0F6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58368"/>
          </a:xfrm>
          <a:prstGeom prst="rect">
            <a:avLst/>
          </a:prstGeom>
          <a:solidFill>
            <a:srgbClr val="080F1C"/>
          </a:solidFill>
          <a:ln w="12700">
            <a:solidFill>
              <a:srgbClr val="080F1C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" name="Shape 1"/>
          <p:cNvSpPr/>
          <p:nvPr/>
        </p:nvSpPr>
        <p:spPr>
          <a:xfrm>
            <a:off x="0" y="658368"/>
            <a:ext cx="9144000" cy="50292"/>
          </a:xfrm>
          <a:prstGeom prst="rect">
            <a:avLst/>
          </a:prstGeom>
          <a:solidFill>
            <a:srgbClr val="6AADDF"/>
          </a:solidFill>
          <a:ln w="12700">
            <a:solidFill>
              <a:srgbClr val="6AADD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" name="Text 2"/>
          <p:cNvSpPr/>
          <p:nvPr/>
        </p:nvSpPr>
        <p:spPr>
          <a:xfrm>
            <a:off x="320040" y="0"/>
            <a:ext cx="438912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Taxonomy API</a:t>
            </a:r>
            <a:endParaRPr lang="en-US" sz="2200" dirty="0"/>
          </a:p>
        </p:txBody>
      </p:sp>
      <p:sp>
        <p:nvSpPr>
          <p:cNvPr id="5" name="Text 3"/>
          <p:cNvSpPr/>
          <p:nvPr/>
        </p:nvSpPr>
        <p:spPr>
          <a:xfrm>
            <a:off x="4709160" y="0"/>
            <a:ext cx="411480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B8D9F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|  Overview — Vocabularies &amp; Terms</a:t>
            </a:r>
            <a:endParaRPr lang="en-US" sz="1300" dirty="0"/>
          </a:p>
        </p:txBody>
      </p:sp>
      <p:sp>
        <p:nvSpPr>
          <p:cNvPr id="6" name="Shape 4"/>
          <p:cNvSpPr/>
          <p:nvPr/>
        </p:nvSpPr>
        <p:spPr>
          <a:xfrm>
            <a:off x="0" y="4846320"/>
            <a:ext cx="9144000" cy="297180"/>
          </a:xfrm>
          <a:prstGeom prst="rect">
            <a:avLst/>
          </a:prstGeom>
          <a:solidFill>
            <a:srgbClr val="080F1C"/>
          </a:solidFill>
          <a:ln w="12700">
            <a:solidFill>
              <a:srgbClr val="080F1C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7" name="Text 5"/>
          <p:cNvSpPr/>
          <p:nvPr/>
        </p:nvSpPr>
        <p:spPr>
          <a:xfrm>
            <a:off x="274320" y="4846320"/>
            <a:ext cx="8595360" cy="2971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800" dirty="0">
                <a:solidFill>
                  <a:srgbClr val="B8D9F5"/>
                </a:solidFill>
              </a:rPr>
              <a:t>drupal.org/docs  |  MIGRATION, SEARCH, TRANSLATION &amp; WORKFLOWS  |  COURSE 5 OF 7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>
            <a:off x="320040" y="786384"/>
            <a:ext cx="850392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0D1B2E"/>
                </a:solidFill>
              </a:rPr>
              <a:t>Taxonomy is a content entity system for classification. Vocabularies are config entities; terms are content entities.</a:t>
            </a:r>
            <a:endParaRPr lang="en-US" sz="1300" dirty="0"/>
          </a:p>
        </p:txBody>
      </p:sp>
      <p:sp>
        <p:nvSpPr>
          <p:cNvPr id="9" name="Shape 7"/>
          <p:cNvSpPr/>
          <p:nvPr/>
        </p:nvSpPr>
        <p:spPr>
          <a:xfrm>
            <a:off x="320040" y="1261872"/>
            <a:ext cx="4160520" cy="822960"/>
          </a:xfrm>
          <a:prstGeom prst="rect">
            <a:avLst/>
          </a:prstGeom>
          <a:solidFill>
            <a:srgbClr val="FFFFFF"/>
          </a:solidFill>
          <a:ln w="12700">
            <a:solidFill>
              <a:srgbClr val="C8DDED"/>
            </a:solidFill>
            <a:prstDash val="solid"/>
          </a:ln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0" name="Shape 8"/>
          <p:cNvSpPr/>
          <p:nvPr/>
        </p:nvSpPr>
        <p:spPr>
          <a:xfrm>
            <a:off x="320040" y="1261872"/>
            <a:ext cx="64008" cy="822960"/>
          </a:xfrm>
          <a:prstGeom prst="rect">
            <a:avLst/>
          </a:prstGeom>
          <a:solidFill>
            <a:srgbClr val="1D5FA8"/>
          </a:solidFill>
          <a:ln w="12700">
            <a:solidFill>
              <a:srgbClr val="1D5FA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1" name="Text 9"/>
          <p:cNvSpPr/>
          <p:nvPr/>
        </p:nvSpPr>
        <p:spPr>
          <a:xfrm>
            <a:off x="484632" y="1353312"/>
            <a:ext cx="39319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b="1" dirty="0">
                <a:solidFill>
                  <a:srgbClr val="4A6A8A"/>
                </a:solidFill>
              </a:rPr>
              <a:t>VOCABULARY</a:t>
            </a:r>
            <a:endParaRPr lang="en-US" sz="900" dirty="0"/>
          </a:p>
        </p:txBody>
      </p:sp>
      <p:sp>
        <p:nvSpPr>
          <p:cNvPr id="12" name="Text 10"/>
          <p:cNvSpPr/>
          <p:nvPr/>
        </p:nvSpPr>
        <p:spPr>
          <a:xfrm>
            <a:off x="484632" y="1591056"/>
            <a:ext cx="39319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000" dirty="0">
                <a:solidFill>
                  <a:srgbClr val="0D1B2E"/>
                </a:solidFill>
              </a:rPr>
              <a:t>Config entity (taxonomy_vocabulary). Defines the classification system: 'Tags', 'Categories', 'Product Types'. Each has a machine name used in field configs.</a:t>
            </a:r>
            <a:endParaRPr lang="en-US" sz="1000" dirty="0"/>
          </a:p>
        </p:txBody>
      </p:sp>
      <p:sp>
        <p:nvSpPr>
          <p:cNvPr id="13" name="Shape 11"/>
          <p:cNvSpPr/>
          <p:nvPr/>
        </p:nvSpPr>
        <p:spPr>
          <a:xfrm>
            <a:off x="4663440" y="1261872"/>
            <a:ext cx="4160520" cy="822960"/>
          </a:xfrm>
          <a:prstGeom prst="rect">
            <a:avLst/>
          </a:prstGeom>
          <a:solidFill>
            <a:srgbClr val="FFFFFF"/>
          </a:solidFill>
          <a:ln w="12700">
            <a:solidFill>
              <a:srgbClr val="C8DDED"/>
            </a:solidFill>
            <a:prstDash val="solid"/>
          </a:ln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4" name="Shape 12"/>
          <p:cNvSpPr/>
          <p:nvPr/>
        </p:nvSpPr>
        <p:spPr>
          <a:xfrm>
            <a:off x="4663440" y="1261872"/>
            <a:ext cx="64008" cy="822960"/>
          </a:xfrm>
          <a:prstGeom prst="rect">
            <a:avLst/>
          </a:prstGeom>
          <a:solidFill>
            <a:srgbClr val="2E7FD4"/>
          </a:solidFill>
          <a:ln w="12700">
            <a:solidFill>
              <a:srgbClr val="2E7FD4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5" name="Text 13"/>
          <p:cNvSpPr/>
          <p:nvPr/>
        </p:nvSpPr>
        <p:spPr>
          <a:xfrm>
            <a:off x="4828032" y="1353312"/>
            <a:ext cx="39319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b="1" dirty="0">
                <a:solidFill>
                  <a:srgbClr val="4A6A8A"/>
                </a:solidFill>
              </a:rPr>
              <a:t>TAXONOMY TERM</a:t>
            </a:r>
            <a:endParaRPr lang="en-US" sz="900" dirty="0"/>
          </a:p>
        </p:txBody>
      </p:sp>
      <p:sp>
        <p:nvSpPr>
          <p:cNvPr id="16" name="Text 14"/>
          <p:cNvSpPr/>
          <p:nvPr/>
        </p:nvSpPr>
        <p:spPr>
          <a:xfrm>
            <a:off x="4828032" y="1591056"/>
            <a:ext cx="39319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000" dirty="0">
                <a:solidFill>
                  <a:srgbClr val="0D1B2E"/>
                </a:solidFill>
              </a:rPr>
              <a:t>Content entity (taxonomy_term). Has name, description, weight, and parent. Fieldable — add images, colors, SEO fields to terms just like nodes.</a:t>
            </a:r>
            <a:endParaRPr lang="en-US" sz="1000" dirty="0"/>
          </a:p>
        </p:txBody>
      </p:sp>
      <p:sp>
        <p:nvSpPr>
          <p:cNvPr id="17" name="Shape 15"/>
          <p:cNvSpPr/>
          <p:nvPr/>
        </p:nvSpPr>
        <p:spPr>
          <a:xfrm>
            <a:off x="320040" y="2176272"/>
            <a:ext cx="4160520" cy="822960"/>
          </a:xfrm>
          <a:prstGeom prst="rect">
            <a:avLst/>
          </a:prstGeom>
          <a:solidFill>
            <a:srgbClr val="FFFFFF"/>
          </a:solidFill>
          <a:ln w="12700">
            <a:solidFill>
              <a:srgbClr val="C8DDED"/>
            </a:solidFill>
            <a:prstDash val="solid"/>
          </a:ln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8" name="Shape 16"/>
          <p:cNvSpPr/>
          <p:nvPr/>
        </p:nvSpPr>
        <p:spPr>
          <a:xfrm>
            <a:off x="320040" y="2176272"/>
            <a:ext cx="64008" cy="822960"/>
          </a:xfrm>
          <a:prstGeom prst="rect">
            <a:avLst/>
          </a:prstGeom>
          <a:solidFill>
            <a:srgbClr val="1A3A5C"/>
          </a:solidFill>
          <a:ln w="12700">
            <a:solidFill>
              <a:srgbClr val="1A3A5C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9" name="Text 17"/>
          <p:cNvSpPr/>
          <p:nvPr/>
        </p:nvSpPr>
        <p:spPr>
          <a:xfrm>
            <a:off x="484632" y="2267712"/>
            <a:ext cx="39319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b="1" dirty="0">
                <a:solidFill>
                  <a:srgbClr val="4A6A8A"/>
                </a:solidFill>
              </a:rPr>
              <a:t>HIERARCHY</a:t>
            </a:r>
            <a:endParaRPr lang="en-US" sz="900" dirty="0"/>
          </a:p>
        </p:txBody>
      </p:sp>
      <p:sp>
        <p:nvSpPr>
          <p:cNvPr id="20" name="Text 18"/>
          <p:cNvSpPr/>
          <p:nvPr/>
        </p:nvSpPr>
        <p:spPr>
          <a:xfrm>
            <a:off x="484632" y="2505456"/>
            <a:ext cx="39319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000" dirty="0">
                <a:solidFill>
                  <a:srgbClr val="0D1B2E"/>
                </a:solidFill>
              </a:rPr>
              <a:t>Terms can have one or multiple parents. Flat (no parents), single hierarchy (one parent), or multiple parents. Controlled per vocabulary by the hierarchy property.</a:t>
            </a:r>
            <a:endParaRPr lang="en-US" sz="1000" dirty="0"/>
          </a:p>
        </p:txBody>
      </p:sp>
      <p:sp>
        <p:nvSpPr>
          <p:cNvPr id="21" name="Shape 19"/>
          <p:cNvSpPr/>
          <p:nvPr/>
        </p:nvSpPr>
        <p:spPr>
          <a:xfrm>
            <a:off x="4663440" y="2176272"/>
            <a:ext cx="4160520" cy="822960"/>
          </a:xfrm>
          <a:prstGeom prst="rect">
            <a:avLst/>
          </a:prstGeom>
          <a:solidFill>
            <a:srgbClr val="FFFFFF"/>
          </a:solidFill>
          <a:ln w="12700">
            <a:solidFill>
              <a:srgbClr val="C8DDED"/>
            </a:solidFill>
            <a:prstDash val="solid"/>
          </a:ln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22" name="Shape 20"/>
          <p:cNvSpPr/>
          <p:nvPr/>
        </p:nvSpPr>
        <p:spPr>
          <a:xfrm>
            <a:off x="4663440" y="2176272"/>
            <a:ext cx="64008" cy="822960"/>
          </a:xfrm>
          <a:prstGeom prst="rect">
            <a:avLst/>
          </a:prstGeom>
          <a:solidFill>
            <a:srgbClr val="00B4A6"/>
          </a:solidFill>
          <a:ln w="12700">
            <a:solidFill>
              <a:srgbClr val="00B4A6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3" name="Text 21"/>
          <p:cNvSpPr/>
          <p:nvPr/>
        </p:nvSpPr>
        <p:spPr>
          <a:xfrm>
            <a:off x="4828032" y="2267712"/>
            <a:ext cx="39319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b="1" dirty="0">
                <a:solidFill>
                  <a:srgbClr val="4A6A8A"/>
                </a:solidFill>
              </a:rPr>
              <a:t>TERM REFERENCE FIELD</a:t>
            </a:r>
            <a:endParaRPr lang="en-US" sz="900" dirty="0"/>
          </a:p>
        </p:txBody>
      </p:sp>
      <p:sp>
        <p:nvSpPr>
          <p:cNvPr id="24" name="Text 22"/>
          <p:cNvSpPr/>
          <p:nvPr/>
        </p:nvSpPr>
        <p:spPr>
          <a:xfrm>
            <a:off x="4828032" y="2505456"/>
            <a:ext cx="39319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000" dirty="0">
                <a:solidFill>
                  <a:srgbClr val="0D1B2E"/>
                </a:solidFill>
              </a:rPr>
              <a:t>Nodes reference terms via entity_reference fields. One field can reference terms from multiple vocabularies. Supports autocomplete, select list, or checkboxes widgets.</a:t>
            </a:r>
            <a:endParaRPr lang="en-US" sz="1000" dirty="0"/>
          </a:p>
        </p:txBody>
      </p:sp>
      <p:sp>
        <p:nvSpPr>
          <p:cNvPr id="25" name="Text 23"/>
          <p:cNvSpPr/>
          <p:nvPr/>
        </p:nvSpPr>
        <p:spPr>
          <a:xfrm>
            <a:off x="320040" y="3127248"/>
            <a:ext cx="85039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1D5FA8"/>
                </a:solidFill>
              </a:rPr>
              <a:t>Common Use Cases</a:t>
            </a:r>
            <a:endParaRPr lang="en-US" sz="1300" dirty="0"/>
          </a:p>
        </p:txBody>
      </p:sp>
      <p:grpSp>
        <p:nvGrpSpPr>
          <p:cNvPr id="50" name="Group 49">
            <a:extLst>
              <a:ext uri="{FF2B5EF4-FFF2-40B4-BE49-F238E27FC236}">
                <a16:creationId xmlns:a16="http://schemas.microsoft.com/office/drawing/2014/main" id="{94BEF01A-5BF4-2033-582F-B44AA43CD1A7}"/>
              </a:ext>
            </a:extLst>
          </p:cNvPr>
          <p:cNvGrpSpPr/>
          <p:nvPr/>
        </p:nvGrpSpPr>
        <p:grpSpPr>
          <a:xfrm>
            <a:off x="320040" y="3362966"/>
            <a:ext cx="4160520" cy="457200"/>
            <a:chOff x="320040" y="3456432"/>
            <a:chExt cx="4160520" cy="566928"/>
          </a:xfrm>
        </p:grpSpPr>
        <p:sp>
          <p:nvSpPr>
            <p:cNvPr id="26" name="Shape 24"/>
            <p:cNvSpPr/>
            <p:nvPr/>
          </p:nvSpPr>
          <p:spPr>
            <a:xfrm>
              <a:off x="320040" y="3456432"/>
              <a:ext cx="4160520" cy="566928"/>
            </a:xfrm>
            <a:prstGeom prst="rect">
              <a:avLst/>
            </a:prstGeom>
            <a:solidFill>
              <a:srgbClr val="FFFFFF"/>
            </a:solidFill>
            <a:ln w="12700">
              <a:solidFill>
                <a:srgbClr val="C8DDED"/>
              </a:solidFill>
              <a:prstDash val="solid"/>
            </a:ln>
            <a:effectLst>
              <a:outerShdw blurRad="101600" dist="38100" dir="8100000" algn="bl" rotWithShape="0">
                <a:srgbClr val="000000">
                  <a:alpha val="12000"/>
                </a:srgbClr>
              </a:outerShdw>
            </a:effectLst>
          </p:spPr>
          <p:txBody>
            <a:bodyPr/>
            <a:lstStyle/>
            <a:p>
              <a:endParaRPr lang="en-US"/>
            </a:p>
          </p:txBody>
        </p:sp>
        <p:sp>
          <p:nvSpPr>
            <p:cNvPr id="27" name="Shape 25"/>
            <p:cNvSpPr/>
            <p:nvPr/>
          </p:nvSpPr>
          <p:spPr>
            <a:xfrm>
              <a:off x="320040" y="3456432"/>
              <a:ext cx="64008" cy="566928"/>
            </a:xfrm>
            <a:prstGeom prst="rect">
              <a:avLst/>
            </a:prstGeom>
            <a:solidFill>
              <a:srgbClr val="1D5FA8"/>
            </a:solidFill>
            <a:ln w="12700">
              <a:solidFill>
                <a:srgbClr val="1D5FA8"/>
              </a:solidFill>
              <a:prstDash val="soli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8" name="Text 26"/>
            <p:cNvSpPr/>
            <p:nvPr/>
          </p:nvSpPr>
          <p:spPr>
            <a:xfrm>
              <a:off x="502920" y="3493008"/>
              <a:ext cx="3977640" cy="27432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>
                <a:buNone/>
              </a:pPr>
              <a:r>
                <a:rPr lang="en-US" sz="1150" b="1" dirty="0">
                  <a:solidFill>
                    <a:srgbClr val="080F1C"/>
                  </a:solidFill>
                  <a:latin typeface="Consolas" pitchFamily="34" charset="0"/>
                  <a:ea typeface="Consolas" pitchFamily="34" charset="-122"/>
                  <a:cs typeface="Consolas" pitchFamily="34" charset="-120"/>
                </a:rPr>
                <a:t>Tags</a:t>
              </a:r>
              <a:endParaRPr lang="en-US" sz="1150" dirty="0"/>
            </a:p>
          </p:txBody>
        </p:sp>
        <p:sp>
          <p:nvSpPr>
            <p:cNvPr id="29" name="Text 27"/>
            <p:cNvSpPr/>
            <p:nvPr/>
          </p:nvSpPr>
          <p:spPr>
            <a:xfrm>
              <a:off x="502920" y="3767328"/>
              <a:ext cx="3977640" cy="22860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>
                <a:buNone/>
              </a:pPr>
              <a:r>
                <a:rPr lang="en-US" sz="1050" dirty="0">
                  <a:solidFill>
                    <a:srgbClr val="4A6A8A"/>
                  </a:solidFill>
                </a:rPr>
                <a:t>Flat vocabulary, freeform, user-submitted keywords</a:t>
              </a:r>
              <a:endParaRPr lang="en-US" sz="1050" dirty="0"/>
            </a:p>
          </p:txBody>
        </p:sp>
      </p:grpSp>
      <p:grpSp>
        <p:nvGrpSpPr>
          <p:cNvPr id="52" name="Group 51">
            <a:extLst>
              <a:ext uri="{FF2B5EF4-FFF2-40B4-BE49-F238E27FC236}">
                <a16:creationId xmlns:a16="http://schemas.microsoft.com/office/drawing/2014/main" id="{5682CFBB-A22F-0534-A347-73CD973152FC}"/>
              </a:ext>
            </a:extLst>
          </p:cNvPr>
          <p:cNvGrpSpPr/>
          <p:nvPr/>
        </p:nvGrpSpPr>
        <p:grpSpPr>
          <a:xfrm>
            <a:off x="320040" y="4356614"/>
            <a:ext cx="4160520" cy="457200"/>
            <a:chOff x="320040" y="5120642"/>
            <a:chExt cx="4160520" cy="566928"/>
          </a:xfrm>
        </p:grpSpPr>
        <p:sp>
          <p:nvSpPr>
            <p:cNvPr id="30" name="Shape 28"/>
            <p:cNvSpPr/>
            <p:nvPr/>
          </p:nvSpPr>
          <p:spPr>
            <a:xfrm>
              <a:off x="320040" y="5120642"/>
              <a:ext cx="4160520" cy="566928"/>
            </a:xfrm>
            <a:prstGeom prst="rect">
              <a:avLst/>
            </a:prstGeom>
            <a:solidFill>
              <a:srgbClr val="FFFFFF"/>
            </a:solidFill>
            <a:ln w="12700">
              <a:solidFill>
                <a:srgbClr val="C8DDED"/>
              </a:solidFill>
              <a:prstDash val="solid"/>
            </a:ln>
            <a:effectLst>
              <a:outerShdw blurRad="101600" dist="38100" dir="8100000" algn="bl" rotWithShape="0">
                <a:srgbClr val="000000">
                  <a:alpha val="12000"/>
                </a:srgbClr>
              </a:outerShdw>
            </a:effectLst>
          </p:spPr>
          <p:txBody>
            <a:bodyPr/>
            <a:lstStyle/>
            <a:p>
              <a:endParaRPr lang="en-US"/>
            </a:p>
          </p:txBody>
        </p:sp>
        <p:sp>
          <p:nvSpPr>
            <p:cNvPr id="31" name="Shape 29"/>
            <p:cNvSpPr/>
            <p:nvPr/>
          </p:nvSpPr>
          <p:spPr>
            <a:xfrm>
              <a:off x="320040" y="5120642"/>
              <a:ext cx="64008" cy="566928"/>
            </a:xfrm>
            <a:prstGeom prst="rect">
              <a:avLst/>
            </a:prstGeom>
            <a:solidFill>
              <a:srgbClr val="1D5FA8"/>
            </a:solidFill>
            <a:ln w="12700">
              <a:solidFill>
                <a:srgbClr val="1D5FA8"/>
              </a:solidFill>
              <a:prstDash val="soli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2" name="Text 30"/>
            <p:cNvSpPr/>
            <p:nvPr/>
          </p:nvSpPr>
          <p:spPr>
            <a:xfrm>
              <a:off x="502920" y="5157218"/>
              <a:ext cx="3977640" cy="27432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>
                <a:buNone/>
              </a:pPr>
              <a:r>
                <a:rPr lang="en-US" sz="1150" b="1" dirty="0">
                  <a:solidFill>
                    <a:srgbClr val="080F1C"/>
                  </a:solidFill>
                  <a:latin typeface="Consolas" pitchFamily="34" charset="0"/>
                  <a:ea typeface="Consolas" pitchFamily="34" charset="-122"/>
                  <a:cs typeface="Consolas" pitchFamily="34" charset="-120"/>
                </a:rPr>
                <a:t>Categories</a:t>
              </a:r>
              <a:endParaRPr lang="en-US" sz="1150" dirty="0"/>
            </a:p>
          </p:txBody>
        </p:sp>
        <p:sp>
          <p:nvSpPr>
            <p:cNvPr id="33" name="Text 31"/>
            <p:cNvSpPr/>
            <p:nvPr/>
          </p:nvSpPr>
          <p:spPr>
            <a:xfrm>
              <a:off x="502920" y="5431538"/>
              <a:ext cx="3977640" cy="22860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>
                <a:buNone/>
              </a:pPr>
              <a:r>
                <a:rPr lang="en-US" sz="1050" dirty="0">
                  <a:solidFill>
                    <a:srgbClr val="4A6A8A"/>
                  </a:solidFill>
                </a:rPr>
                <a:t>Hierarchical structure (Electronics &gt; Laptops &gt; Gaming)</a:t>
              </a:r>
              <a:endParaRPr lang="en-US" sz="1050" dirty="0"/>
            </a:p>
          </p:txBody>
        </p:sp>
      </p:grpSp>
      <p:grpSp>
        <p:nvGrpSpPr>
          <p:cNvPr id="54" name="Group 53">
            <a:extLst>
              <a:ext uri="{FF2B5EF4-FFF2-40B4-BE49-F238E27FC236}">
                <a16:creationId xmlns:a16="http://schemas.microsoft.com/office/drawing/2014/main" id="{94C1D36E-5887-B5B7-3D5E-6586AE902328}"/>
              </a:ext>
            </a:extLst>
          </p:cNvPr>
          <p:cNvGrpSpPr/>
          <p:nvPr/>
        </p:nvGrpSpPr>
        <p:grpSpPr>
          <a:xfrm>
            <a:off x="4663440" y="3859791"/>
            <a:ext cx="4160520" cy="457200"/>
            <a:chOff x="320040" y="6378444"/>
            <a:chExt cx="4160520" cy="566928"/>
          </a:xfrm>
        </p:grpSpPr>
        <p:sp>
          <p:nvSpPr>
            <p:cNvPr id="34" name="Shape 32"/>
            <p:cNvSpPr/>
            <p:nvPr/>
          </p:nvSpPr>
          <p:spPr>
            <a:xfrm>
              <a:off x="320040" y="6378444"/>
              <a:ext cx="4160520" cy="566928"/>
            </a:xfrm>
            <a:prstGeom prst="rect">
              <a:avLst/>
            </a:prstGeom>
            <a:solidFill>
              <a:srgbClr val="FFFFFF"/>
            </a:solidFill>
            <a:ln w="12700">
              <a:solidFill>
                <a:srgbClr val="C8DDED"/>
              </a:solidFill>
              <a:prstDash val="solid"/>
            </a:ln>
            <a:effectLst>
              <a:outerShdw blurRad="101600" dist="38100" dir="8100000" algn="bl" rotWithShape="0">
                <a:srgbClr val="000000">
                  <a:alpha val="12000"/>
                </a:srgbClr>
              </a:outerShdw>
            </a:effectLst>
          </p:spPr>
          <p:txBody>
            <a:bodyPr/>
            <a:lstStyle/>
            <a:p>
              <a:endParaRPr lang="en-US"/>
            </a:p>
          </p:txBody>
        </p:sp>
        <p:sp>
          <p:nvSpPr>
            <p:cNvPr id="35" name="Shape 33"/>
            <p:cNvSpPr/>
            <p:nvPr/>
          </p:nvSpPr>
          <p:spPr>
            <a:xfrm>
              <a:off x="320040" y="6378444"/>
              <a:ext cx="64008" cy="566928"/>
            </a:xfrm>
            <a:prstGeom prst="rect">
              <a:avLst/>
            </a:prstGeom>
            <a:solidFill>
              <a:srgbClr val="1D5FA8"/>
            </a:solidFill>
            <a:ln w="12700">
              <a:solidFill>
                <a:srgbClr val="1D5FA8"/>
              </a:solidFill>
              <a:prstDash val="soli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6" name="Text 34"/>
            <p:cNvSpPr/>
            <p:nvPr/>
          </p:nvSpPr>
          <p:spPr>
            <a:xfrm>
              <a:off x="502920" y="6415020"/>
              <a:ext cx="3977640" cy="27432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>
                <a:buNone/>
              </a:pPr>
              <a:r>
                <a:rPr lang="en-US" sz="1150" b="1" dirty="0">
                  <a:solidFill>
                    <a:srgbClr val="080F1C"/>
                  </a:solidFill>
                  <a:latin typeface="Consolas" pitchFamily="34" charset="0"/>
                  <a:ea typeface="Consolas" pitchFamily="34" charset="-122"/>
                  <a:cs typeface="Consolas" pitchFamily="34" charset="-120"/>
                </a:rPr>
                <a:t>Product Type</a:t>
              </a:r>
              <a:endParaRPr lang="en-US" sz="1150" dirty="0"/>
            </a:p>
          </p:txBody>
        </p:sp>
        <p:sp>
          <p:nvSpPr>
            <p:cNvPr id="37" name="Text 35"/>
            <p:cNvSpPr/>
            <p:nvPr/>
          </p:nvSpPr>
          <p:spPr>
            <a:xfrm>
              <a:off x="502920" y="6689340"/>
              <a:ext cx="3977640" cy="22860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>
                <a:buNone/>
              </a:pPr>
              <a:r>
                <a:rPr lang="en-US" sz="1050" dirty="0">
                  <a:solidFill>
                    <a:srgbClr val="4A6A8A"/>
                  </a:solidFill>
                </a:rPr>
                <a:t>Flat vocabulary controlling product display logic</a:t>
              </a:r>
              <a:endParaRPr lang="en-US" sz="1050" dirty="0"/>
            </a:p>
          </p:txBody>
        </p:sp>
      </p:grpSp>
      <p:grpSp>
        <p:nvGrpSpPr>
          <p:cNvPr id="51" name="Group 50">
            <a:extLst>
              <a:ext uri="{FF2B5EF4-FFF2-40B4-BE49-F238E27FC236}">
                <a16:creationId xmlns:a16="http://schemas.microsoft.com/office/drawing/2014/main" id="{CAF1BA90-9574-18B6-D203-BA52607F8CCF}"/>
              </a:ext>
            </a:extLst>
          </p:cNvPr>
          <p:cNvGrpSpPr/>
          <p:nvPr/>
        </p:nvGrpSpPr>
        <p:grpSpPr>
          <a:xfrm>
            <a:off x="320040" y="3859790"/>
            <a:ext cx="4160520" cy="457200"/>
            <a:chOff x="320040" y="4133768"/>
            <a:chExt cx="4160520" cy="566928"/>
          </a:xfrm>
        </p:grpSpPr>
        <p:sp>
          <p:nvSpPr>
            <p:cNvPr id="38" name="Shape 36"/>
            <p:cNvSpPr/>
            <p:nvPr/>
          </p:nvSpPr>
          <p:spPr>
            <a:xfrm>
              <a:off x="320040" y="4133768"/>
              <a:ext cx="4160520" cy="566928"/>
            </a:xfrm>
            <a:prstGeom prst="rect">
              <a:avLst/>
            </a:prstGeom>
            <a:solidFill>
              <a:srgbClr val="FFFFFF"/>
            </a:solidFill>
            <a:ln w="12700">
              <a:solidFill>
                <a:srgbClr val="C8DDED"/>
              </a:solidFill>
              <a:prstDash val="solid"/>
            </a:ln>
            <a:effectLst>
              <a:outerShdw blurRad="101600" dist="38100" dir="8100000" algn="bl" rotWithShape="0">
                <a:srgbClr val="000000">
                  <a:alpha val="12000"/>
                </a:srgbClr>
              </a:outerShdw>
            </a:effectLst>
          </p:spPr>
          <p:txBody>
            <a:bodyPr/>
            <a:lstStyle/>
            <a:p>
              <a:endParaRPr lang="en-US"/>
            </a:p>
          </p:txBody>
        </p:sp>
        <p:sp>
          <p:nvSpPr>
            <p:cNvPr id="39" name="Shape 37"/>
            <p:cNvSpPr/>
            <p:nvPr/>
          </p:nvSpPr>
          <p:spPr>
            <a:xfrm>
              <a:off x="320040" y="4133768"/>
              <a:ext cx="64008" cy="566928"/>
            </a:xfrm>
            <a:prstGeom prst="rect">
              <a:avLst/>
            </a:prstGeom>
            <a:solidFill>
              <a:srgbClr val="2E7FD4"/>
            </a:solidFill>
            <a:ln w="12700">
              <a:solidFill>
                <a:srgbClr val="2E7FD4"/>
              </a:solidFill>
              <a:prstDash val="soli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0" name="Text 38"/>
            <p:cNvSpPr/>
            <p:nvPr/>
          </p:nvSpPr>
          <p:spPr>
            <a:xfrm>
              <a:off x="502920" y="4170344"/>
              <a:ext cx="3977640" cy="27432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>
                <a:buNone/>
              </a:pPr>
              <a:r>
                <a:rPr lang="en-US" sz="1150" b="1" dirty="0">
                  <a:solidFill>
                    <a:srgbClr val="080F1C"/>
                  </a:solidFill>
                  <a:latin typeface="Consolas" pitchFamily="34" charset="0"/>
                  <a:ea typeface="Consolas" pitchFamily="34" charset="-122"/>
                  <a:cs typeface="Consolas" pitchFamily="34" charset="-120"/>
                </a:rPr>
                <a:t>Locations</a:t>
              </a:r>
              <a:endParaRPr lang="en-US" sz="1150" dirty="0"/>
            </a:p>
          </p:txBody>
        </p:sp>
        <p:sp>
          <p:nvSpPr>
            <p:cNvPr id="41" name="Text 39"/>
            <p:cNvSpPr/>
            <p:nvPr/>
          </p:nvSpPr>
          <p:spPr>
            <a:xfrm>
              <a:off x="502920" y="4444664"/>
              <a:ext cx="3977640" cy="22860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>
                <a:buNone/>
              </a:pPr>
              <a:r>
                <a:rPr lang="en-US" sz="1050" dirty="0">
                  <a:solidFill>
                    <a:srgbClr val="4A6A8A"/>
                  </a:solidFill>
                </a:rPr>
                <a:t>Hierarchical (Country &gt; State &gt; City) for geo filtering</a:t>
              </a:r>
              <a:endParaRPr lang="en-US" sz="1050" dirty="0"/>
            </a:p>
          </p:txBody>
        </p:sp>
      </p:grpSp>
      <p:grpSp>
        <p:nvGrpSpPr>
          <p:cNvPr id="53" name="Group 52">
            <a:extLst>
              <a:ext uri="{FF2B5EF4-FFF2-40B4-BE49-F238E27FC236}">
                <a16:creationId xmlns:a16="http://schemas.microsoft.com/office/drawing/2014/main" id="{F16629A5-2EF5-B639-FB05-E78432B05D64}"/>
              </a:ext>
            </a:extLst>
          </p:cNvPr>
          <p:cNvGrpSpPr/>
          <p:nvPr/>
        </p:nvGrpSpPr>
        <p:grpSpPr>
          <a:xfrm>
            <a:off x="4663440" y="3362966"/>
            <a:ext cx="4160520" cy="457200"/>
            <a:chOff x="320040" y="5716684"/>
            <a:chExt cx="4160520" cy="566928"/>
          </a:xfrm>
        </p:grpSpPr>
        <p:sp>
          <p:nvSpPr>
            <p:cNvPr id="42" name="Shape 40"/>
            <p:cNvSpPr/>
            <p:nvPr/>
          </p:nvSpPr>
          <p:spPr>
            <a:xfrm>
              <a:off x="320040" y="5716684"/>
              <a:ext cx="4160520" cy="566928"/>
            </a:xfrm>
            <a:prstGeom prst="rect">
              <a:avLst/>
            </a:prstGeom>
            <a:solidFill>
              <a:srgbClr val="FFFFFF"/>
            </a:solidFill>
            <a:ln w="12700">
              <a:solidFill>
                <a:srgbClr val="C8DDED"/>
              </a:solidFill>
              <a:prstDash val="solid"/>
            </a:ln>
            <a:effectLst>
              <a:outerShdw blurRad="101600" dist="38100" dir="8100000" algn="bl" rotWithShape="0">
                <a:srgbClr val="000000">
                  <a:alpha val="12000"/>
                </a:srgbClr>
              </a:outerShdw>
            </a:effectLst>
          </p:spPr>
          <p:txBody>
            <a:bodyPr/>
            <a:lstStyle/>
            <a:p>
              <a:endParaRPr lang="en-US"/>
            </a:p>
          </p:txBody>
        </p:sp>
        <p:sp>
          <p:nvSpPr>
            <p:cNvPr id="43" name="Shape 41"/>
            <p:cNvSpPr/>
            <p:nvPr/>
          </p:nvSpPr>
          <p:spPr>
            <a:xfrm>
              <a:off x="320040" y="5716684"/>
              <a:ext cx="64008" cy="566928"/>
            </a:xfrm>
            <a:prstGeom prst="rect">
              <a:avLst/>
            </a:prstGeom>
            <a:solidFill>
              <a:srgbClr val="2E7FD4"/>
            </a:solidFill>
            <a:ln w="12700">
              <a:solidFill>
                <a:srgbClr val="2E7FD4"/>
              </a:solidFill>
              <a:prstDash val="soli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4" name="Text 42"/>
            <p:cNvSpPr/>
            <p:nvPr/>
          </p:nvSpPr>
          <p:spPr>
            <a:xfrm>
              <a:off x="502920" y="5753260"/>
              <a:ext cx="3977640" cy="27432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>
                <a:buNone/>
              </a:pPr>
              <a:r>
                <a:rPr lang="en-US" sz="1150" b="1" dirty="0">
                  <a:solidFill>
                    <a:srgbClr val="080F1C"/>
                  </a:solidFill>
                  <a:latin typeface="Consolas" pitchFamily="34" charset="0"/>
                  <a:ea typeface="Consolas" pitchFamily="34" charset="-122"/>
                  <a:cs typeface="Consolas" pitchFamily="34" charset="-120"/>
                </a:rPr>
                <a:t>Content Series</a:t>
              </a:r>
              <a:endParaRPr lang="en-US" sz="1150" dirty="0"/>
            </a:p>
          </p:txBody>
        </p:sp>
        <p:sp>
          <p:nvSpPr>
            <p:cNvPr id="45" name="Text 43"/>
            <p:cNvSpPr/>
            <p:nvPr/>
          </p:nvSpPr>
          <p:spPr>
            <a:xfrm>
              <a:off x="502920" y="6027580"/>
              <a:ext cx="3977640" cy="22860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>
                <a:buNone/>
              </a:pPr>
              <a:r>
                <a:rPr lang="en-US" sz="1050" dirty="0">
                  <a:solidFill>
                    <a:srgbClr val="4A6A8A"/>
                  </a:solidFill>
                </a:rPr>
                <a:t>Group articles into named series with ordering</a:t>
              </a:r>
              <a:endParaRPr lang="en-US" sz="1050" dirty="0"/>
            </a:p>
          </p:txBody>
        </p:sp>
      </p:grpSp>
      <p:grpSp>
        <p:nvGrpSpPr>
          <p:cNvPr id="55" name="Group 54">
            <a:extLst>
              <a:ext uri="{FF2B5EF4-FFF2-40B4-BE49-F238E27FC236}">
                <a16:creationId xmlns:a16="http://schemas.microsoft.com/office/drawing/2014/main" id="{0340F3DA-3379-3980-D80B-DB0EA642A57B}"/>
              </a:ext>
            </a:extLst>
          </p:cNvPr>
          <p:cNvGrpSpPr/>
          <p:nvPr/>
        </p:nvGrpSpPr>
        <p:grpSpPr>
          <a:xfrm>
            <a:off x="4663440" y="4356615"/>
            <a:ext cx="4160520" cy="457200"/>
            <a:chOff x="320040" y="6994814"/>
            <a:chExt cx="4160520" cy="566928"/>
          </a:xfrm>
        </p:grpSpPr>
        <p:sp>
          <p:nvSpPr>
            <p:cNvPr id="46" name="Shape 44"/>
            <p:cNvSpPr/>
            <p:nvPr/>
          </p:nvSpPr>
          <p:spPr>
            <a:xfrm>
              <a:off x="320040" y="6994814"/>
              <a:ext cx="4160520" cy="566928"/>
            </a:xfrm>
            <a:prstGeom prst="rect">
              <a:avLst/>
            </a:prstGeom>
            <a:solidFill>
              <a:srgbClr val="FFFFFF"/>
            </a:solidFill>
            <a:ln w="12700">
              <a:solidFill>
                <a:srgbClr val="C8DDED"/>
              </a:solidFill>
              <a:prstDash val="solid"/>
            </a:ln>
            <a:effectLst>
              <a:outerShdw blurRad="101600" dist="38100" dir="8100000" algn="bl" rotWithShape="0">
                <a:srgbClr val="000000">
                  <a:alpha val="12000"/>
                </a:srgbClr>
              </a:outerShdw>
            </a:effectLst>
          </p:spPr>
          <p:txBody>
            <a:bodyPr/>
            <a:lstStyle/>
            <a:p>
              <a:endParaRPr lang="en-US"/>
            </a:p>
          </p:txBody>
        </p:sp>
        <p:sp>
          <p:nvSpPr>
            <p:cNvPr id="47" name="Shape 45"/>
            <p:cNvSpPr/>
            <p:nvPr/>
          </p:nvSpPr>
          <p:spPr>
            <a:xfrm>
              <a:off x="320040" y="6994814"/>
              <a:ext cx="64008" cy="566928"/>
            </a:xfrm>
            <a:prstGeom prst="rect">
              <a:avLst/>
            </a:prstGeom>
            <a:solidFill>
              <a:srgbClr val="2E7FD4"/>
            </a:solidFill>
            <a:ln w="12700">
              <a:solidFill>
                <a:srgbClr val="2E7FD4"/>
              </a:solidFill>
              <a:prstDash val="soli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8" name="Text 46"/>
            <p:cNvSpPr/>
            <p:nvPr/>
          </p:nvSpPr>
          <p:spPr>
            <a:xfrm>
              <a:off x="502920" y="7031390"/>
              <a:ext cx="3977640" cy="27432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>
                <a:buNone/>
              </a:pPr>
              <a:r>
                <a:rPr lang="en-US" sz="1150" b="1" dirty="0">
                  <a:solidFill>
                    <a:srgbClr val="080F1C"/>
                  </a:solidFill>
                  <a:latin typeface="Consolas" pitchFamily="34" charset="0"/>
                  <a:ea typeface="Consolas" pitchFamily="34" charset="-122"/>
                  <a:cs typeface="Consolas" pitchFamily="34" charset="-120"/>
                </a:rPr>
                <a:t>Audience</a:t>
              </a:r>
              <a:endParaRPr lang="en-US" sz="1150" dirty="0"/>
            </a:p>
          </p:txBody>
        </p:sp>
        <p:sp>
          <p:nvSpPr>
            <p:cNvPr id="49" name="Text 47"/>
            <p:cNvSpPr/>
            <p:nvPr/>
          </p:nvSpPr>
          <p:spPr>
            <a:xfrm>
              <a:off x="502920" y="7305710"/>
              <a:ext cx="3977640" cy="22860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>
                <a:buNone/>
              </a:pPr>
              <a:r>
                <a:rPr lang="en-US" sz="1050" dirty="0">
                  <a:solidFill>
                    <a:srgbClr val="4A6A8A"/>
                  </a:solidFill>
                </a:rPr>
                <a:t>Tag content by intended audience for personalization</a:t>
              </a:r>
              <a:endParaRPr lang="en-US" sz="1050" dirty="0"/>
            </a:p>
          </p:txBody>
        </p:sp>
      </p:grp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3">
    <p:bg>
      <p:bgPr>
        <a:solidFill>
          <a:srgbClr val="F0F6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58368"/>
          </a:xfrm>
          <a:prstGeom prst="rect">
            <a:avLst/>
          </a:prstGeom>
          <a:solidFill>
            <a:srgbClr val="080F1C"/>
          </a:solidFill>
          <a:ln w="12700">
            <a:solidFill>
              <a:srgbClr val="080F1C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" name="Shape 1"/>
          <p:cNvSpPr/>
          <p:nvPr/>
        </p:nvSpPr>
        <p:spPr>
          <a:xfrm>
            <a:off x="0" y="658368"/>
            <a:ext cx="9144000" cy="50292"/>
          </a:xfrm>
          <a:prstGeom prst="rect">
            <a:avLst/>
          </a:prstGeom>
          <a:solidFill>
            <a:srgbClr val="6AADDF"/>
          </a:solidFill>
          <a:ln w="12700">
            <a:solidFill>
              <a:srgbClr val="6AADD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" name="Text 2"/>
          <p:cNvSpPr/>
          <p:nvPr/>
        </p:nvSpPr>
        <p:spPr>
          <a:xfrm>
            <a:off x="320040" y="0"/>
            <a:ext cx="438912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Taxonomy API</a:t>
            </a:r>
            <a:endParaRPr lang="en-US" sz="2200" dirty="0"/>
          </a:p>
        </p:txBody>
      </p:sp>
      <p:sp>
        <p:nvSpPr>
          <p:cNvPr id="5" name="Text 3"/>
          <p:cNvSpPr/>
          <p:nvPr/>
        </p:nvSpPr>
        <p:spPr>
          <a:xfrm>
            <a:off x="4709160" y="0"/>
            <a:ext cx="411480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B8D9F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|  Creating, Loading &amp; Querying Terms</a:t>
            </a:r>
            <a:endParaRPr lang="en-US" sz="1300" dirty="0"/>
          </a:p>
        </p:txBody>
      </p:sp>
      <p:sp>
        <p:nvSpPr>
          <p:cNvPr id="6" name="Shape 4"/>
          <p:cNvSpPr/>
          <p:nvPr/>
        </p:nvSpPr>
        <p:spPr>
          <a:xfrm>
            <a:off x="0" y="4846320"/>
            <a:ext cx="9144000" cy="297180"/>
          </a:xfrm>
          <a:prstGeom prst="rect">
            <a:avLst/>
          </a:prstGeom>
          <a:solidFill>
            <a:srgbClr val="080F1C"/>
          </a:solidFill>
          <a:ln w="12700">
            <a:solidFill>
              <a:srgbClr val="080F1C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7" name="Text 5"/>
          <p:cNvSpPr/>
          <p:nvPr/>
        </p:nvSpPr>
        <p:spPr>
          <a:xfrm>
            <a:off x="274320" y="4846320"/>
            <a:ext cx="8595360" cy="2971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800" dirty="0">
                <a:solidFill>
                  <a:srgbClr val="B8D9F5"/>
                </a:solidFill>
              </a:rPr>
              <a:t>drupal.org/docs  |  MIGRATION, SEARCH, TRANSLATION &amp; WORKFLOWS  |  COURSE 5 OF 7</a:t>
            </a:r>
            <a:endParaRPr lang="en-US" sz="800" dirty="0"/>
          </a:p>
        </p:txBody>
      </p:sp>
      <p:sp>
        <p:nvSpPr>
          <p:cNvPr id="8" name="Shape 6"/>
          <p:cNvSpPr/>
          <p:nvPr/>
        </p:nvSpPr>
        <p:spPr>
          <a:xfrm>
            <a:off x="320040" y="804672"/>
            <a:ext cx="8503920" cy="3977640"/>
          </a:xfrm>
          <a:prstGeom prst="rect">
            <a:avLst/>
          </a:prstGeom>
          <a:solidFill>
            <a:srgbClr val="070D1A"/>
          </a:solidFill>
          <a:ln w="12700">
            <a:solidFill>
              <a:srgbClr val="1D5FA8"/>
            </a:solidFill>
            <a:prstDash val="solid"/>
          </a:ln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9" name="Text 7"/>
          <p:cNvSpPr/>
          <p:nvPr/>
        </p:nvSpPr>
        <p:spPr>
          <a:xfrm>
            <a:off x="457200" y="896112"/>
            <a:ext cx="8229600" cy="3794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500" dirty="0">
                <a:solidFill>
                  <a:srgbClr val="61AFE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use Drupal\taxonomy\Entity\Term;</a:t>
            </a:r>
            <a:endParaRPr lang="en-US" sz="500" dirty="0"/>
          </a:p>
          <a:p>
            <a:pPr marL="0" indent="0">
              <a:buNone/>
            </a:pPr>
            <a:r>
              <a:rPr lang="en-US" sz="500" dirty="0">
                <a:solidFill>
                  <a:srgbClr val="61AFE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use Drupal\taxonomy\Entity\Vocabulary;</a:t>
            </a:r>
            <a:endParaRPr lang="en-US" sz="500" dirty="0"/>
          </a:p>
          <a:p>
            <a:pPr marL="0" indent="0">
              <a:buNone/>
            </a:pPr>
            <a:endParaRPr lang="en-US" sz="500" dirty="0"/>
          </a:p>
          <a:p>
            <a:pPr marL="0" indent="0">
              <a:buNone/>
            </a:pPr>
            <a:r>
              <a:rPr lang="en-US" sz="500" dirty="0">
                <a:solidFill>
                  <a:srgbClr val="73C99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// ── CREATE A VOCABULARY ────────────────────────────────────────────────</a:t>
            </a:r>
            <a:endParaRPr lang="en-US" sz="500" dirty="0"/>
          </a:p>
          <a:p>
            <a:pPr marL="0" indent="0">
              <a:buNone/>
            </a:pPr>
            <a:r>
              <a:rPr lang="en-US" sz="500" dirty="0">
                <a:solidFill>
                  <a:srgbClr val="E5C07B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$vocab = Vocabulary::create([</a:t>
            </a:r>
            <a:endParaRPr lang="en-US" sz="500" dirty="0"/>
          </a:p>
          <a:p>
            <a:pPr marL="0" indent="0">
              <a:buNone/>
            </a:pPr>
            <a:r>
              <a:rPr lang="en-US" sz="500" dirty="0">
                <a:solidFill>
                  <a:srgbClr val="E5C07B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'vid'         =&gt; 'product_categories',</a:t>
            </a:r>
            <a:endParaRPr lang="en-US" sz="500" dirty="0"/>
          </a:p>
          <a:p>
            <a:pPr marL="0" indent="0">
              <a:buNone/>
            </a:pPr>
            <a:r>
              <a:rPr lang="en-US" sz="500" dirty="0">
                <a:solidFill>
                  <a:srgbClr val="E5C07B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'name'        =&gt; 'Product Categories',</a:t>
            </a:r>
            <a:endParaRPr lang="en-US" sz="500" dirty="0"/>
          </a:p>
          <a:p>
            <a:pPr marL="0" indent="0">
              <a:buNone/>
            </a:pPr>
            <a:r>
              <a:rPr lang="en-US" sz="500" dirty="0">
                <a:solidFill>
                  <a:srgbClr val="E5C07B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'description' =&gt; 'Categories for the product catalog.',</a:t>
            </a:r>
            <a:endParaRPr lang="en-US" sz="500" dirty="0"/>
          </a:p>
          <a:p>
            <a:pPr marL="0" indent="0">
              <a:buNone/>
            </a:pPr>
            <a:r>
              <a:rPr lang="en-US" sz="500" dirty="0">
                <a:solidFill>
                  <a:srgbClr val="E5C07B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'hierarchy'   =&gt; 1,  // 0=flat, 1=single parent, 2=multiple parents</a:t>
            </a:r>
            <a:endParaRPr lang="en-US" sz="500" dirty="0"/>
          </a:p>
          <a:p>
            <a:pPr marL="0" indent="0">
              <a:buNone/>
            </a:pPr>
            <a:r>
              <a:rPr lang="en-US" sz="500" dirty="0">
                <a:solidFill>
                  <a:srgbClr val="E5C07B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'weight'      =&gt; 0,</a:t>
            </a:r>
            <a:endParaRPr lang="en-US" sz="500" dirty="0"/>
          </a:p>
          <a:p>
            <a:pPr marL="0" indent="0">
              <a:buNone/>
            </a:pPr>
            <a:r>
              <a:rPr lang="en-US" sz="500" dirty="0">
                <a:solidFill>
                  <a:srgbClr val="9EC8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]);</a:t>
            </a:r>
            <a:endParaRPr lang="en-US" sz="500" dirty="0"/>
          </a:p>
          <a:p>
            <a:pPr marL="0" indent="0">
              <a:buNone/>
            </a:pPr>
            <a:r>
              <a:rPr lang="en-US" sz="500" dirty="0">
                <a:solidFill>
                  <a:srgbClr val="9CDCF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$vocab-&gt;save();</a:t>
            </a:r>
            <a:endParaRPr lang="en-US" sz="500" dirty="0"/>
          </a:p>
          <a:p>
            <a:pPr marL="0" indent="0">
              <a:buNone/>
            </a:pPr>
            <a:endParaRPr lang="en-US" sz="500" dirty="0"/>
          </a:p>
          <a:p>
            <a:pPr marL="0" indent="0">
              <a:buNone/>
            </a:pPr>
            <a:r>
              <a:rPr lang="en-US" sz="500" dirty="0">
                <a:solidFill>
                  <a:srgbClr val="73C99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// ── CREATE A TERM ─────────────────────────────────────────────────────</a:t>
            </a:r>
            <a:endParaRPr lang="en-US" sz="500" dirty="0"/>
          </a:p>
          <a:p>
            <a:pPr marL="0" indent="0">
              <a:buNone/>
            </a:pPr>
            <a:r>
              <a:rPr lang="en-US" sz="500" dirty="0">
                <a:solidFill>
                  <a:srgbClr val="E5C07B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$term = Term::create([</a:t>
            </a:r>
            <a:endParaRPr lang="en-US" sz="500" dirty="0"/>
          </a:p>
          <a:p>
            <a:pPr marL="0" indent="0">
              <a:buNone/>
            </a:pPr>
            <a:r>
              <a:rPr lang="en-US" sz="500" dirty="0">
                <a:solidFill>
                  <a:srgbClr val="E5C07B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'vid'         =&gt; 'product_categories',</a:t>
            </a:r>
            <a:endParaRPr lang="en-US" sz="500" dirty="0"/>
          </a:p>
          <a:p>
            <a:pPr marL="0" indent="0">
              <a:buNone/>
            </a:pPr>
            <a:r>
              <a:rPr lang="en-US" sz="500" dirty="0">
                <a:solidFill>
                  <a:srgbClr val="E5C07B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'name'        =&gt; 'Electronics',</a:t>
            </a:r>
            <a:endParaRPr lang="en-US" sz="500" dirty="0"/>
          </a:p>
          <a:p>
            <a:pPr marL="0" indent="0">
              <a:buNone/>
            </a:pPr>
            <a:r>
              <a:rPr lang="en-US" sz="500" dirty="0">
                <a:solidFill>
                  <a:srgbClr val="E5C07B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'description' =&gt; ['value' =&gt; 'Electronic products', 'format' =&gt; 'plain_text'],</a:t>
            </a:r>
            <a:endParaRPr lang="en-US" sz="500" dirty="0"/>
          </a:p>
          <a:p>
            <a:pPr marL="0" indent="0">
              <a:buNone/>
            </a:pPr>
            <a:r>
              <a:rPr lang="en-US" sz="500" dirty="0">
                <a:solidFill>
                  <a:srgbClr val="E5C07B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'weight'      =&gt; 0,</a:t>
            </a:r>
            <a:endParaRPr lang="en-US" sz="500" dirty="0"/>
          </a:p>
          <a:p>
            <a:pPr marL="0" indent="0">
              <a:buNone/>
            </a:pPr>
            <a:r>
              <a:rPr lang="en-US" sz="500" dirty="0">
                <a:solidFill>
                  <a:srgbClr val="E5C07B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'parent'      =&gt; [],  // Root level (no parent)</a:t>
            </a:r>
            <a:endParaRPr lang="en-US" sz="500" dirty="0"/>
          </a:p>
          <a:p>
            <a:pPr marL="0" indent="0">
              <a:buNone/>
            </a:pPr>
            <a:r>
              <a:rPr lang="en-US" sz="500" dirty="0">
                <a:solidFill>
                  <a:srgbClr val="E5C07B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'langcode'    =&gt; 'en',</a:t>
            </a:r>
            <a:endParaRPr lang="en-US" sz="500" dirty="0"/>
          </a:p>
          <a:p>
            <a:pPr marL="0" indent="0">
              <a:buNone/>
            </a:pPr>
            <a:r>
              <a:rPr lang="en-US" sz="500" dirty="0">
                <a:solidFill>
                  <a:srgbClr val="9EC8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]);</a:t>
            </a:r>
            <a:endParaRPr lang="en-US" sz="500" dirty="0"/>
          </a:p>
          <a:p>
            <a:pPr marL="0" indent="0">
              <a:buNone/>
            </a:pPr>
            <a:r>
              <a:rPr lang="en-US" sz="500" dirty="0">
                <a:solidFill>
                  <a:srgbClr val="9CDCF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$term-&gt;save();</a:t>
            </a:r>
            <a:endParaRPr lang="en-US" sz="500" dirty="0"/>
          </a:p>
          <a:p>
            <a:pPr marL="0" indent="0">
              <a:buNone/>
            </a:pPr>
            <a:r>
              <a:rPr lang="en-US" sz="500" dirty="0">
                <a:solidFill>
                  <a:srgbClr val="E5C07B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$electronicsId = $term-&gt;id();</a:t>
            </a:r>
            <a:endParaRPr lang="en-US" sz="500" dirty="0"/>
          </a:p>
          <a:p>
            <a:pPr marL="0" indent="0">
              <a:buNone/>
            </a:pPr>
            <a:endParaRPr lang="en-US" sz="500" dirty="0"/>
          </a:p>
          <a:p>
            <a:pPr marL="0" indent="0">
              <a:buNone/>
            </a:pPr>
            <a:r>
              <a:rPr lang="en-US" sz="500" dirty="0">
                <a:solidFill>
                  <a:srgbClr val="73C99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// Create a child term</a:t>
            </a:r>
            <a:endParaRPr lang="en-US" sz="500" dirty="0"/>
          </a:p>
          <a:p>
            <a:pPr marL="0" indent="0">
              <a:buNone/>
            </a:pPr>
            <a:r>
              <a:rPr lang="en-US" sz="500" dirty="0">
                <a:solidFill>
                  <a:srgbClr val="9CDCF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Term::create([</a:t>
            </a:r>
            <a:endParaRPr lang="en-US" sz="500" dirty="0"/>
          </a:p>
          <a:p>
            <a:pPr marL="0" indent="0">
              <a:buNone/>
            </a:pPr>
            <a:r>
              <a:rPr lang="en-US" sz="500" dirty="0">
                <a:solidFill>
                  <a:srgbClr val="E5C07B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'vid'    =&gt; 'product_categories',</a:t>
            </a:r>
            <a:endParaRPr lang="en-US" sz="500" dirty="0"/>
          </a:p>
          <a:p>
            <a:pPr marL="0" indent="0">
              <a:buNone/>
            </a:pPr>
            <a:r>
              <a:rPr lang="en-US" sz="500" dirty="0">
                <a:solidFill>
                  <a:srgbClr val="E5C07B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'name'   =&gt; 'Laptops',</a:t>
            </a:r>
            <a:endParaRPr lang="en-US" sz="500" dirty="0"/>
          </a:p>
          <a:p>
            <a:pPr marL="0" indent="0">
              <a:buNone/>
            </a:pPr>
            <a:r>
              <a:rPr lang="en-US" sz="500" dirty="0">
                <a:solidFill>
                  <a:srgbClr val="E5C07B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'parent' =&gt; [$electronicsId],  // Child of Electronics</a:t>
            </a:r>
            <a:endParaRPr lang="en-US" sz="500" dirty="0"/>
          </a:p>
          <a:p>
            <a:pPr marL="0" indent="0">
              <a:buNone/>
            </a:pPr>
            <a:r>
              <a:rPr lang="en-US" sz="500" dirty="0">
                <a:solidFill>
                  <a:srgbClr val="9CDCF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])-&gt;save();</a:t>
            </a:r>
            <a:endParaRPr lang="en-US" sz="500" dirty="0"/>
          </a:p>
          <a:p>
            <a:pPr marL="0" indent="0">
              <a:buNone/>
            </a:pPr>
            <a:endParaRPr lang="en-US" sz="500" dirty="0"/>
          </a:p>
          <a:p>
            <a:pPr marL="0" indent="0">
              <a:buNone/>
            </a:pPr>
            <a:r>
              <a:rPr lang="en-US" sz="500" dirty="0">
                <a:solidFill>
                  <a:srgbClr val="73C99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// ── LOAD TERMS ────────────────────────────────────────────────────────</a:t>
            </a:r>
            <a:endParaRPr lang="en-US" sz="500" dirty="0"/>
          </a:p>
          <a:p>
            <a:pPr marL="0" indent="0">
              <a:buNone/>
            </a:pPr>
            <a:r>
              <a:rPr lang="en-US" sz="500" dirty="0">
                <a:solidFill>
                  <a:srgbClr val="E5C07B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$term = Term::load($tid);</a:t>
            </a:r>
            <a:endParaRPr lang="en-US" sz="500" dirty="0"/>
          </a:p>
          <a:p>
            <a:pPr marL="0" indent="0">
              <a:buNone/>
            </a:pPr>
            <a:r>
              <a:rPr lang="en-US" sz="500" dirty="0">
                <a:solidFill>
                  <a:srgbClr val="E5C07B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$terms = Term::loadMultiple([$tid1, $tid2, $tid3]);</a:t>
            </a:r>
            <a:endParaRPr lang="en-US" sz="500" dirty="0"/>
          </a:p>
          <a:p>
            <a:pPr marL="0" indent="0">
              <a:buNone/>
            </a:pPr>
            <a:endParaRPr lang="en-US" sz="500" dirty="0"/>
          </a:p>
          <a:p>
            <a:pPr marL="0" indent="0">
              <a:buNone/>
            </a:pPr>
            <a:r>
              <a:rPr lang="en-US" sz="500" dirty="0">
                <a:solidFill>
                  <a:srgbClr val="73C99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// Load by name within a vocabulary:</a:t>
            </a:r>
            <a:endParaRPr lang="en-US" sz="500" dirty="0"/>
          </a:p>
          <a:p>
            <a:pPr marL="0" indent="0">
              <a:buNone/>
            </a:pPr>
            <a:r>
              <a:rPr lang="en-US" sz="500" dirty="0">
                <a:solidFill>
                  <a:srgbClr val="E5C07B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$terms = \Drupal::entityTypeManager()-&gt;getStorage('taxonomy_term')</a:t>
            </a:r>
            <a:endParaRPr lang="en-US" sz="500" dirty="0"/>
          </a:p>
          <a:p>
            <a:pPr marL="0" indent="0">
              <a:buNone/>
            </a:pPr>
            <a:r>
              <a:rPr lang="en-US" sz="500" dirty="0">
                <a:solidFill>
                  <a:srgbClr val="9CDCF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-&gt;loadByProperties(['name' =&gt; 'Electronics', 'vid' =&gt; 'product_categories']);</a:t>
            </a:r>
            <a:endParaRPr lang="en-US" sz="500" dirty="0"/>
          </a:p>
          <a:p>
            <a:pPr marL="0" indent="0">
              <a:buNone/>
            </a:pPr>
            <a:endParaRPr lang="en-US" sz="500" dirty="0"/>
          </a:p>
          <a:p>
            <a:pPr marL="0" indent="0">
              <a:buNone/>
            </a:pPr>
            <a:r>
              <a:rPr lang="en-US" sz="500" dirty="0">
                <a:solidFill>
                  <a:srgbClr val="73C99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// ── GET ALL TERMS IN A VOCABULARY ─────────────────────────────────────</a:t>
            </a:r>
            <a:endParaRPr lang="en-US" sz="500" dirty="0"/>
          </a:p>
          <a:p>
            <a:pPr marL="0" indent="0">
              <a:buNone/>
            </a:pPr>
            <a:r>
              <a:rPr lang="en-US" sz="500" dirty="0">
                <a:solidFill>
                  <a:srgbClr val="E5C07B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$tids = \Drupal::entityQuery('taxonomy_term')</a:t>
            </a:r>
            <a:endParaRPr lang="en-US" sz="500" dirty="0"/>
          </a:p>
          <a:p>
            <a:pPr marL="0" indent="0">
              <a:buNone/>
            </a:pPr>
            <a:r>
              <a:rPr lang="en-US" sz="500" dirty="0">
                <a:solidFill>
                  <a:srgbClr val="9CDCF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-&gt;condition('vid', 'product_categories')</a:t>
            </a:r>
            <a:endParaRPr lang="en-US" sz="500" dirty="0"/>
          </a:p>
          <a:p>
            <a:pPr marL="0" indent="0">
              <a:buNone/>
            </a:pPr>
            <a:r>
              <a:rPr lang="en-US" sz="500" dirty="0">
                <a:solidFill>
                  <a:srgbClr val="9CDCF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-&gt;condition('status', 1)</a:t>
            </a:r>
            <a:endParaRPr lang="en-US" sz="500" dirty="0"/>
          </a:p>
          <a:p>
            <a:pPr marL="0" indent="0">
              <a:buNone/>
            </a:pPr>
            <a:r>
              <a:rPr lang="en-US" sz="500" dirty="0">
                <a:solidFill>
                  <a:srgbClr val="9CDCF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-&gt;sort('weight')</a:t>
            </a:r>
            <a:endParaRPr lang="en-US" sz="500" dirty="0"/>
          </a:p>
          <a:p>
            <a:pPr marL="0" indent="0">
              <a:buNone/>
            </a:pPr>
            <a:r>
              <a:rPr lang="en-US" sz="500" dirty="0">
                <a:solidFill>
                  <a:srgbClr val="9CDCF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-&gt;sort('name')</a:t>
            </a:r>
            <a:endParaRPr lang="en-US" sz="500" dirty="0"/>
          </a:p>
          <a:p>
            <a:pPr marL="0" indent="0">
              <a:buNone/>
            </a:pPr>
            <a:r>
              <a:rPr lang="en-US" sz="500" dirty="0">
                <a:solidFill>
                  <a:srgbClr val="9CDCF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-&gt;accessCheck(FALSE)</a:t>
            </a:r>
            <a:endParaRPr lang="en-US" sz="500" dirty="0"/>
          </a:p>
          <a:p>
            <a:pPr marL="0" indent="0">
              <a:buNone/>
            </a:pPr>
            <a:r>
              <a:rPr lang="en-US" sz="500" dirty="0">
                <a:solidFill>
                  <a:srgbClr val="9CDCF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-&gt;execute();</a:t>
            </a:r>
            <a:endParaRPr lang="en-US" sz="500" dirty="0"/>
          </a:p>
          <a:p>
            <a:pPr marL="0" indent="0">
              <a:buNone/>
            </a:pPr>
            <a:r>
              <a:rPr lang="en-US" sz="500" dirty="0">
                <a:solidFill>
                  <a:srgbClr val="E5C07B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$terms = Term::loadMultiple($tids);</a:t>
            </a:r>
            <a:endParaRPr lang="en-US" sz="500" dirty="0"/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4">
    <p:bg>
      <p:bgPr>
        <a:solidFill>
          <a:srgbClr val="F0F6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58368"/>
          </a:xfrm>
          <a:prstGeom prst="rect">
            <a:avLst/>
          </a:prstGeom>
          <a:solidFill>
            <a:srgbClr val="080F1C"/>
          </a:solidFill>
          <a:ln w="12700">
            <a:solidFill>
              <a:srgbClr val="080F1C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" name="Shape 1"/>
          <p:cNvSpPr/>
          <p:nvPr/>
        </p:nvSpPr>
        <p:spPr>
          <a:xfrm>
            <a:off x="0" y="658368"/>
            <a:ext cx="9144000" cy="50292"/>
          </a:xfrm>
          <a:prstGeom prst="rect">
            <a:avLst/>
          </a:prstGeom>
          <a:solidFill>
            <a:srgbClr val="6AADDF"/>
          </a:solidFill>
          <a:ln w="12700">
            <a:solidFill>
              <a:srgbClr val="6AADD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" name="Text 2"/>
          <p:cNvSpPr/>
          <p:nvPr/>
        </p:nvSpPr>
        <p:spPr>
          <a:xfrm>
            <a:off x="320040" y="0"/>
            <a:ext cx="438912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Taxonomy API</a:t>
            </a:r>
            <a:endParaRPr lang="en-US" sz="2200" dirty="0"/>
          </a:p>
        </p:txBody>
      </p:sp>
      <p:sp>
        <p:nvSpPr>
          <p:cNvPr id="5" name="Text 3"/>
          <p:cNvSpPr/>
          <p:nvPr/>
        </p:nvSpPr>
        <p:spPr>
          <a:xfrm>
            <a:off x="4709160" y="0"/>
            <a:ext cx="411480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B8D9F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|  Term Hierarchy, Tree &amp; Term Service</a:t>
            </a:r>
            <a:endParaRPr lang="en-US" sz="1300" dirty="0"/>
          </a:p>
        </p:txBody>
      </p:sp>
      <p:sp>
        <p:nvSpPr>
          <p:cNvPr id="6" name="Shape 4"/>
          <p:cNvSpPr/>
          <p:nvPr/>
        </p:nvSpPr>
        <p:spPr>
          <a:xfrm>
            <a:off x="0" y="4846320"/>
            <a:ext cx="9144000" cy="297180"/>
          </a:xfrm>
          <a:prstGeom prst="rect">
            <a:avLst/>
          </a:prstGeom>
          <a:solidFill>
            <a:srgbClr val="080F1C"/>
          </a:solidFill>
          <a:ln w="12700">
            <a:solidFill>
              <a:srgbClr val="080F1C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7" name="Text 5"/>
          <p:cNvSpPr/>
          <p:nvPr/>
        </p:nvSpPr>
        <p:spPr>
          <a:xfrm>
            <a:off x="274320" y="4846320"/>
            <a:ext cx="8595360" cy="2971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800" dirty="0">
                <a:solidFill>
                  <a:srgbClr val="B8D9F5"/>
                </a:solidFill>
              </a:rPr>
              <a:t>drupal.org/docs  |  MIGRATION, SEARCH, TRANSLATION &amp; WORKFLOWS  |  COURSE 5 OF 7</a:t>
            </a:r>
            <a:endParaRPr lang="en-US" sz="800" dirty="0"/>
          </a:p>
        </p:txBody>
      </p:sp>
      <p:sp>
        <p:nvSpPr>
          <p:cNvPr id="8" name="Shape 6"/>
          <p:cNvSpPr/>
          <p:nvPr/>
        </p:nvSpPr>
        <p:spPr>
          <a:xfrm>
            <a:off x="320040" y="804672"/>
            <a:ext cx="8503920" cy="3977640"/>
          </a:xfrm>
          <a:prstGeom prst="rect">
            <a:avLst/>
          </a:prstGeom>
          <a:solidFill>
            <a:srgbClr val="070D1A"/>
          </a:solidFill>
          <a:ln w="12700">
            <a:solidFill>
              <a:srgbClr val="1D5FA8"/>
            </a:solidFill>
            <a:prstDash val="solid"/>
          </a:ln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9" name="Text 7"/>
          <p:cNvSpPr/>
          <p:nvPr/>
        </p:nvSpPr>
        <p:spPr>
          <a:xfrm>
            <a:off x="457200" y="896112"/>
            <a:ext cx="8229600" cy="3794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600" dirty="0">
                <a:solidFill>
                  <a:srgbClr val="73C99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// ── TAXONOMY STORAGE SERVICE ──────────────────────────────────────────</a:t>
            </a: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E5C07B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$termStorage = \Drupal::entityTypeManager()-&gt;getStorage('taxonomy_term');</a:t>
            </a:r>
            <a:endParaRPr lang="en-US" sz="600" dirty="0"/>
          </a:p>
          <a:p>
            <a:pPr marL="0" indent="0">
              <a:buNone/>
            </a:pP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73C99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// ── GET PARENTS OF A TERM ─────────────────────────────────────────────</a:t>
            </a: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E5C07B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$parents = $termStorage-&gt;loadParents($tid);  // Direct parents</a:t>
            </a: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E5C07B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$ancestors = $termStorage-&gt;loadAllParents($tid);  // All ancestors (all levels)</a:t>
            </a:r>
            <a:endParaRPr lang="en-US" sz="600" dirty="0"/>
          </a:p>
          <a:p>
            <a:pPr marL="0" indent="0">
              <a:buNone/>
            </a:pP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73C99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// ── GET CHILDREN OF A TERM ────────────────────────────────────────────</a:t>
            </a: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E5C07B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$children = $termStorage-&gt;loadChildren($tid);  // Direct children only</a:t>
            </a:r>
            <a:endParaRPr lang="en-US" sz="600" dirty="0"/>
          </a:p>
          <a:p>
            <a:pPr marL="0" indent="0">
              <a:buNone/>
            </a:pP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73C99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// ── GET THE ENTIRE VOCABULARY TREE ────────────────────────────────────</a:t>
            </a: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E5C07B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$tree = $termStorage-&gt;loadTree(</a:t>
            </a: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E5C07B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'product_categories',   // Vocabulary machine name</a:t>
            </a: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E5C07B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$parent = 0,            // Start from root (0) or a specific tid</a:t>
            </a: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E5C07B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$max_depth = NULL,      // NULL = unlimited depth</a:t>
            </a: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E5C07B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$load_entities = FALSE  // TRUE to return Term objects, FALSE for stdClass</a:t>
            </a: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9EC8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);</a:t>
            </a:r>
            <a:endParaRPr lang="en-US" sz="600" dirty="0"/>
          </a:p>
          <a:p>
            <a:pPr marL="0" indent="0">
              <a:buNone/>
            </a:pP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61AFEF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foreach ($tree as $termObj) {</a:t>
            </a: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E5C07B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$indent = str_repeat('— ', $termObj-&gt;depth);</a:t>
            </a: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9CDCF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echo $indent . $termObj-&gt;name . " (tid: $termObj-&gt;tid)\n";</a:t>
            </a: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9EC8F0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}</a:t>
            </a: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73C99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// Output:</a:t>
            </a: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73C99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// Electronics (tid: 1)</a:t>
            </a: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73C99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// — Laptops (tid: 2)</a:t>
            </a: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73C99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// — — Gaming Laptops (tid: 5)</a:t>
            </a: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73C99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// — Phones (tid: 3)</a:t>
            </a:r>
            <a:endParaRPr lang="en-US" sz="600" dirty="0"/>
          </a:p>
          <a:p>
            <a:pPr marL="0" indent="0">
              <a:buNone/>
            </a:pP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73C99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// ── LOAD NODES TAGGED WITH A TERM ─────────────────────────────────────</a:t>
            </a: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E5C07B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$nids = \Drupal::entityQuery('node')</a:t>
            </a: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9CDCF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-&gt;condition('field_category.target_id', $tid)  // By specific term</a:t>
            </a: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9CDCF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-&gt;condition('status', 1)</a:t>
            </a: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9CDCF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-&gt;accessCheck(TRUE)</a:t>
            </a: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9CDCF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-&gt;execute();</a:t>
            </a:r>
            <a:endParaRPr lang="en-US" sz="600" dirty="0"/>
          </a:p>
          <a:p>
            <a:pPr marL="0" indent="0">
              <a:buNone/>
            </a:pP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73C991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// Tagged with ANY of multiple terms (OR):</a:t>
            </a: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E5C07B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$nids = \Drupal::entityQuery('node')</a:t>
            </a: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9CDCF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-&gt;condition('field_tags.target_id', [$tid1, $tid2, $tid3], 'IN')</a:t>
            </a:r>
            <a:endParaRPr lang="en-US" sz="600" dirty="0"/>
          </a:p>
          <a:p>
            <a:pPr marL="0" indent="0">
              <a:buNone/>
            </a:pPr>
            <a:r>
              <a:rPr lang="en-US" sz="600" dirty="0">
                <a:solidFill>
                  <a:srgbClr val="9CDCFE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    -&gt;execute();</a:t>
            </a:r>
            <a:endParaRPr lang="en-US" sz="600" dirty="0"/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5">
    <p:bg>
      <p:bgPr>
        <a:solidFill>
          <a:srgbClr val="F0F6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658368"/>
          </a:xfrm>
          <a:prstGeom prst="rect">
            <a:avLst/>
          </a:prstGeom>
          <a:solidFill>
            <a:srgbClr val="080F1C"/>
          </a:solidFill>
          <a:ln w="12700">
            <a:solidFill>
              <a:srgbClr val="080F1C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" name="Shape 1"/>
          <p:cNvSpPr/>
          <p:nvPr/>
        </p:nvSpPr>
        <p:spPr>
          <a:xfrm>
            <a:off x="0" y="658368"/>
            <a:ext cx="9144000" cy="50292"/>
          </a:xfrm>
          <a:prstGeom prst="rect">
            <a:avLst/>
          </a:prstGeom>
          <a:solidFill>
            <a:srgbClr val="6AADDF"/>
          </a:solidFill>
          <a:ln w="12700">
            <a:solidFill>
              <a:srgbClr val="6AADD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" name="Text 2"/>
          <p:cNvSpPr/>
          <p:nvPr/>
        </p:nvSpPr>
        <p:spPr>
          <a:xfrm>
            <a:off x="320040" y="0"/>
            <a:ext cx="438912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Taxonomy API</a:t>
            </a:r>
            <a:endParaRPr lang="en-US" sz="2200" dirty="0"/>
          </a:p>
        </p:txBody>
      </p:sp>
      <p:sp>
        <p:nvSpPr>
          <p:cNvPr id="5" name="Text 3"/>
          <p:cNvSpPr/>
          <p:nvPr/>
        </p:nvSpPr>
        <p:spPr>
          <a:xfrm>
            <a:off x="4709160" y="0"/>
            <a:ext cx="411480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B8D9F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|  Best Practices &amp; Common Patterns</a:t>
            </a:r>
            <a:endParaRPr lang="en-US" sz="1300" dirty="0"/>
          </a:p>
        </p:txBody>
      </p:sp>
      <p:sp>
        <p:nvSpPr>
          <p:cNvPr id="6" name="Shape 4"/>
          <p:cNvSpPr/>
          <p:nvPr/>
        </p:nvSpPr>
        <p:spPr>
          <a:xfrm>
            <a:off x="0" y="4846320"/>
            <a:ext cx="9144000" cy="297180"/>
          </a:xfrm>
          <a:prstGeom prst="rect">
            <a:avLst/>
          </a:prstGeom>
          <a:solidFill>
            <a:srgbClr val="080F1C"/>
          </a:solidFill>
          <a:ln w="12700">
            <a:solidFill>
              <a:srgbClr val="080F1C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7" name="Text 5"/>
          <p:cNvSpPr/>
          <p:nvPr/>
        </p:nvSpPr>
        <p:spPr>
          <a:xfrm>
            <a:off x="274320" y="4846320"/>
            <a:ext cx="8595360" cy="2971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800" dirty="0">
                <a:solidFill>
                  <a:srgbClr val="B8D9F5"/>
                </a:solidFill>
              </a:rPr>
              <a:t>drupal.org/docs  |  MIGRATION, SEARCH, TRANSLATION &amp; WORKFLOWS  |  COURSE 5 OF 7</a:t>
            </a:r>
            <a:endParaRPr lang="en-US" sz="800" dirty="0"/>
          </a:p>
        </p:txBody>
      </p:sp>
      <p:sp>
        <p:nvSpPr>
          <p:cNvPr id="8" name="Shape 6"/>
          <p:cNvSpPr/>
          <p:nvPr/>
        </p:nvSpPr>
        <p:spPr>
          <a:xfrm>
            <a:off x="320040" y="804672"/>
            <a:ext cx="4160520" cy="877824"/>
          </a:xfrm>
          <a:prstGeom prst="rect">
            <a:avLst/>
          </a:prstGeom>
          <a:solidFill>
            <a:srgbClr val="FFFFFF"/>
          </a:solidFill>
          <a:ln w="12700">
            <a:solidFill>
              <a:srgbClr val="C8DDED"/>
            </a:solidFill>
            <a:prstDash val="solid"/>
          </a:ln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9" name="Shape 7"/>
          <p:cNvSpPr/>
          <p:nvPr/>
        </p:nvSpPr>
        <p:spPr>
          <a:xfrm>
            <a:off x="411480" y="1051560"/>
            <a:ext cx="411480" cy="411480"/>
          </a:xfrm>
          <a:prstGeom prst="ellipse">
            <a:avLst/>
          </a:prstGeom>
          <a:solidFill>
            <a:srgbClr val="6AADDF"/>
          </a:solidFill>
          <a:ln w="12700">
            <a:solidFill>
              <a:srgbClr val="6AADD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0" name="Text 8"/>
          <p:cNvSpPr/>
          <p:nvPr/>
        </p:nvSpPr>
        <p:spPr>
          <a:xfrm>
            <a:off x="411480" y="1051560"/>
            <a:ext cx="4114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FFFFFF"/>
                </a:solidFill>
              </a:rPr>
              <a:t>✓</a:t>
            </a:r>
            <a:endParaRPr lang="en-US" sz="1300" dirty="0"/>
          </a:p>
        </p:txBody>
      </p:sp>
      <p:sp>
        <p:nvSpPr>
          <p:cNvPr id="11" name="Text 9"/>
          <p:cNvSpPr/>
          <p:nvPr/>
        </p:nvSpPr>
        <p:spPr>
          <a:xfrm>
            <a:off x="914400" y="877824"/>
            <a:ext cx="3474720" cy="7498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0D1B2E"/>
                </a:solidFill>
              </a:rPr>
              <a:t>Pre-populate vocabularies via config/install YAML (taxonomy.vocabulary.MACHINE_NAME.yml) and migration — don't create terms manually on production, they won't deploy to other environments</a:t>
            </a:r>
            <a:endParaRPr lang="en-US" sz="1100" dirty="0"/>
          </a:p>
        </p:txBody>
      </p:sp>
      <p:sp>
        <p:nvSpPr>
          <p:cNvPr id="12" name="Shape 10"/>
          <p:cNvSpPr/>
          <p:nvPr/>
        </p:nvSpPr>
        <p:spPr>
          <a:xfrm>
            <a:off x="320040" y="1810512"/>
            <a:ext cx="4160520" cy="877824"/>
          </a:xfrm>
          <a:prstGeom prst="rect">
            <a:avLst/>
          </a:prstGeom>
          <a:solidFill>
            <a:srgbClr val="FFFFFF"/>
          </a:solidFill>
          <a:ln w="12700">
            <a:solidFill>
              <a:srgbClr val="C8DDED"/>
            </a:solidFill>
            <a:prstDash val="solid"/>
          </a:ln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3" name="Shape 11"/>
          <p:cNvSpPr/>
          <p:nvPr/>
        </p:nvSpPr>
        <p:spPr>
          <a:xfrm>
            <a:off x="411480" y="2057400"/>
            <a:ext cx="411480" cy="411480"/>
          </a:xfrm>
          <a:prstGeom prst="ellipse">
            <a:avLst/>
          </a:prstGeom>
          <a:solidFill>
            <a:srgbClr val="6AADDF"/>
          </a:solidFill>
          <a:ln w="12700">
            <a:solidFill>
              <a:srgbClr val="6AADD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4" name="Text 12"/>
          <p:cNvSpPr/>
          <p:nvPr/>
        </p:nvSpPr>
        <p:spPr>
          <a:xfrm>
            <a:off x="411480" y="2057400"/>
            <a:ext cx="4114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FFFFFF"/>
                </a:solidFill>
              </a:rPr>
              <a:t>✓</a:t>
            </a:r>
            <a:endParaRPr lang="en-US" sz="1300" dirty="0"/>
          </a:p>
        </p:txBody>
      </p:sp>
      <p:sp>
        <p:nvSpPr>
          <p:cNvPr id="15" name="Text 13"/>
          <p:cNvSpPr/>
          <p:nvPr/>
        </p:nvSpPr>
        <p:spPr>
          <a:xfrm>
            <a:off x="914400" y="1883664"/>
            <a:ext cx="3474720" cy="7498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0D1B2E"/>
                </a:solidFill>
              </a:rPr>
              <a:t>Add custom fields to taxonomy terms just like nodes — add images, colors, slugs, meta descriptions, and sort order to terms for richer classification UIs</a:t>
            </a:r>
            <a:endParaRPr lang="en-US" sz="1100" dirty="0"/>
          </a:p>
        </p:txBody>
      </p:sp>
      <p:sp>
        <p:nvSpPr>
          <p:cNvPr id="16" name="Shape 14"/>
          <p:cNvSpPr/>
          <p:nvPr/>
        </p:nvSpPr>
        <p:spPr>
          <a:xfrm>
            <a:off x="320040" y="2816352"/>
            <a:ext cx="4160520" cy="877824"/>
          </a:xfrm>
          <a:prstGeom prst="rect">
            <a:avLst/>
          </a:prstGeom>
          <a:solidFill>
            <a:srgbClr val="FFFFFF"/>
          </a:solidFill>
          <a:ln w="12700">
            <a:solidFill>
              <a:srgbClr val="C8DDED"/>
            </a:solidFill>
            <a:prstDash val="solid"/>
          </a:ln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7" name="Shape 15"/>
          <p:cNvSpPr/>
          <p:nvPr/>
        </p:nvSpPr>
        <p:spPr>
          <a:xfrm>
            <a:off x="411480" y="3063240"/>
            <a:ext cx="411480" cy="411480"/>
          </a:xfrm>
          <a:prstGeom prst="ellipse">
            <a:avLst/>
          </a:prstGeom>
          <a:solidFill>
            <a:srgbClr val="6AADDF"/>
          </a:solidFill>
          <a:ln w="12700">
            <a:solidFill>
              <a:srgbClr val="6AADD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8" name="Text 16"/>
          <p:cNvSpPr/>
          <p:nvPr/>
        </p:nvSpPr>
        <p:spPr>
          <a:xfrm>
            <a:off x="411480" y="3063240"/>
            <a:ext cx="4114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FFFFFF"/>
                </a:solidFill>
              </a:rPr>
              <a:t>✓</a:t>
            </a:r>
            <a:endParaRPr lang="en-US" sz="1300" dirty="0"/>
          </a:p>
        </p:txBody>
      </p:sp>
      <p:sp>
        <p:nvSpPr>
          <p:cNvPr id="19" name="Text 17"/>
          <p:cNvSpPr/>
          <p:nvPr/>
        </p:nvSpPr>
        <p:spPr>
          <a:xfrm>
            <a:off x="914400" y="2889504"/>
            <a:ext cx="3474720" cy="7498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0D1B2E"/>
                </a:solidFill>
              </a:rPr>
              <a:t>Use loadTree() for rendering navigation menus and hierarchical select lists — it returns a flat list ordered by hierarchy with depth property for indentation</a:t>
            </a:r>
            <a:endParaRPr lang="en-US" sz="1100" dirty="0"/>
          </a:p>
        </p:txBody>
      </p:sp>
      <p:sp>
        <p:nvSpPr>
          <p:cNvPr id="20" name="Shape 18"/>
          <p:cNvSpPr/>
          <p:nvPr/>
        </p:nvSpPr>
        <p:spPr>
          <a:xfrm>
            <a:off x="320040" y="3822192"/>
            <a:ext cx="4160520" cy="877824"/>
          </a:xfrm>
          <a:prstGeom prst="rect">
            <a:avLst/>
          </a:prstGeom>
          <a:solidFill>
            <a:srgbClr val="FFFFFF"/>
          </a:solidFill>
          <a:ln w="12700">
            <a:solidFill>
              <a:srgbClr val="C8DDED"/>
            </a:solidFill>
            <a:prstDash val="solid"/>
          </a:ln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21" name="Shape 19"/>
          <p:cNvSpPr/>
          <p:nvPr/>
        </p:nvSpPr>
        <p:spPr>
          <a:xfrm>
            <a:off x="411480" y="4069080"/>
            <a:ext cx="411480" cy="411480"/>
          </a:xfrm>
          <a:prstGeom prst="ellipse">
            <a:avLst/>
          </a:prstGeom>
          <a:solidFill>
            <a:srgbClr val="6AADDF"/>
          </a:solidFill>
          <a:ln w="12700">
            <a:solidFill>
              <a:srgbClr val="6AADD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2" name="Text 20"/>
          <p:cNvSpPr/>
          <p:nvPr/>
        </p:nvSpPr>
        <p:spPr>
          <a:xfrm>
            <a:off x="411480" y="4069080"/>
            <a:ext cx="4114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FFFFFF"/>
                </a:solidFill>
              </a:rPr>
              <a:t>✓</a:t>
            </a:r>
            <a:endParaRPr lang="en-US" sz="1300" dirty="0"/>
          </a:p>
        </p:txBody>
      </p:sp>
      <p:sp>
        <p:nvSpPr>
          <p:cNvPr id="23" name="Text 21"/>
          <p:cNvSpPr/>
          <p:nvPr/>
        </p:nvSpPr>
        <p:spPr>
          <a:xfrm>
            <a:off x="914400" y="3895344"/>
            <a:ext cx="3474720" cy="7498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0D1B2E"/>
                </a:solidFill>
              </a:rPr>
              <a:t>Enable taxonomy term translation for multilingual sites — terms are content entities and translate just like nodes using addTranslation('fr', ['name' =&gt; 'Électronique'])</a:t>
            </a:r>
            <a:endParaRPr lang="en-US" sz="1100" dirty="0"/>
          </a:p>
        </p:txBody>
      </p:sp>
      <p:sp>
        <p:nvSpPr>
          <p:cNvPr id="24" name="Shape 22"/>
          <p:cNvSpPr/>
          <p:nvPr/>
        </p:nvSpPr>
        <p:spPr>
          <a:xfrm>
            <a:off x="4663440" y="804672"/>
            <a:ext cx="4160520" cy="877824"/>
          </a:xfrm>
          <a:prstGeom prst="rect">
            <a:avLst/>
          </a:prstGeom>
          <a:solidFill>
            <a:srgbClr val="FFFFFF"/>
          </a:solidFill>
          <a:ln w="12700">
            <a:solidFill>
              <a:srgbClr val="C8DDED"/>
            </a:solidFill>
            <a:prstDash val="solid"/>
          </a:ln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25" name="Shape 23"/>
          <p:cNvSpPr/>
          <p:nvPr/>
        </p:nvSpPr>
        <p:spPr>
          <a:xfrm>
            <a:off x="4754880" y="1051560"/>
            <a:ext cx="411480" cy="411480"/>
          </a:xfrm>
          <a:prstGeom prst="ellipse">
            <a:avLst/>
          </a:prstGeom>
          <a:solidFill>
            <a:srgbClr val="F4A261"/>
          </a:solidFill>
          <a:ln w="12700">
            <a:solidFill>
              <a:srgbClr val="F4A261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6" name="Text 24"/>
          <p:cNvSpPr/>
          <p:nvPr/>
        </p:nvSpPr>
        <p:spPr>
          <a:xfrm>
            <a:off x="4754880" y="1051560"/>
            <a:ext cx="4114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FFFFFF"/>
                </a:solidFill>
              </a:rPr>
              <a:t>⚠</a:t>
            </a:r>
            <a:endParaRPr lang="en-US" sz="1300" dirty="0"/>
          </a:p>
        </p:txBody>
      </p:sp>
      <p:sp>
        <p:nvSpPr>
          <p:cNvPr id="27" name="Text 25"/>
          <p:cNvSpPr/>
          <p:nvPr/>
        </p:nvSpPr>
        <p:spPr>
          <a:xfrm>
            <a:off x="5257800" y="877824"/>
            <a:ext cx="3474720" cy="7498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0D1B2E"/>
                </a:solidFill>
              </a:rPr>
              <a:t>loadTree() loads all terms into memory — on vocabularies with thousands of terms this causes memory issues. Use entityQuery with LIMIT pagination for large vocabularies</a:t>
            </a:r>
            <a:endParaRPr lang="en-US" sz="1100" dirty="0"/>
          </a:p>
        </p:txBody>
      </p:sp>
      <p:sp>
        <p:nvSpPr>
          <p:cNvPr id="28" name="Shape 26"/>
          <p:cNvSpPr/>
          <p:nvPr/>
        </p:nvSpPr>
        <p:spPr>
          <a:xfrm>
            <a:off x="4663440" y="1810512"/>
            <a:ext cx="4160520" cy="877824"/>
          </a:xfrm>
          <a:prstGeom prst="rect">
            <a:avLst/>
          </a:prstGeom>
          <a:solidFill>
            <a:srgbClr val="FFFFFF"/>
          </a:solidFill>
          <a:ln w="12700">
            <a:solidFill>
              <a:srgbClr val="C8DDED"/>
            </a:solidFill>
            <a:prstDash val="solid"/>
          </a:ln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29" name="Shape 27"/>
          <p:cNvSpPr/>
          <p:nvPr/>
        </p:nvSpPr>
        <p:spPr>
          <a:xfrm>
            <a:off x="4754880" y="2057400"/>
            <a:ext cx="411480" cy="411480"/>
          </a:xfrm>
          <a:prstGeom prst="ellipse">
            <a:avLst/>
          </a:prstGeom>
          <a:solidFill>
            <a:srgbClr val="F4A261"/>
          </a:solidFill>
          <a:ln w="12700">
            <a:solidFill>
              <a:srgbClr val="F4A261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0" name="Text 28"/>
          <p:cNvSpPr/>
          <p:nvPr/>
        </p:nvSpPr>
        <p:spPr>
          <a:xfrm>
            <a:off x="4754880" y="2057400"/>
            <a:ext cx="4114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FFFFFF"/>
                </a:solidFill>
              </a:rPr>
              <a:t>⚠</a:t>
            </a:r>
            <a:endParaRPr lang="en-US" sz="1300" dirty="0"/>
          </a:p>
        </p:txBody>
      </p:sp>
      <p:sp>
        <p:nvSpPr>
          <p:cNvPr id="31" name="Text 29"/>
          <p:cNvSpPr/>
          <p:nvPr/>
        </p:nvSpPr>
        <p:spPr>
          <a:xfrm>
            <a:off x="5257800" y="1883664"/>
            <a:ext cx="3474720" cy="7498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0D1B2E"/>
                </a:solidFill>
              </a:rPr>
              <a:t>Taxonomy term access is granted by default (public). If terms need access control (premium categories), implement hook_taxonomy_term_access() or a custom EntityAccessControlHandler</a:t>
            </a:r>
            <a:endParaRPr lang="en-US" sz="1100" dirty="0"/>
          </a:p>
        </p:txBody>
      </p:sp>
      <p:sp>
        <p:nvSpPr>
          <p:cNvPr id="32" name="Shape 30"/>
          <p:cNvSpPr/>
          <p:nvPr/>
        </p:nvSpPr>
        <p:spPr>
          <a:xfrm>
            <a:off x="4663440" y="2816352"/>
            <a:ext cx="4160520" cy="877824"/>
          </a:xfrm>
          <a:prstGeom prst="rect">
            <a:avLst/>
          </a:prstGeom>
          <a:solidFill>
            <a:srgbClr val="FFFFFF"/>
          </a:solidFill>
          <a:ln w="12700">
            <a:solidFill>
              <a:srgbClr val="C8DDED"/>
            </a:solidFill>
            <a:prstDash val="solid"/>
          </a:ln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33" name="Shape 31"/>
          <p:cNvSpPr/>
          <p:nvPr/>
        </p:nvSpPr>
        <p:spPr>
          <a:xfrm>
            <a:off x="4754880" y="3063240"/>
            <a:ext cx="411480" cy="411480"/>
          </a:xfrm>
          <a:prstGeom prst="ellipse">
            <a:avLst/>
          </a:prstGeom>
          <a:solidFill>
            <a:srgbClr val="E63946"/>
          </a:solidFill>
          <a:ln w="12700">
            <a:solidFill>
              <a:srgbClr val="E63946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4" name="Text 32"/>
          <p:cNvSpPr/>
          <p:nvPr/>
        </p:nvSpPr>
        <p:spPr>
          <a:xfrm>
            <a:off x="4754880" y="3063240"/>
            <a:ext cx="4114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FFFFFF"/>
                </a:solidFill>
              </a:rPr>
              <a:t>✗</a:t>
            </a:r>
            <a:endParaRPr lang="en-US" sz="1300" dirty="0"/>
          </a:p>
        </p:txBody>
      </p:sp>
      <p:sp>
        <p:nvSpPr>
          <p:cNvPr id="35" name="Text 33"/>
          <p:cNvSpPr/>
          <p:nvPr/>
        </p:nvSpPr>
        <p:spPr>
          <a:xfrm>
            <a:off x="5257800" y="2889504"/>
            <a:ext cx="3474720" cy="7498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0D1B2E"/>
                </a:solidFill>
              </a:rPr>
              <a:t>Never use term names as identifiers in code — names change; use term IDs (tids) or better yet, add a machine_name field to terms for stable programmatic references</a:t>
            </a:r>
            <a:endParaRPr lang="en-US" sz="1100" dirty="0"/>
          </a:p>
        </p:txBody>
      </p:sp>
      <p:sp>
        <p:nvSpPr>
          <p:cNvPr id="36" name="Shape 34"/>
          <p:cNvSpPr/>
          <p:nvPr/>
        </p:nvSpPr>
        <p:spPr>
          <a:xfrm>
            <a:off x="4663440" y="3822192"/>
            <a:ext cx="4160520" cy="877824"/>
          </a:xfrm>
          <a:prstGeom prst="rect">
            <a:avLst/>
          </a:prstGeom>
          <a:solidFill>
            <a:srgbClr val="FFFFFF"/>
          </a:solidFill>
          <a:ln w="12700">
            <a:solidFill>
              <a:srgbClr val="C8DDED"/>
            </a:solidFill>
            <a:prstDash val="solid"/>
          </a:ln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37" name="Shape 35"/>
          <p:cNvSpPr/>
          <p:nvPr/>
        </p:nvSpPr>
        <p:spPr>
          <a:xfrm>
            <a:off x="4754880" y="4069080"/>
            <a:ext cx="411480" cy="411480"/>
          </a:xfrm>
          <a:prstGeom prst="ellipse">
            <a:avLst/>
          </a:prstGeom>
          <a:solidFill>
            <a:srgbClr val="E63946"/>
          </a:solidFill>
          <a:ln w="12700">
            <a:solidFill>
              <a:srgbClr val="E63946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8" name="Text 36"/>
          <p:cNvSpPr/>
          <p:nvPr/>
        </p:nvSpPr>
        <p:spPr>
          <a:xfrm>
            <a:off x="4754880" y="4069080"/>
            <a:ext cx="4114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FFFFFF"/>
                </a:solidFill>
              </a:rPr>
              <a:t>✗</a:t>
            </a:r>
            <a:endParaRPr lang="en-US" sz="1300" dirty="0"/>
          </a:p>
        </p:txBody>
      </p:sp>
      <p:sp>
        <p:nvSpPr>
          <p:cNvPr id="39" name="Text 37"/>
          <p:cNvSpPr/>
          <p:nvPr/>
        </p:nvSpPr>
        <p:spPr>
          <a:xfrm>
            <a:off x="5257800" y="3895344"/>
            <a:ext cx="3474720" cy="7498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0D1B2E"/>
                </a:solidFill>
              </a:rPr>
              <a:t>Don't create a vocabulary for every classification need — overusing vocabularies creates admin UI clutter. Consider list fields for simple fixed options with fewer than 20 values</a:t>
            </a:r>
            <a:endParaRPr lang="en-US" sz="1100" dirty="0"/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6">
    <p:bg>
      <p:bgPr>
        <a:solidFill>
          <a:srgbClr val="080F1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18872" cy="5143500"/>
          </a:xfrm>
          <a:prstGeom prst="rect">
            <a:avLst/>
          </a:prstGeom>
          <a:solidFill>
            <a:srgbClr val="6AADDF"/>
          </a:solidFill>
          <a:ln w="12700">
            <a:solidFill>
              <a:srgbClr val="6AADD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" name="Text 1"/>
          <p:cNvSpPr/>
          <p:nvPr/>
        </p:nvSpPr>
        <p:spPr>
          <a:xfrm>
            <a:off x="320040" y="256032"/>
            <a:ext cx="850392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dirty="0">
                <a:solidFill>
                  <a:srgbClr val="B8D9F5"/>
                </a:solidFill>
              </a:rPr>
              <a:t>Course 5 Complete</a:t>
            </a:r>
            <a:endParaRPr lang="en-US" sz="1500" dirty="0"/>
          </a:p>
        </p:txBody>
      </p:sp>
      <p:sp>
        <p:nvSpPr>
          <p:cNvPr id="4" name="Text 2"/>
          <p:cNvSpPr/>
          <p:nvPr/>
        </p:nvSpPr>
        <p:spPr>
          <a:xfrm>
            <a:off x="320040" y="640080"/>
            <a:ext cx="5943600" cy="10241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Migration, Search</a:t>
            </a:r>
            <a:endParaRPr lang="en-US" sz="3000" dirty="0"/>
          </a:p>
          <a:p>
            <a:pPr marL="0" indent="0">
              <a:buNone/>
            </a:pPr>
            <a:r>
              <a:rPr lang="en-US" sz="3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Translation &amp; Workflows</a:t>
            </a:r>
            <a:endParaRPr lang="en-US" sz="3000" dirty="0"/>
          </a:p>
        </p:txBody>
      </p:sp>
      <p:sp>
        <p:nvSpPr>
          <p:cNvPr id="5" name="Shape 3"/>
          <p:cNvSpPr/>
          <p:nvPr/>
        </p:nvSpPr>
        <p:spPr>
          <a:xfrm>
            <a:off x="320040" y="1727205"/>
            <a:ext cx="347472" cy="347472"/>
          </a:xfrm>
          <a:prstGeom prst="ellipse">
            <a:avLst/>
          </a:prstGeom>
          <a:solidFill>
            <a:srgbClr val="6AADDF"/>
          </a:solidFill>
          <a:ln w="12700">
            <a:solidFill>
              <a:srgbClr val="6AADD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6" name="Text 4"/>
          <p:cNvSpPr/>
          <p:nvPr/>
        </p:nvSpPr>
        <p:spPr>
          <a:xfrm>
            <a:off x="320040" y="1727205"/>
            <a:ext cx="347472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080F1C"/>
                </a:solidFill>
              </a:rPr>
              <a:t>1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758952" y="1635765"/>
            <a:ext cx="411480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FFFFFF"/>
                </a:solidFill>
              </a:rPr>
              <a:t>Migrate API → ETL plugins (source/process/destination); YAML migration definition; migrate_tools for drush; idmap tracks source↔destination</a:t>
            </a:r>
            <a:endParaRPr lang="en-US" sz="1050" dirty="0"/>
          </a:p>
        </p:txBody>
      </p:sp>
      <p:sp>
        <p:nvSpPr>
          <p:cNvPr id="8" name="Shape 6"/>
          <p:cNvSpPr/>
          <p:nvPr/>
        </p:nvSpPr>
        <p:spPr>
          <a:xfrm>
            <a:off x="320040" y="2348997"/>
            <a:ext cx="347472" cy="347472"/>
          </a:xfrm>
          <a:prstGeom prst="ellipse">
            <a:avLst/>
          </a:prstGeom>
          <a:solidFill>
            <a:srgbClr val="6AADDF"/>
          </a:solidFill>
          <a:ln w="12700">
            <a:solidFill>
              <a:srgbClr val="6AADD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9" name="Text 7"/>
          <p:cNvSpPr/>
          <p:nvPr/>
        </p:nvSpPr>
        <p:spPr>
          <a:xfrm>
            <a:off x="320040" y="2348997"/>
            <a:ext cx="347472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080F1C"/>
                </a:solidFill>
              </a:rPr>
              <a:t>2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758952" y="2257557"/>
            <a:ext cx="411480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FFFFFF"/>
                </a:solidFill>
              </a:rPr>
              <a:t>Migrate Process API → chained plugins per field; skip_on_empty/row; migration_lookup for IDs; custom ProcessPluginBase with transform()</a:t>
            </a:r>
            <a:endParaRPr lang="en-US" sz="1050" dirty="0"/>
          </a:p>
        </p:txBody>
      </p:sp>
      <p:sp>
        <p:nvSpPr>
          <p:cNvPr id="11" name="Shape 9"/>
          <p:cNvSpPr/>
          <p:nvPr/>
        </p:nvSpPr>
        <p:spPr>
          <a:xfrm>
            <a:off x="320040" y="2970789"/>
            <a:ext cx="347472" cy="347472"/>
          </a:xfrm>
          <a:prstGeom prst="ellipse">
            <a:avLst/>
          </a:prstGeom>
          <a:solidFill>
            <a:srgbClr val="6AADDF"/>
          </a:solidFill>
          <a:ln w="12700">
            <a:solidFill>
              <a:srgbClr val="6AADD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2" name="Text 10"/>
          <p:cNvSpPr/>
          <p:nvPr/>
        </p:nvSpPr>
        <p:spPr>
          <a:xfrm>
            <a:off x="320040" y="2970789"/>
            <a:ext cx="347472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080F1C"/>
                </a:solidFill>
              </a:rPr>
              <a:t>3</a:t>
            </a:r>
            <a:endParaRPr lang="en-US" sz="1100" dirty="0"/>
          </a:p>
        </p:txBody>
      </p:sp>
      <p:sp>
        <p:nvSpPr>
          <p:cNvPr id="13" name="Text 11"/>
          <p:cNvSpPr/>
          <p:nvPr/>
        </p:nvSpPr>
        <p:spPr>
          <a:xfrm>
            <a:off x="758952" y="2879349"/>
            <a:ext cx="411480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FFFFFF"/>
                </a:solidFill>
              </a:rPr>
              <a:t>Search API → Server + Index + Processors; programmatic query with keys()/addCondition()/sort(); index via cron; Views for UI</a:t>
            </a:r>
            <a:endParaRPr lang="en-US" sz="1050" dirty="0"/>
          </a:p>
        </p:txBody>
      </p:sp>
      <p:sp>
        <p:nvSpPr>
          <p:cNvPr id="14" name="Shape 12"/>
          <p:cNvSpPr/>
          <p:nvPr/>
        </p:nvSpPr>
        <p:spPr>
          <a:xfrm>
            <a:off x="320040" y="3592581"/>
            <a:ext cx="347472" cy="347472"/>
          </a:xfrm>
          <a:prstGeom prst="ellipse">
            <a:avLst/>
          </a:prstGeom>
          <a:solidFill>
            <a:srgbClr val="6AADDF"/>
          </a:solidFill>
          <a:ln w="12700">
            <a:solidFill>
              <a:srgbClr val="6AADD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5" name="Text 13"/>
          <p:cNvSpPr/>
          <p:nvPr/>
        </p:nvSpPr>
        <p:spPr>
          <a:xfrm>
            <a:off x="320040" y="3592581"/>
            <a:ext cx="347472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080F1C"/>
                </a:solidFill>
              </a:rPr>
              <a:t>4</a:t>
            </a:r>
            <a:endParaRPr lang="en-US" sz="1100" dirty="0"/>
          </a:p>
        </p:txBody>
      </p:sp>
      <p:sp>
        <p:nvSpPr>
          <p:cNvPr id="16" name="Text 14"/>
          <p:cNvSpPr/>
          <p:nvPr/>
        </p:nvSpPr>
        <p:spPr>
          <a:xfrm>
            <a:off x="758952" y="3501141"/>
            <a:ext cx="411480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FFFFFF"/>
                </a:solidFill>
              </a:rPr>
              <a:t>Language API → LanguageManager::getCurrentLanguage(); t() with @/:/% placeholders; PO files in MODULE/translations/; StringTranslationTrait</a:t>
            </a:r>
            <a:endParaRPr lang="en-US" sz="1050" dirty="0"/>
          </a:p>
        </p:txBody>
      </p:sp>
      <p:sp>
        <p:nvSpPr>
          <p:cNvPr id="17" name="Shape 15"/>
          <p:cNvSpPr/>
          <p:nvPr/>
        </p:nvSpPr>
        <p:spPr>
          <a:xfrm>
            <a:off x="320040" y="4214373"/>
            <a:ext cx="347472" cy="347472"/>
          </a:xfrm>
          <a:prstGeom prst="ellipse">
            <a:avLst/>
          </a:prstGeom>
          <a:solidFill>
            <a:srgbClr val="6AADDF"/>
          </a:solidFill>
          <a:ln w="12700">
            <a:solidFill>
              <a:srgbClr val="6AADD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8" name="Text 16"/>
          <p:cNvSpPr/>
          <p:nvPr/>
        </p:nvSpPr>
        <p:spPr>
          <a:xfrm>
            <a:off x="320040" y="4214373"/>
            <a:ext cx="347472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080F1C"/>
                </a:solidFill>
              </a:rPr>
              <a:t>5</a:t>
            </a:r>
            <a:endParaRPr lang="en-US" sz="1100" dirty="0"/>
          </a:p>
        </p:txBody>
      </p:sp>
      <p:sp>
        <p:nvSpPr>
          <p:cNvPr id="19" name="Text 17"/>
          <p:cNvSpPr/>
          <p:nvPr/>
        </p:nvSpPr>
        <p:spPr>
          <a:xfrm>
            <a:off x="758952" y="4122933"/>
            <a:ext cx="411480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FFFFFF"/>
                </a:solidFill>
              </a:rPr>
              <a:t>Content Translation → getTranslationFromContext() everywhere; addTranslation('fr'); hasTranslation() before getTranslation(); langcode in entityQuery</a:t>
            </a:r>
            <a:endParaRPr lang="en-US" sz="1050" dirty="0"/>
          </a:p>
        </p:txBody>
      </p:sp>
      <p:sp>
        <p:nvSpPr>
          <p:cNvPr id="20" name="Shape 18"/>
          <p:cNvSpPr/>
          <p:nvPr/>
        </p:nvSpPr>
        <p:spPr>
          <a:xfrm>
            <a:off x="4709160" y="1727205"/>
            <a:ext cx="347472" cy="347472"/>
          </a:xfrm>
          <a:prstGeom prst="ellipse">
            <a:avLst/>
          </a:prstGeom>
          <a:solidFill>
            <a:srgbClr val="6AADDF"/>
          </a:solidFill>
          <a:ln w="12700">
            <a:solidFill>
              <a:srgbClr val="6AADD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1" name="Text 19"/>
          <p:cNvSpPr/>
          <p:nvPr/>
        </p:nvSpPr>
        <p:spPr>
          <a:xfrm>
            <a:off x="4709160" y="1727205"/>
            <a:ext cx="347472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080F1C"/>
                </a:solidFill>
              </a:rPr>
              <a:t>6</a:t>
            </a:r>
            <a:endParaRPr lang="en-US" sz="1100" dirty="0"/>
          </a:p>
        </p:txBody>
      </p:sp>
      <p:sp>
        <p:nvSpPr>
          <p:cNvPr id="22" name="Text 20"/>
          <p:cNvSpPr/>
          <p:nvPr/>
        </p:nvSpPr>
        <p:spPr>
          <a:xfrm>
            <a:off x="5148072" y="1635765"/>
            <a:ext cx="411480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FFFFFF"/>
                </a:solidFill>
              </a:rPr>
              <a:t>Config Translation → type: text in schema for translatable strings; *.config_translation.yml for UI tab; language overrides export with drush cex</a:t>
            </a:r>
            <a:endParaRPr lang="en-US" sz="1050" dirty="0"/>
          </a:p>
        </p:txBody>
      </p:sp>
      <p:sp>
        <p:nvSpPr>
          <p:cNvPr id="23" name="Shape 21"/>
          <p:cNvSpPr/>
          <p:nvPr/>
        </p:nvSpPr>
        <p:spPr>
          <a:xfrm>
            <a:off x="4709160" y="2348997"/>
            <a:ext cx="347472" cy="347472"/>
          </a:xfrm>
          <a:prstGeom prst="ellipse">
            <a:avLst/>
          </a:prstGeom>
          <a:solidFill>
            <a:srgbClr val="6AADDF"/>
          </a:solidFill>
          <a:ln w="12700">
            <a:solidFill>
              <a:srgbClr val="6AADD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4" name="Text 22"/>
          <p:cNvSpPr/>
          <p:nvPr/>
        </p:nvSpPr>
        <p:spPr>
          <a:xfrm>
            <a:off x="4709160" y="2348997"/>
            <a:ext cx="347472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080F1C"/>
                </a:solidFill>
              </a:rPr>
              <a:t>7</a:t>
            </a:r>
            <a:endParaRPr lang="en-US" sz="1100" dirty="0"/>
          </a:p>
        </p:txBody>
      </p:sp>
      <p:sp>
        <p:nvSpPr>
          <p:cNvPr id="25" name="Text 23"/>
          <p:cNvSpPr/>
          <p:nvPr/>
        </p:nvSpPr>
        <p:spPr>
          <a:xfrm>
            <a:off x="5148072" y="2257557"/>
            <a:ext cx="411480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FFFFFF"/>
                </a:solidFill>
              </a:rPr>
              <a:t>Workflow API → states + transitions in YAML; workflow.guard event to block transitions; workflow.completed for post-transition actions</a:t>
            </a:r>
            <a:endParaRPr lang="en-US" sz="1050" dirty="0"/>
          </a:p>
        </p:txBody>
      </p:sp>
      <p:sp>
        <p:nvSpPr>
          <p:cNvPr id="26" name="Shape 24"/>
          <p:cNvSpPr/>
          <p:nvPr/>
        </p:nvSpPr>
        <p:spPr>
          <a:xfrm>
            <a:off x="4709160" y="2970789"/>
            <a:ext cx="347472" cy="347472"/>
          </a:xfrm>
          <a:prstGeom prst="ellipse">
            <a:avLst/>
          </a:prstGeom>
          <a:solidFill>
            <a:srgbClr val="6AADDF"/>
          </a:solidFill>
          <a:ln w="12700">
            <a:solidFill>
              <a:srgbClr val="6AADD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7" name="Text 25"/>
          <p:cNvSpPr/>
          <p:nvPr/>
        </p:nvSpPr>
        <p:spPr>
          <a:xfrm>
            <a:off x="4709160" y="2970789"/>
            <a:ext cx="347472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080F1C"/>
                </a:solidFill>
              </a:rPr>
              <a:t>8</a:t>
            </a:r>
            <a:endParaRPr lang="en-US" sz="1100" dirty="0"/>
          </a:p>
        </p:txBody>
      </p:sp>
      <p:sp>
        <p:nvSpPr>
          <p:cNvPr id="28" name="Text 26"/>
          <p:cNvSpPr/>
          <p:nvPr/>
        </p:nvSpPr>
        <p:spPr>
          <a:xfrm>
            <a:off x="5148072" y="2879349"/>
            <a:ext cx="411480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FFFFFF"/>
                </a:solidFill>
              </a:rPr>
              <a:t>Content Moderation → moderation_state field; forward revisions; set state not status; load latest revision for draft editing</a:t>
            </a:r>
            <a:endParaRPr lang="en-US" sz="1050" dirty="0"/>
          </a:p>
        </p:txBody>
      </p:sp>
      <p:sp>
        <p:nvSpPr>
          <p:cNvPr id="29" name="Shape 27"/>
          <p:cNvSpPr/>
          <p:nvPr/>
        </p:nvSpPr>
        <p:spPr>
          <a:xfrm>
            <a:off x="4709160" y="3592581"/>
            <a:ext cx="347472" cy="347472"/>
          </a:xfrm>
          <a:prstGeom prst="ellipse">
            <a:avLst/>
          </a:prstGeom>
          <a:solidFill>
            <a:srgbClr val="6AADDF"/>
          </a:solidFill>
          <a:ln w="12700">
            <a:solidFill>
              <a:srgbClr val="6AADD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0" name="Text 28"/>
          <p:cNvSpPr/>
          <p:nvPr/>
        </p:nvSpPr>
        <p:spPr>
          <a:xfrm>
            <a:off x="4709160" y="3592581"/>
            <a:ext cx="347472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080F1C"/>
                </a:solidFill>
              </a:rPr>
              <a:t>9</a:t>
            </a:r>
            <a:endParaRPr lang="en-US" sz="1100" dirty="0"/>
          </a:p>
        </p:txBody>
      </p:sp>
      <p:sp>
        <p:nvSpPr>
          <p:cNvPr id="31" name="Text 29"/>
          <p:cNvSpPr/>
          <p:nvPr/>
        </p:nvSpPr>
        <p:spPr>
          <a:xfrm>
            <a:off x="5148072" y="3501141"/>
            <a:ext cx="411480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FFFFFF"/>
                </a:solidFill>
              </a:rPr>
              <a:t>Revision API → loadRevision($vid); revisionIds(); setRevisionLogMessage() always; setNewRevision(TRUE) for explicit revisions; clean old revisions</a:t>
            </a:r>
            <a:endParaRPr lang="en-US" sz="1050" dirty="0"/>
          </a:p>
        </p:txBody>
      </p:sp>
      <p:sp>
        <p:nvSpPr>
          <p:cNvPr id="32" name="Shape 30"/>
          <p:cNvSpPr/>
          <p:nvPr/>
        </p:nvSpPr>
        <p:spPr>
          <a:xfrm>
            <a:off x="4709160" y="4214373"/>
            <a:ext cx="347472" cy="347472"/>
          </a:xfrm>
          <a:prstGeom prst="ellipse">
            <a:avLst/>
          </a:prstGeom>
          <a:solidFill>
            <a:srgbClr val="6AADDF"/>
          </a:solidFill>
          <a:ln w="12700">
            <a:solidFill>
              <a:srgbClr val="6AADD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3" name="Text 31"/>
          <p:cNvSpPr/>
          <p:nvPr/>
        </p:nvSpPr>
        <p:spPr>
          <a:xfrm>
            <a:off x="4709160" y="4214373"/>
            <a:ext cx="347472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080F1C"/>
                </a:solidFill>
              </a:rPr>
              <a:t>10</a:t>
            </a:r>
            <a:endParaRPr lang="en-US" sz="1100" dirty="0"/>
          </a:p>
        </p:txBody>
      </p:sp>
      <p:sp>
        <p:nvSpPr>
          <p:cNvPr id="34" name="Text 32"/>
          <p:cNvSpPr/>
          <p:nvPr/>
        </p:nvSpPr>
        <p:spPr>
          <a:xfrm>
            <a:off x="5148072" y="4122933"/>
            <a:ext cx="411480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FFFFFF"/>
                </a:solidFill>
              </a:rPr>
              <a:t>Taxonomy API → Term::load/create; loadTree() for hierarchy; loadParents/Children; query by field_tags.target_id; translate terms like nodes</a:t>
            </a:r>
            <a:endParaRPr lang="en-US" sz="1050" dirty="0"/>
          </a:p>
        </p:txBody>
      </p:sp>
      <p:sp>
        <p:nvSpPr>
          <p:cNvPr id="35" name="Shape 33"/>
          <p:cNvSpPr/>
          <p:nvPr/>
        </p:nvSpPr>
        <p:spPr>
          <a:xfrm>
            <a:off x="0" y="4736592"/>
            <a:ext cx="9144000" cy="406908"/>
          </a:xfrm>
          <a:prstGeom prst="rect">
            <a:avLst/>
          </a:prstGeom>
          <a:solidFill>
            <a:srgbClr val="1D5FA8"/>
          </a:solidFill>
          <a:ln w="12700">
            <a:solidFill>
              <a:srgbClr val="1D5FA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6" name="Text 34"/>
          <p:cNvSpPr/>
          <p:nvPr/>
        </p:nvSpPr>
        <p:spPr>
          <a:xfrm>
            <a:off x="274320" y="4736592"/>
            <a:ext cx="8686800" cy="4069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FFFFFF"/>
                </a:solidFill>
              </a:rPr>
              <a:t>Next Up: Course 6 — Caching, Performance &amp; Deployment APIs</a:t>
            </a:r>
            <a:endParaRPr lang="en-US" sz="11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41</TotalTime>
  <Words>14586</Words>
  <Application>Microsoft Office PowerPoint</Application>
  <PresentationFormat>On-screen Show (16:9)</PresentationFormat>
  <Paragraphs>1809</Paragraphs>
  <Slides>56</Slides>
  <Notes>56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56</vt:i4>
      </vt:variant>
    </vt:vector>
  </HeadingPairs>
  <TitlesOfParts>
    <vt:vector size="60" baseType="lpstr">
      <vt:lpstr>Arial</vt:lpstr>
      <vt:lpstr>Calibri</vt:lpstr>
      <vt:lpstr>Consolas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Drupal Core APIs – Course 5: Migration, Search, Translation &amp; Workflows</dc:title>
  <dc:subject>PptxGenJS Presentation</dc:subject>
  <dc:creator>Drupal Instructor</dc:creator>
  <cp:lastModifiedBy>Rob Snyder</cp:lastModifiedBy>
  <cp:revision>43</cp:revision>
  <dcterms:created xsi:type="dcterms:W3CDTF">2026-02-28T06:19:34Z</dcterms:created>
  <dcterms:modified xsi:type="dcterms:W3CDTF">2026-03-03T16:42:02Z</dcterms:modified>
</cp:coreProperties>
</file>