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ppt/notesSlides/notesSlide29.xml" ContentType="application/vnd.openxmlformats-officedocument.presentationml.notesSlide+xml"/>
  <Override PartName="/ppt/notesSlides/notesSlide30.xml" ContentType="application/vnd.openxmlformats-officedocument.presentationml.notesSlide+xml"/>
  <Override PartName="/ppt/notesSlides/notesSlide31.xml" ContentType="application/vnd.openxmlformats-officedocument.presentationml.notesSlide+xml"/>
  <Override PartName="/ppt/notesSlides/notesSlide32.xml" ContentType="application/vnd.openxmlformats-officedocument.presentationml.notesSlide+xml"/>
  <Override PartName="/ppt/notesSlides/notesSlide33.xml" ContentType="application/vnd.openxmlformats-officedocument.presentationml.notesSlide+xml"/>
  <Override PartName="/ppt/notesSlides/notesSlide34.xml" ContentType="application/vnd.openxmlformats-officedocument.presentationml.notesSlide+xml"/>
  <Override PartName="/ppt/notesSlides/notesSlide35.xml" ContentType="application/vnd.openxmlformats-officedocument.presentationml.notesSlide+xml"/>
  <Override PartName="/ppt/notesSlides/notesSlide36.xml" ContentType="application/vnd.openxmlformats-officedocument.presentationml.notesSlide+xml"/>
  <Override PartName="/ppt/notesSlides/notesSlide37.xml" ContentType="application/vnd.openxmlformats-officedocument.presentationml.notesSlide+xml"/>
  <Override PartName="/ppt/notesSlides/notesSlide38.xml" ContentType="application/vnd.openxmlformats-officedocument.presentationml.notesSlide+xml"/>
  <Override PartName="/ppt/notesSlides/notesSlide39.xml" ContentType="application/vnd.openxmlformats-officedocument.presentationml.notesSlide+xml"/>
  <Override PartName="/ppt/notesSlides/notesSlide40.xml" ContentType="application/vnd.openxmlformats-officedocument.presentationml.notesSlide+xml"/>
  <Override PartName="/ppt/notesSlides/notesSlide41.xml" ContentType="application/vnd.openxmlformats-officedocument.presentationml.notesSlide+xml"/>
  <Override PartName="/ppt/notesSlides/notesSlide42.xml" ContentType="application/vnd.openxmlformats-officedocument.presentationml.notesSlide+xml"/>
  <Override PartName="/ppt/notesSlides/notesSlide43.xml" ContentType="application/vnd.openxmlformats-officedocument.presentationml.notesSlide+xml"/>
  <Override PartName="/ppt/notesSlides/notesSlide44.xml" ContentType="application/vnd.openxmlformats-officedocument.presentationml.notesSlide+xml"/>
  <Override PartName="/ppt/notesSlides/notesSlide45.xml" ContentType="application/vnd.openxmlformats-officedocument.presentationml.notesSlide+xml"/>
  <Override PartName="/ppt/notesSlides/notesSlide46.xml" ContentType="application/vnd.openxmlformats-officedocument.presentationml.notesSlide+xml"/>
  <Override PartName="/ppt/notesSlides/notesSlide47.xml" ContentType="application/vnd.openxmlformats-officedocument.presentationml.notesSlide+xml"/>
  <Override PartName="/ppt/notesSlides/notesSlide48.xml" ContentType="application/vnd.openxmlformats-officedocument.presentationml.notesSlide+xml"/>
  <Override PartName="/ppt/notesSlides/notesSlide49.xml" ContentType="application/vnd.openxmlformats-officedocument.presentationml.notesSlide+xml"/>
  <Override PartName="/ppt/notesSlides/notesSlide50.xml" ContentType="application/vnd.openxmlformats-officedocument.presentationml.notesSlide+xml"/>
  <Override PartName="/ppt/notesSlides/notesSlide51.xml" ContentType="application/vnd.openxmlformats-officedocument.presentationml.notesSlide+xml"/>
  <Override PartName="/ppt/notesSlides/notesSlide52.xml" ContentType="application/vnd.openxmlformats-officedocument.presentationml.notesSlide+xml"/>
  <Override PartName="/ppt/notesSlides/notesSlide53.xml" ContentType="application/vnd.openxmlformats-officedocument.presentationml.notesSlide+xml"/>
  <Override PartName="/ppt/notesSlides/notesSlide54.xml" ContentType="application/vnd.openxmlformats-officedocument.presentationml.notesSlide+xml"/>
  <Override PartName="/ppt/notesSlides/notesSlide55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57"/>
  </p:notes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  <p:sldId id="276" r:id="rId22"/>
    <p:sldId id="277" r:id="rId23"/>
    <p:sldId id="278" r:id="rId24"/>
    <p:sldId id="279" r:id="rId25"/>
    <p:sldId id="280" r:id="rId26"/>
    <p:sldId id="281" r:id="rId27"/>
    <p:sldId id="282" r:id="rId28"/>
    <p:sldId id="283" r:id="rId29"/>
    <p:sldId id="284" r:id="rId30"/>
    <p:sldId id="285" r:id="rId31"/>
    <p:sldId id="286" r:id="rId32"/>
    <p:sldId id="287" r:id="rId33"/>
    <p:sldId id="288" r:id="rId34"/>
    <p:sldId id="289" r:id="rId35"/>
    <p:sldId id="290" r:id="rId36"/>
    <p:sldId id="291" r:id="rId37"/>
    <p:sldId id="292" r:id="rId38"/>
    <p:sldId id="293" r:id="rId39"/>
    <p:sldId id="294" r:id="rId40"/>
    <p:sldId id="295" r:id="rId41"/>
    <p:sldId id="296" r:id="rId42"/>
    <p:sldId id="297" r:id="rId43"/>
    <p:sldId id="298" r:id="rId44"/>
    <p:sldId id="299" r:id="rId45"/>
    <p:sldId id="300" r:id="rId46"/>
    <p:sldId id="301" r:id="rId47"/>
    <p:sldId id="302" r:id="rId48"/>
    <p:sldId id="303" r:id="rId49"/>
    <p:sldId id="304" r:id="rId50"/>
    <p:sldId id="305" r:id="rId51"/>
    <p:sldId id="306" r:id="rId52"/>
    <p:sldId id="307" r:id="rId53"/>
    <p:sldId id="308" r:id="rId54"/>
    <p:sldId id="309" r:id="rId55"/>
    <p:sldId id="310" r:id="rId56"/>
  </p:sldIdLst>
  <p:sldSz cx="9144000" cy="5143500" type="screen16x9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995" autoAdjust="0"/>
    <p:restoredTop sz="94610"/>
  </p:normalViewPr>
  <p:slideViewPr>
    <p:cSldViewPr snapToGrid="0" snapToObjects="1">
      <p:cViewPr varScale="1">
        <p:scale>
          <a:sx n="141" d="100"/>
          <a:sy n="141" d="100"/>
        </p:scale>
        <p:origin x="702" y="12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50" Type="http://schemas.openxmlformats.org/officeDocument/2006/relationships/slide" Target="slides/slide49.xml"/><Relationship Id="rId55" Type="http://schemas.openxmlformats.org/officeDocument/2006/relationships/slide" Target="slides/slide54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slide" Target="slides/slide52.xml"/><Relationship Id="rId58" Type="http://schemas.openxmlformats.org/officeDocument/2006/relationships/presProps" Target="presProps.xml"/><Relationship Id="rId5" Type="http://schemas.openxmlformats.org/officeDocument/2006/relationships/slide" Target="slides/slide4.xml"/><Relationship Id="rId61" Type="http://schemas.openxmlformats.org/officeDocument/2006/relationships/tableStyles" Target="tableStyles.xml"/><Relationship Id="rId19" Type="http://schemas.openxmlformats.org/officeDocument/2006/relationships/slide" Target="slides/slide1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56" Type="http://schemas.openxmlformats.org/officeDocument/2006/relationships/slide" Target="slides/slide55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59" Type="http://schemas.openxmlformats.org/officeDocument/2006/relationships/viewProps" Target="viewProps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54" Type="http://schemas.openxmlformats.org/officeDocument/2006/relationships/slide" Target="slides/slide53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openxmlformats.org/officeDocument/2006/relationships/notesMaster" Target="notesMasters/notesMaster1.xml"/><Relationship Id="rId10" Type="http://schemas.openxmlformats.org/officeDocument/2006/relationships/slide" Target="slides/slide9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slide" Target="slides/slide51.xml"/><Relationship Id="rId60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52129629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3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3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_rels/notesSlide3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2.xml"/><Relationship Id="rId1" Type="http://schemas.openxmlformats.org/officeDocument/2006/relationships/notesMaster" Target="../notesMasters/notesMaster1.xml"/></Relationships>
</file>

<file path=ppt/notesSlides/_rels/notesSlide3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3.xml"/><Relationship Id="rId1" Type="http://schemas.openxmlformats.org/officeDocument/2006/relationships/notesMaster" Target="../notesMasters/notesMaster1.xml"/></Relationships>
</file>

<file path=ppt/notesSlides/_rels/notesSlide3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4.xml"/><Relationship Id="rId1" Type="http://schemas.openxmlformats.org/officeDocument/2006/relationships/notesMaster" Target="../notesMasters/notesMaster1.xml"/></Relationships>
</file>

<file path=ppt/notesSlides/_rels/notesSlide3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5.xml"/><Relationship Id="rId1" Type="http://schemas.openxmlformats.org/officeDocument/2006/relationships/notesMaster" Target="../notesMasters/notesMaster1.xml"/></Relationships>
</file>

<file path=ppt/notesSlides/_rels/notesSlide3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6.xml"/><Relationship Id="rId1" Type="http://schemas.openxmlformats.org/officeDocument/2006/relationships/notesMaster" Target="../notesMasters/notesMaster1.xml"/></Relationships>
</file>

<file path=ppt/notesSlides/_rels/notesSlide3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7.xml"/><Relationship Id="rId1" Type="http://schemas.openxmlformats.org/officeDocument/2006/relationships/notesMaster" Target="../notesMasters/notesMaster1.xml"/></Relationships>
</file>

<file path=ppt/notesSlides/_rels/notesSlide3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8.xml"/><Relationship Id="rId1" Type="http://schemas.openxmlformats.org/officeDocument/2006/relationships/notesMaster" Target="../notesMasters/notesMaster1.xml"/></Relationships>
</file>

<file path=ppt/notesSlides/_rels/notesSlide3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9.xml"/><Relationship Id="rId1" Type="http://schemas.openxmlformats.org/officeDocument/2006/relationships/notesMaster" Target="../notesMasters/notesMaster1.xml"/></Relationships>
</file>

<file path=ppt/notesSlides/_rels/notesSlide4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0.xml"/><Relationship Id="rId1" Type="http://schemas.openxmlformats.org/officeDocument/2006/relationships/notesMaster" Target="../notesMasters/notesMaster1.xml"/></Relationships>
</file>

<file path=ppt/notesSlides/_rels/notesSlide4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1.xml"/><Relationship Id="rId1" Type="http://schemas.openxmlformats.org/officeDocument/2006/relationships/notesMaster" Target="../notesMasters/notesMaster1.xml"/></Relationships>
</file>

<file path=ppt/notesSlides/_rels/notesSlide4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2.xml"/><Relationship Id="rId1" Type="http://schemas.openxmlformats.org/officeDocument/2006/relationships/notesMaster" Target="../notesMasters/notesMaster1.xml"/></Relationships>
</file>

<file path=ppt/notesSlides/_rels/notesSlide4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3.xml"/><Relationship Id="rId1" Type="http://schemas.openxmlformats.org/officeDocument/2006/relationships/notesMaster" Target="../notesMasters/notesMaster1.xml"/></Relationships>
</file>

<file path=ppt/notesSlides/_rels/notesSlide4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4.xml"/><Relationship Id="rId1" Type="http://schemas.openxmlformats.org/officeDocument/2006/relationships/notesMaster" Target="../notesMasters/notesMaster1.xml"/></Relationships>
</file>

<file path=ppt/notesSlides/_rels/notesSlide4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5.xml"/><Relationship Id="rId1" Type="http://schemas.openxmlformats.org/officeDocument/2006/relationships/notesMaster" Target="../notesMasters/notesMaster1.xml"/></Relationships>
</file>

<file path=ppt/notesSlides/_rels/notesSlide4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6.xml"/><Relationship Id="rId1" Type="http://schemas.openxmlformats.org/officeDocument/2006/relationships/notesMaster" Target="../notesMasters/notesMaster1.xml"/></Relationships>
</file>

<file path=ppt/notesSlides/_rels/notesSlide4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7.xml"/><Relationship Id="rId1" Type="http://schemas.openxmlformats.org/officeDocument/2006/relationships/notesMaster" Target="../notesMasters/notesMaster1.xml"/></Relationships>
</file>

<file path=ppt/notesSlides/_rels/notesSlide4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8.xml"/><Relationship Id="rId1" Type="http://schemas.openxmlformats.org/officeDocument/2006/relationships/notesMaster" Target="../notesMasters/notesMaster1.xml"/></Relationships>
</file>

<file path=ppt/notesSlides/_rels/notesSlide4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9.xml"/><Relationship Id="rId1" Type="http://schemas.openxmlformats.org/officeDocument/2006/relationships/notesMaster" Target="../notesMasters/notesMaster1.xml"/></Relationships>
</file>

<file path=ppt/notesSlides/_rels/notesSlide5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0.xml"/><Relationship Id="rId1" Type="http://schemas.openxmlformats.org/officeDocument/2006/relationships/notesMaster" Target="../notesMasters/notesMaster1.xml"/></Relationships>
</file>

<file path=ppt/notesSlides/_rels/notesSlide5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1.xml"/><Relationship Id="rId1" Type="http://schemas.openxmlformats.org/officeDocument/2006/relationships/notesMaster" Target="../notesMasters/notesMaster1.xml"/></Relationships>
</file>

<file path=ppt/notesSlides/_rels/notesSlide5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2.xml"/><Relationship Id="rId1" Type="http://schemas.openxmlformats.org/officeDocument/2006/relationships/notesMaster" Target="../notesMasters/notesMaster1.xml"/></Relationships>
</file>

<file path=ppt/notesSlides/_rels/notesSlide5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3.xml"/><Relationship Id="rId1" Type="http://schemas.openxmlformats.org/officeDocument/2006/relationships/notesMaster" Target="../notesMasters/notesMaster1.xml"/></Relationships>
</file>

<file path=ppt/notesSlides/_rels/notesSlide5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4.xml"/><Relationship Id="rId1" Type="http://schemas.openxmlformats.org/officeDocument/2006/relationships/notesMaster" Target="../notesMasters/notesMaster1.xml"/></Relationships>
</file>

<file path=ppt/notesSlides/_rels/notesSlide5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1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1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1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1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1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1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1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1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1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1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1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1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1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7.xml"/><Relationship Id="rId1" Type="http://schemas.openxmlformats.org/officeDocument/2006/relationships/slideLayout" Target="../slideLayouts/slideLayout1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8.xml"/><Relationship Id="rId1" Type="http://schemas.openxmlformats.org/officeDocument/2006/relationships/slideLayout" Target="../slideLayouts/slideLayout1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9.xml"/><Relationship Id="rId1" Type="http://schemas.openxmlformats.org/officeDocument/2006/relationships/slideLayout" Target="../slideLayouts/slideLayout1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0.xml"/><Relationship Id="rId1" Type="http://schemas.openxmlformats.org/officeDocument/2006/relationships/slideLayout" Target="../slideLayouts/slideLayout1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1.xml"/><Relationship Id="rId1" Type="http://schemas.openxmlformats.org/officeDocument/2006/relationships/slideLayout" Target="../slideLayouts/slideLayout1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2.xml"/><Relationship Id="rId1" Type="http://schemas.openxmlformats.org/officeDocument/2006/relationships/slideLayout" Target="../slideLayouts/slideLayout1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3.xml"/><Relationship Id="rId1" Type="http://schemas.openxmlformats.org/officeDocument/2006/relationships/slideLayout" Target="../slideLayouts/slideLayout1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4.xml"/><Relationship Id="rId1" Type="http://schemas.openxmlformats.org/officeDocument/2006/relationships/slideLayout" Target="../slideLayouts/slideLayout1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5.xml"/><Relationship Id="rId1" Type="http://schemas.openxmlformats.org/officeDocument/2006/relationships/slideLayout" Target="../slideLayouts/slideLayout1.xml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6.xml"/><Relationship Id="rId1" Type="http://schemas.openxmlformats.org/officeDocument/2006/relationships/slideLayout" Target="../slideLayouts/slideLayout1.xml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7.xml"/><Relationship Id="rId1" Type="http://schemas.openxmlformats.org/officeDocument/2006/relationships/slideLayout" Target="../slideLayouts/slideLayout1.xml"/></Relationships>
</file>

<file path=ppt/slides/_rels/slide3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8.xml"/><Relationship Id="rId1" Type="http://schemas.openxmlformats.org/officeDocument/2006/relationships/slideLayout" Target="../slideLayouts/slideLayout1.xml"/></Relationships>
</file>

<file path=ppt/slides/_rels/slide3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9.xml"/><Relationship Id="rId1" Type="http://schemas.openxmlformats.org/officeDocument/2006/relationships/slideLayout" Target="../slideLayouts/slideLayout1.xml"/></Relationships>
</file>

<file path=ppt/slides/_rels/slide4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0.xml"/><Relationship Id="rId1" Type="http://schemas.openxmlformats.org/officeDocument/2006/relationships/slideLayout" Target="../slideLayouts/slideLayout1.xml"/></Relationships>
</file>

<file path=ppt/slides/_rels/slide4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1.xml"/><Relationship Id="rId1" Type="http://schemas.openxmlformats.org/officeDocument/2006/relationships/slideLayout" Target="../slideLayouts/slideLayout1.xml"/></Relationships>
</file>

<file path=ppt/slides/_rels/slide4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2.xml"/><Relationship Id="rId1" Type="http://schemas.openxmlformats.org/officeDocument/2006/relationships/slideLayout" Target="../slideLayouts/slideLayout1.xml"/></Relationships>
</file>

<file path=ppt/slides/_rels/slide4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3.xml"/><Relationship Id="rId1" Type="http://schemas.openxmlformats.org/officeDocument/2006/relationships/slideLayout" Target="../slideLayouts/slideLayout1.xml"/></Relationships>
</file>

<file path=ppt/slides/_rels/slide4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4.xml"/><Relationship Id="rId1" Type="http://schemas.openxmlformats.org/officeDocument/2006/relationships/slideLayout" Target="../slideLayouts/slideLayout1.xml"/></Relationships>
</file>

<file path=ppt/slides/_rels/slide4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5.xml"/><Relationship Id="rId1" Type="http://schemas.openxmlformats.org/officeDocument/2006/relationships/slideLayout" Target="../slideLayouts/slideLayout1.xml"/></Relationships>
</file>

<file path=ppt/slides/_rels/slide4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6.xml"/><Relationship Id="rId1" Type="http://schemas.openxmlformats.org/officeDocument/2006/relationships/slideLayout" Target="../slideLayouts/slideLayout1.xml"/></Relationships>
</file>

<file path=ppt/slides/_rels/slide4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7.xml"/><Relationship Id="rId1" Type="http://schemas.openxmlformats.org/officeDocument/2006/relationships/slideLayout" Target="../slideLayouts/slideLayout1.xml"/></Relationships>
</file>

<file path=ppt/slides/_rels/slide4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8.xml"/><Relationship Id="rId1" Type="http://schemas.openxmlformats.org/officeDocument/2006/relationships/slideLayout" Target="../slideLayouts/slideLayout1.xml"/></Relationships>
</file>

<file path=ppt/slides/_rels/slide4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9.xml"/><Relationship Id="rId1" Type="http://schemas.openxmlformats.org/officeDocument/2006/relationships/slideLayout" Target="../slideLayouts/slideLayout1.xml"/></Relationships>
</file>

<file path=ppt/slides/_rels/slide5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0.xml"/><Relationship Id="rId1" Type="http://schemas.openxmlformats.org/officeDocument/2006/relationships/slideLayout" Target="../slideLayouts/slideLayout1.xml"/></Relationships>
</file>

<file path=ppt/slides/_rels/slide5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1.xml"/><Relationship Id="rId1" Type="http://schemas.openxmlformats.org/officeDocument/2006/relationships/slideLayout" Target="../slideLayouts/slideLayout1.xml"/></Relationships>
</file>

<file path=ppt/slides/_rels/slide5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2.xml"/><Relationship Id="rId1" Type="http://schemas.openxmlformats.org/officeDocument/2006/relationships/slideLayout" Target="../slideLayouts/slideLayout1.xml"/></Relationships>
</file>

<file path=ppt/slides/_rels/slide5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3.xml"/><Relationship Id="rId1" Type="http://schemas.openxmlformats.org/officeDocument/2006/relationships/slideLayout" Target="../slideLayouts/slideLayout1.xml"/></Relationships>
</file>

<file path=ppt/slides/_rels/slide5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4.xml"/><Relationship Id="rId1" Type="http://schemas.openxmlformats.org/officeDocument/2006/relationships/slideLayout" Target="../slideLayouts/slideLayout1.xml"/></Relationships>
</file>

<file path=ppt/slides/_rels/slide5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5.xml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140808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6766560" y="0"/>
            <a:ext cx="2377440" cy="5143500"/>
          </a:xfrm>
          <a:prstGeom prst="rect">
            <a:avLst/>
          </a:prstGeom>
          <a:solidFill>
            <a:srgbClr val="2D0A0A"/>
          </a:solidFill>
          <a:ln w="12700">
            <a:solidFill>
              <a:srgbClr val="2D0A0A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3" name="Shape 1"/>
          <p:cNvSpPr/>
          <p:nvPr/>
        </p:nvSpPr>
        <p:spPr>
          <a:xfrm>
            <a:off x="6766560" y="0"/>
            <a:ext cx="64008" cy="5143500"/>
          </a:xfrm>
          <a:prstGeom prst="rect">
            <a:avLst/>
          </a:prstGeom>
          <a:solidFill>
            <a:srgbClr val="F0907A"/>
          </a:solidFill>
          <a:ln w="12700">
            <a:solidFill>
              <a:srgbClr val="F0907A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4" name="Shape 2"/>
          <p:cNvSpPr/>
          <p:nvPr/>
        </p:nvSpPr>
        <p:spPr>
          <a:xfrm>
            <a:off x="6858000" y="-731520"/>
            <a:ext cx="3840480" cy="3840480"/>
          </a:xfrm>
          <a:prstGeom prst="ellipse">
            <a:avLst/>
          </a:prstGeom>
          <a:solidFill>
            <a:srgbClr val="6B1A1A"/>
          </a:solidFill>
          <a:ln w="12700">
            <a:solidFill>
              <a:srgbClr val="6B1A1A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5" name="Shape 3"/>
          <p:cNvSpPr/>
          <p:nvPr/>
        </p:nvSpPr>
        <p:spPr>
          <a:xfrm>
            <a:off x="0" y="4114800"/>
            <a:ext cx="9144000" cy="64008"/>
          </a:xfrm>
          <a:prstGeom prst="rect">
            <a:avLst/>
          </a:prstGeom>
          <a:solidFill>
            <a:srgbClr val="F0907A"/>
          </a:solidFill>
          <a:ln w="12700">
            <a:solidFill>
              <a:srgbClr val="F0907A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6" name="Shape 4"/>
          <p:cNvSpPr/>
          <p:nvPr/>
        </p:nvSpPr>
        <p:spPr>
          <a:xfrm>
            <a:off x="457200" y="411480"/>
            <a:ext cx="2103120" cy="365760"/>
          </a:xfrm>
          <a:prstGeom prst="rect">
            <a:avLst/>
          </a:prstGeom>
          <a:solidFill>
            <a:srgbClr val="A8281E"/>
          </a:solidFill>
          <a:ln w="12700">
            <a:solidFill>
              <a:srgbClr val="A8281E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7" name="Text 5"/>
          <p:cNvSpPr/>
          <p:nvPr/>
        </p:nvSpPr>
        <p:spPr>
          <a:xfrm>
            <a:off x="457200" y="411480"/>
            <a:ext cx="21031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100" b="1" dirty="0">
                <a:solidFill>
                  <a:srgbClr val="FFFFFF"/>
                </a:solidFill>
              </a:rPr>
              <a:t>COURSE 6 OF 7</a:t>
            </a:r>
            <a:endParaRPr lang="en-US" sz="1100" dirty="0"/>
          </a:p>
        </p:txBody>
      </p:sp>
      <p:sp>
        <p:nvSpPr>
          <p:cNvPr id="8" name="Text 6"/>
          <p:cNvSpPr/>
          <p:nvPr/>
        </p:nvSpPr>
        <p:spPr>
          <a:xfrm>
            <a:off x="457200" y="960120"/>
            <a:ext cx="612648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600" dirty="0">
                <a:solidFill>
                  <a:srgbClr val="FDF4F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Drupal Core APIs</a:t>
            </a:r>
            <a:endParaRPr lang="en-US" sz="1600" dirty="0"/>
          </a:p>
        </p:txBody>
      </p:sp>
      <p:sp>
        <p:nvSpPr>
          <p:cNvPr id="9" name="Text 7"/>
          <p:cNvSpPr/>
          <p:nvPr/>
        </p:nvSpPr>
        <p:spPr>
          <a:xfrm>
            <a:off x="457200" y="1371600"/>
            <a:ext cx="6126480" cy="1828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44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Caching, Performance</a:t>
            </a:r>
            <a:endParaRPr lang="en-US" sz="4400" dirty="0"/>
          </a:p>
          <a:p>
            <a:pPr marL="0" indent="0">
              <a:buNone/>
            </a:pPr>
            <a:r>
              <a:rPr lang="en-US" sz="44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&amp; Deployment</a:t>
            </a:r>
            <a:endParaRPr lang="en-US" sz="4400" dirty="0"/>
          </a:p>
        </p:txBody>
      </p:sp>
      <p:sp>
        <p:nvSpPr>
          <p:cNvPr id="10" name="Text 8"/>
          <p:cNvSpPr/>
          <p:nvPr/>
        </p:nvSpPr>
        <p:spPr>
          <a:xfrm>
            <a:off x="457200" y="3273552"/>
            <a:ext cx="6126480" cy="7498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300" dirty="0">
                <a:solidFill>
                  <a:srgbClr val="FDF4F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Master Drupal's cache system, render pipeline, configuration</a:t>
            </a:r>
            <a:endParaRPr lang="en-US" sz="1300" dirty="0"/>
          </a:p>
          <a:p>
            <a:pPr marL="0" indent="0">
              <a:buNone/>
            </a:pPr>
            <a:r>
              <a:rPr lang="en-US" sz="1300" dirty="0">
                <a:solidFill>
                  <a:srgbClr val="FDF4F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deployment, update hooks, and automated testing infrastructure.</a:t>
            </a:r>
            <a:endParaRPr lang="en-US" sz="1300" dirty="0"/>
          </a:p>
        </p:txBody>
      </p:sp>
      <p:sp>
        <p:nvSpPr>
          <p:cNvPr id="11" name="Text 9"/>
          <p:cNvSpPr/>
          <p:nvPr/>
        </p:nvSpPr>
        <p:spPr>
          <a:xfrm>
            <a:off x="457200" y="4206240"/>
            <a:ext cx="6126480" cy="34747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100" b="1" dirty="0">
                <a:solidFill>
                  <a:srgbClr val="F0907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10 APIs  •  ~3.5 Hours  •  Intermediate–Advanced</a:t>
            </a:r>
            <a:endParaRPr lang="en-US" sz="11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DF4F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658368"/>
          </a:xfrm>
          <a:prstGeom prst="rect">
            <a:avLst/>
          </a:prstGeom>
          <a:solidFill>
            <a:srgbClr val="140808"/>
          </a:solidFill>
          <a:ln w="12700">
            <a:solidFill>
              <a:srgbClr val="140808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3" name="Shape 1"/>
          <p:cNvSpPr/>
          <p:nvPr/>
        </p:nvSpPr>
        <p:spPr>
          <a:xfrm>
            <a:off x="0" y="658368"/>
            <a:ext cx="9144000" cy="50292"/>
          </a:xfrm>
          <a:prstGeom prst="rect">
            <a:avLst/>
          </a:prstGeom>
          <a:solidFill>
            <a:srgbClr val="F0907A"/>
          </a:solidFill>
          <a:ln w="12700">
            <a:solidFill>
              <a:srgbClr val="F0907A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4" name="Text 2"/>
          <p:cNvSpPr/>
          <p:nvPr/>
        </p:nvSpPr>
        <p:spPr>
          <a:xfrm>
            <a:off x="320040" y="0"/>
            <a:ext cx="8503920" cy="6583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2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What You'll Learn in This Course</a:t>
            </a:r>
            <a:endParaRPr lang="en-US" sz="2200" dirty="0"/>
          </a:p>
        </p:txBody>
      </p:sp>
      <p:sp>
        <p:nvSpPr>
          <p:cNvPr id="5" name="Shape 3"/>
          <p:cNvSpPr/>
          <p:nvPr/>
        </p:nvSpPr>
        <p:spPr>
          <a:xfrm>
            <a:off x="0" y="4846320"/>
            <a:ext cx="9144000" cy="297180"/>
          </a:xfrm>
          <a:prstGeom prst="rect">
            <a:avLst/>
          </a:prstGeom>
          <a:solidFill>
            <a:srgbClr val="140808"/>
          </a:solidFill>
          <a:ln w="12700">
            <a:solidFill>
              <a:srgbClr val="140808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6" name="Text 4"/>
          <p:cNvSpPr/>
          <p:nvPr/>
        </p:nvSpPr>
        <p:spPr>
          <a:xfrm>
            <a:off x="274320" y="4846320"/>
            <a:ext cx="8595360" cy="2971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800" dirty="0">
                <a:solidFill>
                  <a:srgbClr val="FDF4F0"/>
                </a:solidFill>
              </a:rPr>
              <a:t>drupal.org/docs  |  CACHING, PERFORMANCE &amp; DEPLOYMENT  |  COURSE 6 OF 7</a:t>
            </a:r>
            <a:endParaRPr lang="en-US" sz="800" dirty="0"/>
          </a:p>
        </p:txBody>
      </p:sp>
      <p:sp>
        <p:nvSpPr>
          <p:cNvPr id="7" name="Text 5"/>
          <p:cNvSpPr/>
          <p:nvPr/>
        </p:nvSpPr>
        <p:spPr>
          <a:xfrm>
            <a:off x="320040" y="777240"/>
            <a:ext cx="850392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300" dirty="0">
                <a:solidFill>
                  <a:srgbClr val="7A5050"/>
                </a:solidFill>
              </a:rPr>
              <a:t>10 APIs covering every layer of Drupal's caching stack, deployment pipeline, and testing infrastructure</a:t>
            </a:r>
            <a:endParaRPr lang="en-US" sz="1300" dirty="0"/>
          </a:p>
        </p:txBody>
      </p:sp>
      <p:sp>
        <p:nvSpPr>
          <p:cNvPr id="8" name="Shape 6"/>
          <p:cNvSpPr/>
          <p:nvPr/>
        </p:nvSpPr>
        <p:spPr>
          <a:xfrm>
            <a:off x="274320" y="1207008"/>
            <a:ext cx="4251960" cy="621792"/>
          </a:xfrm>
          <a:prstGeom prst="rect">
            <a:avLst/>
          </a:prstGeom>
          <a:solidFill>
            <a:srgbClr val="FFFFFF"/>
          </a:solidFill>
          <a:ln w="12700">
            <a:solidFill>
              <a:srgbClr val="EDD8D0"/>
            </a:solidFill>
            <a:prstDash val="solid"/>
          </a:ln>
          <a:effectLst>
            <a:outerShdw blurRad="101600" dist="38100" dir="8100000" algn="bl" rotWithShape="0">
              <a:srgbClr val="000000">
                <a:alpha val="12000"/>
              </a:srgbClr>
            </a:outerShdw>
          </a:effectLst>
        </p:spPr>
        <p:txBody>
          <a:bodyPr/>
          <a:lstStyle/>
          <a:p>
            <a:endParaRPr lang="en-US"/>
          </a:p>
        </p:txBody>
      </p:sp>
      <p:sp>
        <p:nvSpPr>
          <p:cNvPr id="9" name="Shape 7"/>
          <p:cNvSpPr/>
          <p:nvPr/>
        </p:nvSpPr>
        <p:spPr>
          <a:xfrm>
            <a:off x="274320" y="1207008"/>
            <a:ext cx="64008" cy="621792"/>
          </a:xfrm>
          <a:prstGeom prst="rect">
            <a:avLst/>
          </a:prstGeom>
          <a:solidFill>
            <a:srgbClr val="F0907A"/>
          </a:solidFill>
          <a:ln w="12700">
            <a:solidFill>
              <a:srgbClr val="F0907A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0" name="Shape 8"/>
          <p:cNvSpPr/>
          <p:nvPr/>
        </p:nvSpPr>
        <p:spPr>
          <a:xfrm>
            <a:off x="411480" y="1344168"/>
            <a:ext cx="347472" cy="347472"/>
          </a:xfrm>
          <a:prstGeom prst="ellipse">
            <a:avLst/>
          </a:prstGeom>
          <a:solidFill>
            <a:srgbClr val="A8281E"/>
          </a:solidFill>
          <a:ln w="12700">
            <a:solidFill>
              <a:srgbClr val="A8281E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1" name="Text 9"/>
          <p:cNvSpPr/>
          <p:nvPr/>
        </p:nvSpPr>
        <p:spPr>
          <a:xfrm>
            <a:off x="411480" y="1344168"/>
            <a:ext cx="347472" cy="34747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000" b="1" dirty="0">
                <a:solidFill>
                  <a:srgbClr val="FFFFFF"/>
                </a:solidFill>
              </a:rPr>
              <a:t>1</a:t>
            </a:r>
            <a:endParaRPr lang="en-US" sz="1000" dirty="0"/>
          </a:p>
        </p:txBody>
      </p:sp>
      <p:sp>
        <p:nvSpPr>
          <p:cNvPr id="12" name="Text 10"/>
          <p:cNvSpPr/>
          <p:nvPr/>
        </p:nvSpPr>
        <p:spPr>
          <a:xfrm>
            <a:off x="868680" y="1261872"/>
            <a:ext cx="356616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300" b="1" dirty="0">
                <a:solidFill>
                  <a:srgbClr val="140808"/>
                </a:solidFill>
              </a:rPr>
              <a:t>Cache API</a:t>
            </a:r>
            <a:endParaRPr lang="en-US" sz="1300" dirty="0"/>
          </a:p>
        </p:txBody>
      </p:sp>
      <p:sp>
        <p:nvSpPr>
          <p:cNvPr id="13" name="Text 11"/>
          <p:cNvSpPr/>
          <p:nvPr/>
        </p:nvSpPr>
        <p:spPr>
          <a:xfrm>
            <a:off x="868680" y="1517904"/>
            <a:ext cx="356616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000" dirty="0">
                <a:solidFill>
                  <a:srgbClr val="7A5050"/>
                </a:solidFill>
              </a:rPr>
              <a:t>Bins, tags, contexts, max-age, invalidation</a:t>
            </a:r>
            <a:endParaRPr lang="en-US" sz="1000" dirty="0"/>
          </a:p>
        </p:txBody>
      </p:sp>
      <p:sp>
        <p:nvSpPr>
          <p:cNvPr id="14" name="Shape 12"/>
          <p:cNvSpPr/>
          <p:nvPr/>
        </p:nvSpPr>
        <p:spPr>
          <a:xfrm>
            <a:off x="274320" y="1920240"/>
            <a:ext cx="4251960" cy="621792"/>
          </a:xfrm>
          <a:prstGeom prst="rect">
            <a:avLst/>
          </a:prstGeom>
          <a:solidFill>
            <a:srgbClr val="FFFFFF"/>
          </a:solidFill>
          <a:ln w="12700">
            <a:solidFill>
              <a:srgbClr val="EDD8D0"/>
            </a:solidFill>
            <a:prstDash val="solid"/>
          </a:ln>
          <a:effectLst>
            <a:outerShdw blurRad="101600" dist="38100" dir="8100000" algn="bl" rotWithShape="0">
              <a:srgbClr val="000000">
                <a:alpha val="12000"/>
              </a:srgbClr>
            </a:outerShdw>
          </a:effectLst>
        </p:spPr>
        <p:txBody>
          <a:bodyPr/>
          <a:lstStyle/>
          <a:p>
            <a:endParaRPr lang="en-US"/>
          </a:p>
        </p:txBody>
      </p:sp>
      <p:sp>
        <p:nvSpPr>
          <p:cNvPr id="15" name="Shape 13"/>
          <p:cNvSpPr/>
          <p:nvPr/>
        </p:nvSpPr>
        <p:spPr>
          <a:xfrm>
            <a:off x="274320" y="1920240"/>
            <a:ext cx="64008" cy="621792"/>
          </a:xfrm>
          <a:prstGeom prst="rect">
            <a:avLst/>
          </a:prstGeom>
          <a:solidFill>
            <a:srgbClr val="F0907A"/>
          </a:solidFill>
          <a:ln w="12700">
            <a:solidFill>
              <a:srgbClr val="F0907A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6" name="Shape 14"/>
          <p:cNvSpPr/>
          <p:nvPr/>
        </p:nvSpPr>
        <p:spPr>
          <a:xfrm>
            <a:off x="411480" y="2057400"/>
            <a:ext cx="347472" cy="347472"/>
          </a:xfrm>
          <a:prstGeom prst="ellipse">
            <a:avLst/>
          </a:prstGeom>
          <a:solidFill>
            <a:srgbClr val="A8281E"/>
          </a:solidFill>
          <a:ln w="12700">
            <a:solidFill>
              <a:srgbClr val="A8281E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7" name="Text 15"/>
          <p:cNvSpPr/>
          <p:nvPr/>
        </p:nvSpPr>
        <p:spPr>
          <a:xfrm>
            <a:off x="411480" y="2057400"/>
            <a:ext cx="347472" cy="34747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000" b="1" dirty="0">
                <a:solidFill>
                  <a:srgbClr val="FFFFFF"/>
                </a:solidFill>
              </a:rPr>
              <a:t>2</a:t>
            </a:r>
            <a:endParaRPr lang="en-US" sz="1000" dirty="0"/>
          </a:p>
        </p:txBody>
      </p:sp>
      <p:sp>
        <p:nvSpPr>
          <p:cNvPr id="18" name="Text 16"/>
          <p:cNvSpPr/>
          <p:nvPr/>
        </p:nvSpPr>
        <p:spPr>
          <a:xfrm>
            <a:off x="868680" y="1975104"/>
            <a:ext cx="356616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300" b="1" dirty="0">
                <a:solidFill>
                  <a:srgbClr val="140808"/>
                </a:solidFill>
              </a:rPr>
              <a:t>Render Cache</a:t>
            </a:r>
            <a:endParaRPr lang="en-US" sz="1300" dirty="0"/>
          </a:p>
        </p:txBody>
      </p:sp>
      <p:sp>
        <p:nvSpPr>
          <p:cNvPr id="19" name="Text 17"/>
          <p:cNvSpPr/>
          <p:nvPr/>
        </p:nvSpPr>
        <p:spPr>
          <a:xfrm>
            <a:off x="868680" y="2231136"/>
            <a:ext cx="356616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000" dirty="0">
                <a:solidFill>
                  <a:srgbClr val="7A5050"/>
                </a:solidFill>
              </a:rPr>
              <a:t>#cache, cacheability bubbling, lazy builders</a:t>
            </a:r>
            <a:endParaRPr lang="en-US" sz="1000" dirty="0"/>
          </a:p>
        </p:txBody>
      </p:sp>
      <p:sp>
        <p:nvSpPr>
          <p:cNvPr id="20" name="Shape 18"/>
          <p:cNvSpPr/>
          <p:nvPr/>
        </p:nvSpPr>
        <p:spPr>
          <a:xfrm>
            <a:off x="274320" y="2633472"/>
            <a:ext cx="4251960" cy="621792"/>
          </a:xfrm>
          <a:prstGeom prst="rect">
            <a:avLst/>
          </a:prstGeom>
          <a:solidFill>
            <a:srgbClr val="FFFFFF"/>
          </a:solidFill>
          <a:ln w="12700">
            <a:solidFill>
              <a:srgbClr val="EDD8D0"/>
            </a:solidFill>
            <a:prstDash val="solid"/>
          </a:ln>
          <a:effectLst>
            <a:outerShdw blurRad="101600" dist="38100" dir="8100000" algn="bl" rotWithShape="0">
              <a:srgbClr val="000000">
                <a:alpha val="12000"/>
              </a:srgbClr>
            </a:outerShdw>
          </a:effectLst>
        </p:spPr>
        <p:txBody>
          <a:bodyPr/>
          <a:lstStyle/>
          <a:p>
            <a:endParaRPr lang="en-US"/>
          </a:p>
        </p:txBody>
      </p:sp>
      <p:sp>
        <p:nvSpPr>
          <p:cNvPr id="21" name="Shape 19"/>
          <p:cNvSpPr/>
          <p:nvPr/>
        </p:nvSpPr>
        <p:spPr>
          <a:xfrm>
            <a:off x="274320" y="2633472"/>
            <a:ext cx="64008" cy="621792"/>
          </a:xfrm>
          <a:prstGeom prst="rect">
            <a:avLst/>
          </a:prstGeom>
          <a:solidFill>
            <a:srgbClr val="F0907A"/>
          </a:solidFill>
          <a:ln w="12700">
            <a:solidFill>
              <a:srgbClr val="F0907A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22" name="Shape 20"/>
          <p:cNvSpPr/>
          <p:nvPr/>
        </p:nvSpPr>
        <p:spPr>
          <a:xfrm>
            <a:off x="411480" y="2770632"/>
            <a:ext cx="347472" cy="347472"/>
          </a:xfrm>
          <a:prstGeom prst="ellipse">
            <a:avLst/>
          </a:prstGeom>
          <a:solidFill>
            <a:srgbClr val="A8281E"/>
          </a:solidFill>
          <a:ln w="12700">
            <a:solidFill>
              <a:srgbClr val="A8281E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23" name="Text 21"/>
          <p:cNvSpPr/>
          <p:nvPr/>
        </p:nvSpPr>
        <p:spPr>
          <a:xfrm>
            <a:off x="411480" y="2770632"/>
            <a:ext cx="347472" cy="34747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000" b="1" dirty="0">
                <a:solidFill>
                  <a:srgbClr val="FFFFFF"/>
                </a:solidFill>
              </a:rPr>
              <a:t>3</a:t>
            </a:r>
            <a:endParaRPr lang="en-US" sz="1000" dirty="0"/>
          </a:p>
        </p:txBody>
      </p:sp>
      <p:sp>
        <p:nvSpPr>
          <p:cNvPr id="24" name="Text 22"/>
          <p:cNvSpPr/>
          <p:nvPr/>
        </p:nvSpPr>
        <p:spPr>
          <a:xfrm>
            <a:off x="868680" y="2688336"/>
            <a:ext cx="356616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300" b="1" dirty="0">
                <a:solidFill>
                  <a:srgbClr val="140808"/>
                </a:solidFill>
              </a:rPr>
              <a:t>Page Cache APIs</a:t>
            </a:r>
            <a:endParaRPr lang="en-US" sz="1300" dirty="0"/>
          </a:p>
        </p:txBody>
      </p:sp>
      <p:sp>
        <p:nvSpPr>
          <p:cNvPr id="25" name="Text 23"/>
          <p:cNvSpPr/>
          <p:nvPr/>
        </p:nvSpPr>
        <p:spPr>
          <a:xfrm>
            <a:off x="868680" y="2944368"/>
            <a:ext cx="356616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000" dirty="0">
                <a:solidFill>
                  <a:srgbClr val="7A5050"/>
                </a:solidFill>
              </a:rPr>
              <a:t>Internal page cache, Dynamic page cache</a:t>
            </a:r>
            <a:endParaRPr lang="en-US" sz="1000" dirty="0"/>
          </a:p>
        </p:txBody>
      </p:sp>
      <p:sp>
        <p:nvSpPr>
          <p:cNvPr id="26" name="Shape 24"/>
          <p:cNvSpPr/>
          <p:nvPr/>
        </p:nvSpPr>
        <p:spPr>
          <a:xfrm>
            <a:off x="274320" y="3346704"/>
            <a:ext cx="4251960" cy="621792"/>
          </a:xfrm>
          <a:prstGeom prst="rect">
            <a:avLst/>
          </a:prstGeom>
          <a:solidFill>
            <a:srgbClr val="FFFFFF"/>
          </a:solidFill>
          <a:ln w="12700">
            <a:solidFill>
              <a:srgbClr val="EDD8D0"/>
            </a:solidFill>
            <a:prstDash val="solid"/>
          </a:ln>
          <a:effectLst>
            <a:outerShdw blurRad="101600" dist="38100" dir="8100000" algn="bl" rotWithShape="0">
              <a:srgbClr val="000000">
                <a:alpha val="12000"/>
              </a:srgbClr>
            </a:outerShdw>
          </a:effectLst>
        </p:spPr>
        <p:txBody>
          <a:bodyPr/>
          <a:lstStyle/>
          <a:p>
            <a:endParaRPr lang="en-US"/>
          </a:p>
        </p:txBody>
      </p:sp>
      <p:sp>
        <p:nvSpPr>
          <p:cNvPr id="27" name="Shape 25"/>
          <p:cNvSpPr/>
          <p:nvPr/>
        </p:nvSpPr>
        <p:spPr>
          <a:xfrm>
            <a:off x="274320" y="3346704"/>
            <a:ext cx="64008" cy="621792"/>
          </a:xfrm>
          <a:prstGeom prst="rect">
            <a:avLst/>
          </a:prstGeom>
          <a:solidFill>
            <a:srgbClr val="F0907A"/>
          </a:solidFill>
          <a:ln w="12700">
            <a:solidFill>
              <a:srgbClr val="F0907A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28" name="Shape 26"/>
          <p:cNvSpPr/>
          <p:nvPr/>
        </p:nvSpPr>
        <p:spPr>
          <a:xfrm>
            <a:off x="411480" y="3483864"/>
            <a:ext cx="347472" cy="347472"/>
          </a:xfrm>
          <a:prstGeom prst="ellipse">
            <a:avLst/>
          </a:prstGeom>
          <a:solidFill>
            <a:srgbClr val="A8281E"/>
          </a:solidFill>
          <a:ln w="12700">
            <a:solidFill>
              <a:srgbClr val="A8281E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29" name="Text 27"/>
          <p:cNvSpPr/>
          <p:nvPr/>
        </p:nvSpPr>
        <p:spPr>
          <a:xfrm>
            <a:off x="411480" y="3483864"/>
            <a:ext cx="347472" cy="34747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000" b="1" dirty="0">
                <a:solidFill>
                  <a:srgbClr val="FFFFFF"/>
                </a:solidFill>
              </a:rPr>
              <a:t>4</a:t>
            </a:r>
            <a:endParaRPr lang="en-US" sz="1000" dirty="0"/>
          </a:p>
        </p:txBody>
      </p:sp>
      <p:sp>
        <p:nvSpPr>
          <p:cNvPr id="30" name="Text 28"/>
          <p:cNvSpPr/>
          <p:nvPr/>
        </p:nvSpPr>
        <p:spPr>
          <a:xfrm>
            <a:off x="868680" y="3401568"/>
            <a:ext cx="356616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300" b="1" dirty="0">
                <a:solidFill>
                  <a:srgbClr val="140808"/>
                </a:solidFill>
              </a:rPr>
              <a:t>Performance APIs</a:t>
            </a:r>
            <a:endParaRPr lang="en-US" sz="1300" dirty="0"/>
          </a:p>
        </p:txBody>
      </p:sp>
      <p:sp>
        <p:nvSpPr>
          <p:cNvPr id="31" name="Text 29"/>
          <p:cNvSpPr/>
          <p:nvPr/>
        </p:nvSpPr>
        <p:spPr>
          <a:xfrm>
            <a:off x="868680" y="3657600"/>
            <a:ext cx="356616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000" dirty="0">
                <a:solidFill>
                  <a:srgbClr val="7A5050"/>
                </a:solidFill>
              </a:rPr>
              <a:t>BigPipe, asset aggregation, CDN, Varnish</a:t>
            </a:r>
            <a:endParaRPr lang="en-US" sz="1000" dirty="0"/>
          </a:p>
        </p:txBody>
      </p:sp>
      <p:sp>
        <p:nvSpPr>
          <p:cNvPr id="32" name="Shape 30"/>
          <p:cNvSpPr/>
          <p:nvPr/>
        </p:nvSpPr>
        <p:spPr>
          <a:xfrm>
            <a:off x="274320" y="4059936"/>
            <a:ext cx="4251960" cy="621792"/>
          </a:xfrm>
          <a:prstGeom prst="rect">
            <a:avLst/>
          </a:prstGeom>
          <a:solidFill>
            <a:srgbClr val="FFFFFF"/>
          </a:solidFill>
          <a:ln w="12700">
            <a:solidFill>
              <a:srgbClr val="EDD8D0"/>
            </a:solidFill>
            <a:prstDash val="solid"/>
          </a:ln>
          <a:effectLst>
            <a:outerShdw blurRad="101600" dist="38100" dir="8100000" algn="bl" rotWithShape="0">
              <a:srgbClr val="000000">
                <a:alpha val="12000"/>
              </a:srgbClr>
            </a:outerShdw>
          </a:effectLst>
        </p:spPr>
        <p:txBody>
          <a:bodyPr/>
          <a:lstStyle/>
          <a:p>
            <a:endParaRPr lang="en-US"/>
          </a:p>
        </p:txBody>
      </p:sp>
      <p:sp>
        <p:nvSpPr>
          <p:cNvPr id="33" name="Shape 31"/>
          <p:cNvSpPr/>
          <p:nvPr/>
        </p:nvSpPr>
        <p:spPr>
          <a:xfrm>
            <a:off x="274320" y="4059936"/>
            <a:ext cx="64008" cy="621792"/>
          </a:xfrm>
          <a:prstGeom prst="rect">
            <a:avLst/>
          </a:prstGeom>
          <a:solidFill>
            <a:srgbClr val="F0907A"/>
          </a:solidFill>
          <a:ln w="12700">
            <a:solidFill>
              <a:srgbClr val="F0907A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34" name="Shape 32"/>
          <p:cNvSpPr/>
          <p:nvPr/>
        </p:nvSpPr>
        <p:spPr>
          <a:xfrm>
            <a:off x="411480" y="4197096"/>
            <a:ext cx="347472" cy="347472"/>
          </a:xfrm>
          <a:prstGeom prst="ellipse">
            <a:avLst/>
          </a:prstGeom>
          <a:solidFill>
            <a:srgbClr val="A8281E"/>
          </a:solidFill>
          <a:ln w="12700">
            <a:solidFill>
              <a:srgbClr val="A8281E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35" name="Text 33"/>
          <p:cNvSpPr/>
          <p:nvPr/>
        </p:nvSpPr>
        <p:spPr>
          <a:xfrm>
            <a:off x="411480" y="4197096"/>
            <a:ext cx="347472" cy="34747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000" b="1" dirty="0">
                <a:solidFill>
                  <a:srgbClr val="FFFFFF"/>
                </a:solidFill>
              </a:rPr>
              <a:t>5</a:t>
            </a:r>
            <a:endParaRPr lang="en-US" sz="1000" dirty="0"/>
          </a:p>
        </p:txBody>
      </p:sp>
      <p:sp>
        <p:nvSpPr>
          <p:cNvPr id="36" name="Text 34"/>
          <p:cNvSpPr/>
          <p:nvPr/>
        </p:nvSpPr>
        <p:spPr>
          <a:xfrm>
            <a:off x="868680" y="4114800"/>
            <a:ext cx="356616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300" b="1" dirty="0">
                <a:solidFill>
                  <a:srgbClr val="140808"/>
                </a:solidFill>
              </a:rPr>
              <a:t>State API</a:t>
            </a:r>
            <a:endParaRPr lang="en-US" sz="1300" dirty="0"/>
          </a:p>
        </p:txBody>
      </p:sp>
      <p:sp>
        <p:nvSpPr>
          <p:cNvPr id="37" name="Text 35"/>
          <p:cNvSpPr/>
          <p:nvPr/>
        </p:nvSpPr>
        <p:spPr>
          <a:xfrm>
            <a:off x="868680" y="4370832"/>
            <a:ext cx="356616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000" dirty="0">
                <a:solidFill>
                  <a:srgbClr val="7A5050"/>
                </a:solidFill>
              </a:rPr>
              <a:t>Runtime key-value state, temporary storage</a:t>
            </a:r>
            <a:endParaRPr lang="en-US" sz="1000" dirty="0"/>
          </a:p>
        </p:txBody>
      </p:sp>
      <p:sp>
        <p:nvSpPr>
          <p:cNvPr id="38" name="Shape 36"/>
          <p:cNvSpPr/>
          <p:nvPr/>
        </p:nvSpPr>
        <p:spPr>
          <a:xfrm>
            <a:off x="4754880" y="1207008"/>
            <a:ext cx="4251960" cy="621792"/>
          </a:xfrm>
          <a:prstGeom prst="rect">
            <a:avLst/>
          </a:prstGeom>
          <a:solidFill>
            <a:srgbClr val="FFFFFF"/>
          </a:solidFill>
          <a:ln w="12700">
            <a:solidFill>
              <a:srgbClr val="EDD8D0"/>
            </a:solidFill>
            <a:prstDash val="solid"/>
          </a:ln>
          <a:effectLst>
            <a:outerShdw blurRad="101600" dist="38100" dir="8100000" algn="bl" rotWithShape="0">
              <a:srgbClr val="000000">
                <a:alpha val="12000"/>
              </a:srgbClr>
            </a:outerShdw>
          </a:effectLst>
        </p:spPr>
        <p:txBody>
          <a:bodyPr/>
          <a:lstStyle/>
          <a:p>
            <a:endParaRPr lang="en-US"/>
          </a:p>
        </p:txBody>
      </p:sp>
      <p:sp>
        <p:nvSpPr>
          <p:cNvPr id="39" name="Shape 37"/>
          <p:cNvSpPr/>
          <p:nvPr/>
        </p:nvSpPr>
        <p:spPr>
          <a:xfrm>
            <a:off x="4754880" y="1207008"/>
            <a:ext cx="64008" cy="621792"/>
          </a:xfrm>
          <a:prstGeom prst="rect">
            <a:avLst/>
          </a:prstGeom>
          <a:solidFill>
            <a:srgbClr val="F0907A"/>
          </a:solidFill>
          <a:ln w="12700">
            <a:solidFill>
              <a:srgbClr val="F0907A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40" name="Shape 38"/>
          <p:cNvSpPr/>
          <p:nvPr/>
        </p:nvSpPr>
        <p:spPr>
          <a:xfrm>
            <a:off x="4892040" y="1344168"/>
            <a:ext cx="347472" cy="347472"/>
          </a:xfrm>
          <a:prstGeom prst="ellipse">
            <a:avLst/>
          </a:prstGeom>
          <a:solidFill>
            <a:srgbClr val="A8281E"/>
          </a:solidFill>
          <a:ln w="12700">
            <a:solidFill>
              <a:srgbClr val="A8281E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41" name="Text 39"/>
          <p:cNvSpPr/>
          <p:nvPr/>
        </p:nvSpPr>
        <p:spPr>
          <a:xfrm>
            <a:off x="4892040" y="1344168"/>
            <a:ext cx="347472" cy="34747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000" b="1" dirty="0">
                <a:solidFill>
                  <a:srgbClr val="FFFFFF"/>
                </a:solidFill>
              </a:rPr>
              <a:t>6</a:t>
            </a:r>
            <a:endParaRPr lang="en-US" sz="1000" dirty="0"/>
          </a:p>
        </p:txBody>
      </p:sp>
      <p:sp>
        <p:nvSpPr>
          <p:cNvPr id="42" name="Text 40"/>
          <p:cNvSpPr/>
          <p:nvPr/>
        </p:nvSpPr>
        <p:spPr>
          <a:xfrm>
            <a:off x="5349240" y="1261872"/>
            <a:ext cx="356616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300" b="1" dirty="0">
                <a:solidFill>
                  <a:srgbClr val="140808"/>
                </a:solidFill>
              </a:rPr>
              <a:t>Lock API</a:t>
            </a:r>
            <a:endParaRPr lang="en-US" sz="1300" dirty="0"/>
          </a:p>
        </p:txBody>
      </p:sp>
      <p:sp>
        <p:nvSpPr>
          <p:cNvPr id="43" name="Text 41"/>
          <p:cNvSpPr/>
          <p:nvPr/>
        </p:nvSpPr>
        <p:spPr>
          <a:xfrm>
            <a:off x="5349240" y="1517904"/>
            <a:ext cx="356616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000" dirty="0">
                <a:solidFill>
                  <a:srgbClr val="7A5050"/>
                </a:solidFill>
              </a:rPr>
              <a:t>Distributed locking for concurrent operations</a:t>
            </a:r>
            <a:endParaRPr lang="en-US" sz="1000" dirty="0"/>
          </a:p>
        </p:txBody>
      </p:sp>
      <p:sp>
        <p:nvSpPr>
          <p:cNvPr id="44" name="Shape 42"/>
          <p:cNvSpPr/>
          <p:nvPr/>
        </p:nvSpPr>
        <p:spPr>
          <a:xfrm>
            <a:off x="4754880" y="1920240"/>
            <a:ext cx="4251960" cy="621792"/>
          </a:xfrm>
          <a:prstGeom prst="rect">
            <a:avLst/>
          </a:prstGeom>
          <a:solidFill>
            <a:srgbClr val="FFFFFF"/>
          </a:solidFill>
          <a:ln w="12700">
            <a:solidFill>
              <a:srgbClr val="EDD8D0"/>
            </a:solidFill>
            <a:prstDash val="solid"/>
          </a:ln>
          <a:effectLst>
            <a:outerShdw blurRad="101600" dist="38100" dir="8100000" algn="bl" rotWithShape="0">
              <a:srgbClr val="000000">
                <a:alpha val="12000"/>
              </a:srgbClr>
            </a:outerShdw>
          </a:effectLst>
        </p:spPr>
        <p:txBody>
          <a:bodyPr/>
          <a:lstStyle/>
          <a:p>
            <a:endParaRPr lang="en-US"/>
          </a:p>
        </p:txBody>
      </p:sp>
      <p:sp>
        <p:nvSpPr>
          <p:cNvPr id="45" name="Shape 43"/>
          <p:cNvSpPr/>
          <p:nvPr/>
        </p:nvSpPr>
        <p:spPr>
          <a:xfrm>
            <a:off x="4754880" y="1920240"/>
            <a:ext cx="64008" cy="621792"/>
          </a:xfrm>
          <a:prstGeom prst="rect">
            <a:avLst/>
          </a:prstGeom>
          <a:solidFill>
            <a:srgbClr val="F0907A"/>
          </a:solidFill>
          <a:ln w="12700">
            <a:solidFill>
              <a:srgbClr val="F0907A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46" name="Shape 44"/>
          <p:cNvSpPr/>
          <p:nvPr/>
        </p:nvSpPr>
        <p:spPr>
          <a:xfrm>
            <a:off x="4892040" y="2057400"/>
            <a:ext cx="347472" cy="347472"/>
          </a:xfrm>
          <a:prstGeom prst="ellipse">
            <a:avLst/>
          </a:prstGeom>
          <a:solidFill>
            <a:srgbClr val="A8281E"/>
          </a:solidFill>
          <a:ln w="12700">
            <a:solidFill>
              <a:srgbClr val="A8281E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47" name="Text 45"/>
          <p:cNvSpPr/>
          <p:nvPr/>
        </p:nvSpPr>
        <p:spPr>
          <a:xfrm>
            <a:off x="4892040" y="2057400"/>
            <a:ext cx="347472" cy="34747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000" b="1" dirty="0">
                <a:solidFill>
                  <a:srgbClr val="FFFFFF"/>
                </a:solidFill>
              </a:rPr>
              <a:t>7</a:t>
            </a:r>
            <a:endParaRPr lang="en-US" sz="1000" dirty="0"/>
          </a:p>
        </p:txBody>
      </p:sp>
      <p:sp>
        <p:nvSpPr>
          <p:cNvPr id="48" name="Text 46"/>
          <p:cNvSpPr/>
          <p:nvPr/>
        </p:nvSpPr>
        <p:spPr>
          <a:xfrm>
            <a:off x="5349240" y="1975104"/>
            <a:ext cx="356616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300" b="1" dirty="0">
                <a:solidFill>
                  <a:srgbClr val="140808"/>
                </a:solidFill>
              </a:rPr>
              <a:t>Config Management</a:t>
            </a:r>
            <a:endParaRPr lang="en-US" sz="1300" dirty="0"/>
          </a:p>
        </p:txBody>
      </p:sp>
      <p:sp>
        <p:nvSpPr>
          <p:cNvPr id="49" name="Text 47"/>
          <p:cNvSpPr/>
          <p:nvPr/>
        </p:nvSpPr>
        <p:spPr>
          <a:xfrm>
            <a:off x="5349240" y="2231136"/>
            <a:ext cx="356616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000" dirty="0">
                <a:solidFill>
                  <a:srgbClr val="7A5050"/>
                </a:solidFill>
              </a:rPr>
              <a:t>drush cex/cim, config splits, deployment flow</a:t>
            </a:r>
            <a:endParaRPr lang="en-US" sz="1000" dirty="0"/>
          </a:p>
        </p:txBody>
      </p:sp>
      <p:sp>
        <p:nvSpPr>
          <p:cNvPr id="50" name="Shape 48"/>
          <p:cNvSpPr/>
          <p:nvPr/>
        </p:nvSpPr>
        <p:spPr>
          <a:xfrm>
            <a:off x="4754880" y="2633472"/>
            <a:ext cx="4251960" cy="621792"/>
          </a:xfrm>
          <a:prstGeom prst="rect">
            <a:avLst/>
          </a:prstGeom>
          <a:solidFill>
            <a:srgbClr val="FFFFFF"/>
          </a:solidFill>
          <a:ln w="12700">
            <a:solidFill>
              <a:srgbClr val="EDD8D0"/>
            </a:solidFill>
            <a:prstDash val="solid"/>
          </a:ln>
          <a:effectLst>
            <a:outerShdw blurRad="101600" dist="38100" dir="8100000" algn="bl" rotWithShape="0">
              <a:srgbClr val="000000">
                <a:alpha val="12000"/>
              </a:srgbClr>
            </a:outerShdw>
          </a:effectLst>
        </p:spPr>
        <p:txBody>
          <a:bodyPr/>
          <a:lstStyle/>
          <a:p>
            <a:endParaRPr lang="en-US"/>
          </a:p>
        </p:txBody>
      </p:sp>
      <p:sp>
        <p:nvSpPr>
          <p:cNvPr id="51" name="Shape 49"/>
          <p:cNvSpPr/>
          <p:nvPr/>
        </p:nvSpPr>
        <p:spPr>
          <a:xfrm>
            <a:off x="4754880" y="2633472"/>
            <a:ext cx="64008" cy="621792"/>
          </a:xfrm>
          <a:prstGeom prst="rect">
            <a:avLst/>
          </a:prstGeom>
          <a:solidFill>
            <a:srgbClr val="F0907A"/>
          </a:solidFill>
          <a:ln w="12700">
            <a:solidFill>
              <a:srgbClr val="F0907A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52" name="Shape 50"/>
          <p:cNvSpPr/>
          <p:nvPr/>
        </p:nvSpPr>
        <p:spPr>
          <a:xfrm>
            <a:off x="4892040" y="2770632"/>
            <a:ext cx="347472" cy="347472"/>
          </a:xfrm>
          <a:prstGeom prst="ellipse">
            <a:avLst/>
          </a:prstGeom>
          <a:solidFill>
            <a:srgbClr val="A8281E"/>
          </a:solidFill>
          <a:ln w="12700">
            <a:solidFill>
              <a:srgbClr val="A8281E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53" name="Text 51"/>
          <p:cNvSpPr/>
          <p:nvPr/>
        </p:nvSpPr>
        <p:spPr>
          <a:xfrm>
            <a:off x="4892040" y="2770632"/>
            <a:ext cx="347472" cy="34747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000" b="1" dirty="0">
                <a:solidFill>
                  <a:srgbClr val="FFFFFF"/>
                </a:solidFill>
              </a:rPr>
              <a:t>8</a:t>
            </a:r>
            <a:endParaRPr lang="en-US" sz="1000" dirty="0"/>
          </a:p>
        </p:txBody>
      </p:sp>
      <p:sp>
        <p:nvSpPr>
          <p:cNvPr id="54" name="Text 52"/>
          <p:cNvSpPr/>
          <p:nvPr/>
        </p:nvSpPr>
        <p:spPr>
          <a:xfrm>
            <a:off x="5349240" y="2688336"/>
            <a:ext cx="356616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300" b="1" dirty="0">
                <a:solidFill>
                  <a:srgbClr val="140808"/>
                </a:solidFill>
              </a:rPr>
              <a:t>Update API</a:t>
            </a:r>
            <a:endParaRPr lang="en-US" sz="1300" dirty="0"/>
          </a:p>
        </p:txBody>
      </p:sp>
      <p:sp>
        <p:nvSpPr>
          <p:cNvPr id="55" name="Text 53"/>
          <p:cNvSpPr/>
          <p:nvPr/>
        </p:nvSpPr>
        <p:spPr>
          <a:xfrm>
            <a:off x="5349240" y="2944368"/>
            <a:ext cx="356616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000" dirty="0">
                <a:solidFill>
                  <a:srgbClr val="7A5050"/>
                </a:solidFill>
              </a:rPr>
              <a:t>hook_update_N, post-update hooks, schema versioning</a:t>
            </a:r>
            <a:endParaRPr lang="en-US" sz="1000" dirty="0"/>
          </a:p>
        </p:txBody>
      </p:sp>
      <p:sp>
        <p:nvSpPr>
          <p:cNvPr id="56" name="Shape 54"/>
          <p:cNvSpPr/>
          <p:nvPr/>
        </p:nvSpPr>
        <p:spPr>
          <a:xfrm>
            <a:off x="4754880" y="3346704"/>
            <a:ext cx="4251960" cy="621792"/>
          </a:xfrm>
          <a:prstGeom prst="rect">
            <a:avLst/>
          </a:prstGeom>
          <a:solidFill>
            <a:srgbClr val="FFFFFF"/>
          </a:solidFill>
          <a:ln w="12700">
            <a:solidFill>
              <a:srgbClr val="EDD8D0"/>
            </a:solidFill>
            <a:prstDash val="solid"/>
          </a:ln>
          <a:effectLst>
            <a:outerShdw blurRad="101600" dist="38100" dir="8100000" algn="bl" rotWithShape="0">
              <a:srgbClr val="000000">
                <a:alpha val="12000"/>
              </a:srgbClr>
            </a:outerShdw>
          </a:effectLst>
        </p:spPr>
        <p:txBody>
          <a:bodyPr/>
          <a:lstStyle/>
          <a:p>
            <a:endParaRPr lang="en-US"/>
          </a:p>
        </p:txBody>
      </p:sp>
      <p:sp>
        <p:nvSpPr>
          <p:cNvPr id="57" name="Shape 55"/>
          <p:cNvSpPr/>
          <p:nvPr/>
        </p:nvSpPr>
        <p:spPr>
          <a:xfrm>
            <a:off x="4754880" y="3346704"/>
            <a:ext cx="64008" cy="621792"/>
          </a:xfrm>
          <a:prstGeom prst="rect">
            <a:avLst/>
          </a:prstGeom>
          <a:solidFill>
            <a:srgbClr val="F0907A"/>
          </a:solidFill>
          <a:ln w="12700">
            <a:solidFill>
              <a:srgbClr val="F0907A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58" name="Shape 56"/>
          <p:cNvSpPr/>
          <p:nvPr/>
        </p:nvSpPr>
        <p:spPr>
          <a:xfrm>
            <a:off x="4892040" y="3483864"/>
            <a:ext cx="347472" cy="347472"/>
          </a:xfrm>
          <a:prstGeom prst="ellipse">
            <a:avLst/>
          </a:prstGeom>
          <a:solidFill>
            <a:srgbClr val="A8281E"/>
          </a:solidFill>
          <a:ln w="12700">
            <a:solidFill>
              <a:srgbClr val="A8281E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59" name="Text 57"/>
          <p:cNvSpPr/>
          <p:nvPr/>
        </p:nvSpPr>
        <p:spPr>
          <a:xfrm>
            <a:off x="4892040" y="3483864"/>
            <a:ext cx="347472" cy="34747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000" b="1" dirty="0">
                <a:solidFill>
                  <a:srgbClr val="FFFFFF"/>
                </a:solidFill>
              </a:rPr>
              <a:t>9</a:t>
            </a:r>
            <a:endParaRPr lang="en-US" sz="1000" dirty="0"/>
          </a:p>
        </p:txBody>
      </p:sp>
      <p:sp>
        <p:nvSpPr>
          <p:cNvPr id="60" name="Text 58"/>
          <p:cNvSpPr/>
          <p:nvPr/>
        </p:nvSpPr>
        <p:spPr>
          <a:xfrm>
            <a:off x="5349240" y="3401568"/>
            <a:ext cx="356616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300" b="1" dirty="0">
                <a:solidFill>
                  <a:srgbClr val="140808"/>
                </a:solidFill>
              </a:rPr>
              <a:t>Automated Testing</a:t>
            </a:r>
            <a:endParaRPr lang="en-US" sz="1300" dirty="0"/>
          </a:p>
        </p:txBody>
      </p:sp>
      <p:sp>
        <p:nvSpPr>
          <p:cNvPr id="61" name="Text 59"/>
          <p:cNvSpPr/>
          <p:nvPr/>
        </p:nvSpPr>
        <p:spPr>
          <a:xfrm>
            <a:off x="5349240" y="3657600"/>
            <a:ext cx="356616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000" dirty="0">
                <a:solidFill>
                  <a:srgbClr val="7A5050"/>
                </a:solidFill>
              </a:rPr>
              <a:t>PHPUnit, KernelTest, BrowserTest, functional</a:t>
            </a:r>
            <a:endParaRPr lang="en-US" sz="1000" dirty="0"/>
          </a:p>
        </p:txBody>
      </p:sp>
      <p:sp>
        <p:nvSpPr>
          <p:cNvPr id="62" name="Shape 60"/>
          <p:cNvSpPr/>
          <p:nvPr/>
        </p:nvSpPr>
        <p:spPr>
          <a:xfrm>
            <a:off x="4754880" y="4059936"/>
            <a:ext cx="4251960" cy="621792"/>
          </a:xfrm>
          <a:prstGeom prst="rect">
            <a:avLst/>
          </a:prstGeom>
          <a:solidFill>
            <a:srgbClr val="FFFFFF"/>
          </a:solidFill>
          <a:ln w="12700">
            <a:solidFill>
              <a:srgbClr val="EDD8D0"/>
            </a:solidFill>
            <a:prstDash val="solid"/>
          </a:ln>
          <a:effectLst>
            <a:outerShdw blurRad="101600" dist="38100" dir="8100000" algn="bl" rotWithShape="0">
              <a:srgbClr val="000000">
                <a:alpha val="12000"/>
              </a:srgbClr>
            </a:outerShdw>
          </a:effectLst>
        </p:spPr>
        <p:txBody>
          <a:bodyPr/>
          <a:lstStyle/>
          <a:p>
            <a:endParaRPr lang="en-US"/>
          </a:p>
        </p:txBody>
      </p:sp>
      <p:sp>
        <p:nvSpPr>
          <p:cNvPr id="63" name="Shape 61"/>
          <p:cNvSpPr/>
          <p:nvPr/>
        </p:nvSpPr>
        <p:spPr>
          <a:xfrm>
            <a:off x="4754880" y="4059936"/>
            <a:ext cx="64008" cy="621792"/>
          </a:xfrm>
          <a:prstGeom prst="rect">
            <a:avLst/>
          </a:prstGeom>
          <a:solidFill>
            <a:srgbClr val="F0907A"/>
          </a:solidFill>
          <a:ln w="12700">
            <a:solidFill>
              <a:srgbClr val="F0907A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64" name="Shape 62"/>
          <p:cNvSpPr/>
          <p:nvPr/>
        </p:nvSpPr>
        <p:spPr>
          <a:xfrm>
            <a:off x="4892040" y="4197096"/>
            <a:ext cx="347472" cy="347472"/>
          </a:xfrm>
          <a:prstGeom prst="ellipse">
            <a:avLst/>
          </a:prstGeom>
          <a:solidFill>
            <a:srgbClr val="A8281E"/>
          </a:solidFill>
          <a:ln w="12700">
            <a:solidFill>
              <a:srgbClr val="A8281E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65" name="Text 63"/>
          <p:cNvSpPr/>
          <p:nvPr/>
        </p:nvSpPr>
        <p:spPr>
          <a:xfrm>
            <a:off x="4892040" y="4197096"/>
            <a:ext cx="347472" cy="34747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000" b="1" dirty="0">
                <a:solidFill>
                  <a:srgbClr val="FFFFFF"/>
                </a:solidFill>
              </a:rPr>
              <a:t>10</a:t>
            </a:r>
            <a:endParaRPr lang="en-US" sz="1000" dirty="0"/>
          </a:p>
        </p:txBody>
      </p:sp>
      <p:sp>
        <p:nvSpPr>
          <p:cNvPr id="66" name="Text 64"/>
          <p:cNvSpPr/>
          <p:nvPr/>
        </p:nvSpPr>
        <p:spPr>
          <a:xfrm>
            <a:off x="5349240" y="4114800"/>
            <a:ext cx="356616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300" b="1" dirty="0">
                <a:solidFill>
                  <a:srgbClr val="140808"/>
                </a:solidFill>
              </a:rPr>
              <a:t>Logging &amp; Monitoring</a:t>
            </a:r>
            <a:endParaRPr lang="en-US" sz="1300" dirty="0"/>
          </a:p>
        </p:txBody>
      </p:sp>
      <p:sp>
        <p:nvSpPr>
          <p:cNvPr id="67" name="Text 65"/>
          <p:cNvSpPr/>
          <p:nvPr/>
        </p:nvSpPr>
        <p:spPr>
          <a:xfrm>
            <a:off x="5349240" y="4370832"/>
            <a:ext cx="356616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000" dirty="0">
                <a:solidFill>
                  <a:srgbClr val="7A5050"/>
                </a:solidFill>
              </a:rPr>
              <a:t>Watchdog, logger channels, DBLog, Syslog</a:t>
            </a:r>
            <a:endParaRPr lang="en-US" sz="10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DF4F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658368"/>
          </a:xfrm>
          <a:prstGeom prst="rect">
            <a:avLst/>
          </a:prstGeom>
          <a:solidFill>
            <a:srgbClr val="140808"/>
          </a:solidFill>
          <a:ln w="12700">
            <a:solidFill>
              <a:srgbClr val="140808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3" name="Shape 1"/>
          <p:cNvSpPr/>
          <p:nvPr/>
        </p:nvSpPr>
        <p:spPr>
          <a:xfrm>
            <a:off x="0" y="658368"/>
            <a:ext cx="9144000" cy="50292"/>
          </a:xfrm>
          <a:prstGeom prst="rect">
            <a:avLst/>
          </a:prstGeom>
          <a:solidFill>
            <a:srgbClr val="F0907A"/>
          </a:solidFill>
          <a:ln w="12700">
            <a:solidFill>
              <a:srgbClr val="F0907A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4" name="Text 2"/>
          <p:cNvSpPr/>
          <p:nvPr/>
        </p:nvSpPr>
        <p:spPr>
          <a:xfrm>
            <a:off x="320040" y="0"/>
            <a:ext cx="8503920" cy="6583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2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Drupal's Caching Architecture — Layers</a:t>
            </a:r>
            <a:endParaRPr lang="en-US" sz="2200" dirty="0"/>
          </a:p>
        </p:txBody>
      </p:sp>
      <p:sp>
        <p:nvSpPr>
          <p:cNvPr id="5" name="Shape 3"/>
          <p:cNvSpPr/>
          <p:nvPr/>
        </p:nvSpPr>
        <p:spPr>
          <a:xfrm>
            <a:off x="0" y="4846320"/>
            <a:ext cx="9144000" cy="297180"/>
          </a:xfrm>
          <a:prstGeom prst="rect">
            <a:avLst/>
          </a:prstGeom>
          <a:solidFill>
            <a:srgbClr val="140808"/>
          </a:solidFill>
          <a:ln w="12700">
            <a:solidFill>
              <a:srgbClr val="140808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6" name="Text 4"/>
          <p:cNvSpPr/>
          <p:nvPr/>
        </p:nvSpPr>
        <p:spPr>
          <a:xfrm>
            <a:off x="274320" y="4846320"/>
            <a:ext cx="8595360" cy="2971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800" dirty="0">
                <a:solidFill>
                  <a:srgbClr val="FDF4F0"/>
                </a:solidFill>
              </a:rPr>
              <a:t>drupal.org/docs  |  CACHING, PERFORMANCE &amp; DEPLOYMENT  |  COURSE 6 OF 7</a:t>
            </a:r>
            <a:endParaRPr lang="en-US" sz="800" dirty="0"/>
          </a:p>
        </p:txBody>
      </p:sp>
      <p:sp>
        <p:nvSpPr>
          <p:cNvPr id="7" name="Text 5"/>
          <p:cNvSpPr/>
          <p:nvPr/>
        </p:nvSpPr>
        <p:spPr>
          <a:xfrm>
            <a:off x="320040" y="777240"/>
            <a:ext cx="850392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00" dirty="0">
                <a:solidFill>
                  <a:srgbClr val="7A5050"/>
                </a:solidFill>
              </a:rPr>
              <a:t>Drupal has multiple independent cache layers — from browser to database. Each serves a different audience and TTL.</a:t>
            </a:r>
            <a:endParaRPr lang="en-US" sz="1200" dirty="0"/>
          </a:p>
        </p:txBody>
      </p:sp>
      <p:sp>
        <p:nvSpPr>
          <p:cNvPr id="8" name="Shape 6"/>
          <p:cNvSpPr/>
          <p:nvPr/>
        </p:nvSpPr>
        <p:spPr>
          <a:xfrm>
            <a:off x="320040" y="1097280"/>
            <a:ext cx="8503920" cy="397764"/>
          </a:xfrm>
          <a:prstGeom prst="rect">
            <a:avLst/>
          </a:prstGeom>
          <a:solidFill>
            <a:srgbClr val="6B1A1A"/>
          </a:solidFill>
          <a:ln w="12700">
            <a:solidFill>
              <a:srgbClr val="FFFFFF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9" name="Text 7"/>
          <p:cNvSpPr/>
          <p:nvPr/>
        </p:nvSpPr>
        <p:spPr>
          <a:xfrm>
            <a:off x="438912" y="1097280"/>
            <a:ext cx="2331720" cy="39776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150" b="1" dirty="0">
                <a:solidFill>
                  <a:srgbClr val="FFFFFF"/>
                </a:solidFill>
              </a:rPr>
              <a:t>Browser Cache</a:t>
            </a:r>
            <a:endParaRPr lang="en-US" sz="1150" dirty="0"/>
          </a:p>
        </p:txBody>
      </p:sp>
      <p:sp>
        <p:nvSpPr>
          <p:cNvPr id="10" name="Text 8"/>
          <p:cNvSpPr/>
          <p:nvPr/>
        </p:nvSpPr>
        <p:spPr>
          <a:xfrm>
            <a:off x="2880360" y="1097280"/>
            <a:ext cx="5806440" cy="39776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100" dirty="0">
                <a:solidFill>
                  <a:srgbClr val="FDF4F0"/>
                </a:solidFill>
              </a:rPr>
              <a:t>Cache-Control, ETag, If-None-Match headers — browser re-uses local copy without hitting server</a:t>
            </a:r>
            <a:endParaRPr lang="en-US" sz="1100" dirty="0"/>
          </a:p>
        </p:txBody>
      </p:sp>
      <p:sp>
        <p:nvSpPr>
          <p:cNvPr id="11" name="Shape 9"/>
          <p:cNvSpPr/>
          <p:nvPr/>
        </p:nvSpPr>
        <p:spPr>
          <a:xfrm>
            <a:off x="320040" y="1623060"/>
            <a:ext cx="8503920" cy="397764"/>
          </a:xfrm>
          <a:prstGeom prst="rect">
            <a:avLst/>
          </a:prstGeom>
          <a:solidFill>
            <a:srgbClr val="A8281E"/>
          </a:solidFill>
          <a:ln w="12700">
            <a:solidFill>
              <a:srgbClr val="FFFFFF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2" name="Text 10"/>
          <p:cNvSpPr/>
          <p:nvPr/>
        </p:nvSpPr>
        <p:spPr>
          <a:xfrm>
            <a:off x="438912" y="1623060"/>
            <a:ext cx="2331720" cy="39776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150" b="1" dirty="0">
                <a:solidFill>
                  <a:srgbClr val="FFFFFF"/>
                </a:solidFill>
              </a:rPr>
              <a:t>CDN / Varnish (Reverse Proxy)</a:t>
            </a:r>
            <a:endParaRPr lang="en-US" sz="1150" dirty="0"/>
          </a:p>
        </p:txBody>
      </p:sp>
      <p:sp>
        <p:nvSpPr>
          <p:cNvPr id="13" name="Text 11"/>
          <p:cNvSpPr/>
          <p:nvPr/>
        </p:nvSpPr>
        <p:spPr>
          <a:xfrm>
            <a:off x="2880360" y="1623060"/>
            <a:ext cx="5806440" cy="39776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100" dirty="0">
                <a:solidFill>
                  <a:srgbClr val="FDF4F0"/>
                </a:solidFill>
              </a:rPr>
              <a:t>Caches full HTTP responses for anonymous users at the edge — zero PHP execution for cached pages</a:t>
            </a:r>
            <a:endParaRPr lang="en-US" sz="1100" dirty="0"/>
          </a:p>
        </p:txBody>
      </p:sp>
      <p:sp>
        <p:nvSpPr>
          <p:cNvPr id="14" name="Shape 12"/>
          <p:cNvSpPr/>
          <p:nvPr/>
        </p:nvSpPr>
        <p:spPr>
          <a:xfrm>
            <a:off x="320040" y="2148840"/>
            <a:ext cx="8503920" cy="397764"/>
          </a:xfrm>
          <a:prstGeom prst="rect">
            <a:avLst/>
          </a:prstGeom>
          <a:solidFill>
            <a:srgbClr val="D4503A"/>
          </a:solidFill>
          <a:ln w="12700">
            <a:solidFill>
              <a:srgbClr val="FFFFFF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5" name="Text 13"/>
          <p:cNvSpPr/>
          <p:nvPr/>
        </p:nvSpPr>
        <p:spPr>
          <a:xfrm>
            <a:off x="438912" y="2148840"/>
            <a:ext cx="2331720" cy="39776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150" b="1" dirty="0">
                <a:solidFill>
                  <a:srgbClr val="FFFFFF"/>
                </a:solidFill>
              </a:rPr>
              <a:t>Internal Page Cache (Drupal core)</a:t>
            </a:r>
            <a:endParaRPr lang="en-US" sz="1150" dirty="0"/>
          </a:p>
        </p:txBody>
      </p:sp>
      <p:sp>
        <p:nvSpPr>
          <p:cNvPr id="16" name="Text 14"/>
          <p:cNvSpPr/>
          <p:nvPr/>
        </p:nvSpPr>
        <p:spPr>
          <a:xfrm>
            <a:off x="2880360" y="2148840"/>
            <a:ext cx="5806440" cy="39776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100" dirty="0">
                <a:solidFill>
                  <a:srgbClr val="FDF4F0"/>
                </a:solidFill>
              </a:rPr>
              <a:t>Anonymous page cache stored in a Drupal cache bin — serves cached HTML before any bootstrap</a:t>
            </a:r>
            <a:endParaRPr lang="en-US" sz="1100" dirty="0"/>
          </a:p>
        </p:txBody>
      </p:sp>
      <p:sp>
        <p:nvSpPr>
          <p:cNvPr id="17" name="Shape 15"/>
          <p:cNvSpPr/>
          <p:nvPr/>
        </p:nvSpPr>
        <p:spPr>
          <a:xfrm>
            <a:off x="320040" y="2674620"/>
            <a:ext cx="8503920" cy="397764"/>
          </a:xfrm>
          <a:prstGeom prst="rect">
            <a:avLst/>
          </a:prstGeom>
          <a:solidFill>
            <a:srgbClr val="C06050"/>
          </a:solidFill>
          <a:ln w="12700">
            <a:solidFill>
              <a:srgbClr val="FFFFFF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8" name="Text 16"/>
          <p:cNvSpPr/>
          <p:nvPr/>
        </p:nvSpPr>
        <p:spPr>
          <a:xfrm>
            <a:off x="438912" y="2674620"/>
            <a:ext cx="2331720" cy="39776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150" b="1" dirty="0">
                <a:solidFill>
                  <a:srgbClr val="FFFFFF"/>
                </a:solidFill>
              </a:rPr>
              <a:t>Dynamic Page Cache (Drupal core)</a:t>
            </a:r>
            <a:endParaRPr lang="en-US" sz="1150" dirty="0"/>
          </a:p>
        </p:txBody>
      </p:sp>
      <p:sp>
        <p:nvSpPr>
          <p:cNvPr id="19" name="Text 17"/>
          <p:cNvSpPr/>
          <p:nvPr/>
        </p:nvSpPr>
        <p:spPr>
          <a:xfrm>
            <a:off x="2880360" y="2674620"/>
            <a:ext cx="5806440" cy="39776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100" dirty="0">
                <a:solidFill>
                  <a:srgbClr val="FDF4F0"/>
                </a:solidFill>
              </a:rPr>
              <a:t>Per-user page cache using cache contexts — caches authenticated user pages with placeholder holes</a:t>
            </a:r>
            <a:endParaRPr lang="en-US" sz="1100" dirty="0"/>
          </a:p>
        </p:txBody>
      </p:sp>
      <p:sp>
        <p:nvSpPr>
          <p:cNvPr id="20" name="Shape 18"/>
          <p:cNvSpPr/>
          <p:nvPr/>
        </p:nvSpPr>
        <p:spPr>
          <a:xfrm>
            <a:off x="320040" y="3200400"/>
            <a:ext cx="8503920" cy="397764"/>
          </a:xfrm>
          <a:prstGeom prst="rect">
            <a:avLst/>
          </a:prstGeom>
          <a:solidFill>
            <a:srgbClr val="A05040"/>
          </a:solidFill>
          <a:ln w="12700">
            <a:solidFill>
              <a:srgbClr val="FFFFFF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21" name="Text 19"/>
          <p:cNvSpPr/>
          <p:nvPr/>
        </p:nvSpPr>
        <p:spPr>
          <a:xfrm>
            <a:off x="438912" y="3200400"/>
            <a:ext cx="2331720" cy="39776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150" b="1" dirty="0">
                <a:solidFill>
                  <a:srgbClr val="FFFFFF"/>
                </a:solidFill>
              </a:rPr>
              <a:t>Render Cache</a:t>
            </a:r>
            <a:endParaRPr lang="en-US" sz="1150" dirty="0"/>
          </a:p>
        </p:txBody>
      </p:sp>
      <p:sp>
        <p:nvSpPr>
          <p:cNvPr id="22" name="Text 20"/>
          <p:cNvSpPr/>
          <p:nvPr/>
        </p:nvSpPr>
        <p:spPr>
          <a:xfrm>
            <a:off x="2880360" y="3200400"/>
            <a:ext cx="5806440" cy="39776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100" dirty="0">
                <a:solidFill>
                  <a:srgbClr val="FDF4F0"/>
                </a:solidFill>
              </a:rPr>
              <a:t>Individual render array fragments cached by #cache keys — blocks, entities, views rows reused across pages</a:t>
            </a:r>
            <a:endParaRPr lang="en-US" sz="1100" dirty="0"/>
          </a:p>
        </p:txBody>
      </p:sp>
      <p:sp>
        <p:nvSpPr>
          <p:cNvPr id="23" name="Shape 21"/>
          <p:cNvSpPr/>
          <p:nvPr/>
        </p:nvSpPr>
        <p:spPr>
          <a:xfrm>
            <a:off x="320040" y="3726180"/>
            <a:ext cx="8503920" cy="397764"/>
          </a:xfrm>
          <a:prstGeom prst="rect">
            <a:avLst/>
          </a:prstGeom>
          <a:solidFill>
            <a:srgbClr val="805030"/>
          </a:solidFill>
          <a:ln w="12700">
            <a:solidFill>
              <a:srgbClr val="FFFFFF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24" name="Text 22"/>
          <p:cNvSpPr/>
          <p:nvPr/>
        </p:nvSpPr>
        <p:spPr>
          <a:xfrm>
            <a:off x="438912" y="3726180"/>
            <a:ext cx="2331720" cy="39776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150" b="1" dirty="0">
                <a:solidFill>
                  <a:srgbClr val="FFFFFF"/>
                </a:solidFill>
              </a:rPr>
              <a:t>Cache API (cache bins)</a:t>
            </a:r>
            <a:endParaRPr lang="en-US" sz="1150" dirty="0"/>
          </a:p>
        </p:txBody>
      </p:sp>
      <p:sp>
        <p:nvSpPr>
          <p:cNvPr id="25" name="Text 23"/>
          <p:cNvSpPr/>
          <p:nvPr/>
        </p:nvSpPr>
        <p:spPr>
          <a:xfrm>
            <a:off x="2880360" y="3726180"/>
            <a:ext cx="5806440" cy="39776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100" dirty="0">
                <a:solidFill>
                  <a:srgbClr val="FDF4F0"/>
                </a:solidFill>
              </a:rPr>
              <a:t>General-purpose key-value cache for computed data — database, Redis, Memcache, APCu backends</a:t>
            </a:r>
            <a:endParaRPr lang="en-US" sz="1100" dirty="0"/>
          </a:p>
        </p:txBody>
      </p:sp>
      <p:sp>
        <p:nvSpPr>
          <p:cNvPr id="26" name="Shape 24"/>
          <p:cNvSpPr/>
          <p:nvPr/>
        </p:nvSpPr>
        <p:spPr>
          <a:xfrm>
            <a:off x="320040" y="4251960"/>
            <a:ext cx="8503920" cy="397764"/>
          </a:xfrm>
          <a:prstGeom prst="rect">
            <a:avLst/>
          </a:prstGeom>
          <a:solidFill>
            <a:srgbClr val="603820"/>
          </a:solidFill>
          <a:ln w="12700">
            <a:solidFill>
              <a:srgbClr val="FFFFFF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27" name="Text 25"/>
          <p:cNvSpPr/>
          <p:nvPr/>
        </p:nvSpPr>
        <p:spPr>
          <a:xfrm>
            <a:off x="438912" y="4251960"/>
            <a:ext cx="2331720" cy="39776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150" b="1" dirty="0">
                <a:solidFill>
                  <a:srgbClr val="FFFFFF"/>
                </a:solidFill>
              </a:rPr>
              <a:t>PHP OPcache / APCu</a:t>
            </a:r>
            <a:endParaRPr lang="en-US" sz="1150" dirty="0"/>
          </a:p>
        </p:txBody>
      </p:sp>
      <p:sp>
        <p:nvSpPr>
          <p:cNvPr id="28" name="Text 26"/>
          <p:cNvSpPr/>
          <p:nvPr/>
        </p:nvSpPr>
        <p:spPr>
          <a:xfrm>
            <a:off x="2880360" y="4251960"/>
            <a:ext cx="5806440" cy="39776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100" dirty="0">
                <a:solidFill>
                  <a:srgbClr val="FDF4F0"/>
                </a:solidFill>
              </a:rPr>
              <a:t>PHP compiled bytecode + in-memory key-value — fastest possible reads, process-local</a:t>
            </a:r>
            <a:endParaRPr lang="en-US" sz="1100" dirty="0"/>
          </a:p>
        </p:txBody>
      </p:sp>
      <p:sp>
        <p:nvSpPr>
          <p:cNvPr id="29" name="Text 27"/>
          <p:cNvSpPr/>
          <p:nvPr/>
        </p:nvSpPr>
        <p:spPr>
          <a:xfrm>
            <a:off x="320040" y="4616052"/>
            <a:ext cx="850392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900" dirty="0">
                <a:solidFill>
                  <a:srgbClr val="7A5050"/>
                </a:solidFill>
              </a:rPr>
              <a:t>← outermost (fastest for user)                                                                              innermost (most granular) →</a:t>
            </a:r>
            <a:endParaRPr lang="en-US" sz="9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140808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18872" cy="5143500"/>
          </a:xfrm>
          <a:prstGeom prst="rect">
            <a:avLst/>
          </a:prstGeom>
          <a:solidFill>
            <a:srgbClr val="F0907A"/>
          </a:solidFill>
          <a:ln w="12700">
            <a:solidFill>
              <a:srgbClr val="F0907A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3" name="Shape 1"/>
          <p:cNvSpPr/>
          <p:nvPr/>
        </p:nvSpPr>
        <p:spPr>
          <a:xfrm>
            <a:off x="411480" y="530352"/>
            <a:ext cx="1024128" cy="1024128"/>
          </a:xfrm>
          <a:prstGeom prst="ellipse">
            <a:avLst/>
          </a:prstGeom>
          <a:solidFill>
            <a:srgbClr val="A8281E"/>
          </a:solidFill>
          <a:ln w="25400">
            <a:solidFill>
              <a:srgbClr val="F0907A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4" name="Text 2"/>
          <p:cNvSpPr/>
          <p:nvPr/>
        </p:nvSpPr>
        <p:spPr>
          <a:xfrm>
            <a:off x="411480" y="530352"/>
            <a:ext cx="1024128" cy="10241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4000" b="1" dirty="0">
                <a:solidFill>
                  <a:srgbClr val="FFFFFF"/>
                </a:solidFill>
              </a:rPr>
              <a:t>API 1</a:t>
            </a:r>
            <a:endParaRPr lang="en-US" sz="4000" dirty="0"/>
          </a:p>
        </p:txBody>
      </p:sp>
      <p:sp>
        <p:nvSpPr>
          <p:cNvPr id="5" name="Text 3"/>
          <p:cNvSpPr/>
          <p:nvPr/>
        </p:nvSpPr>
        <p:spPr>
          <a:xfrm>
            <a:off x="347472" y="1783080"/>
            <a:ext cx="845820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38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Cache API</a:t>
            </a:r>
            <a:endParaRPr lang="en-US" sz="3800" dirty="0"/>
          </a:p>
        </p:txBody>
      </p:sp>
      <p:sp>
        <p:nvSpPr>
          <p:cNvPr id="6" name="Text 4"/>
          <p:cNvSpPr/>
          <p:nvPr/>
        </p:nvSpPr>
        <p:spPr>
          <a:xfrm>
            <a:off x="347472" y="2816352"/>
            <a:ext cx="8458200" cy="6583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500" dirty="0">
                <a:solidFill>
                  <a:srgbClr val="FDF4F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Cache bins, tags, contexts, max-age — Drupal's programmable key-value cache with smart invalidation</a:t>
            </a:r>
            <a:endParaRPr lang="en-US" sz="1500" dirty="0"/>
          </a:p>
        </p:txBody>
      </p:sp>
      <p:sp>
        <p:nvSpPr>
          <p:cNvPr id="7" name="Shape 5"/>
          <p:cNvSpPr/>
          <p:nvPr/>
        </p:nvSpPr>
        <p:spPr>
          <a:xfrm>
            <a:off x="0" y="4754880"/>
            <a:ext cx="9144000" cy="388620"/>
          </a:xfrm>
          <a:prstGeom prst="rect">
            <a:avLst/>
          </a:prstGeom>
          <a:solidFill>
            <a:srgbClr val="A8281E"/>
          </a:solidFill>
          <a:ln w="12700">
            <a:solidFill>
              <a:srgbClr val="A8281E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8" name="Text 6"/>
          <p:cNvSpPr/>
          <p:nvPr/>
        </p:nvSpPr>
        <p:spPr>
          <a:xfrm>
            <a:off x="274320" y="4754880"/>
            <a:ext cx="8686800" cy="3886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900" dirty="0">
                <a:solidFill>
                  <a:srgbClr val="FDF4F0"/>
                </a:solidFill>
              </a:rPr>
              <a:t>DRUPAL CORE APIs  |  COURSE 6: CACHING, PERFORMANCE &amp; DEPLOYMENT</a:t>
            </a:r>
            <a:endParaRPr lang="en-US" sz="9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DF4F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658368"/>
          </a:xfrm>
          <a:prstGeom prst="rect">
            <a:avLst/>
          </a:prstGeom>
          <a:solidFill>
            <a:srgbClr val="140808"/>
          </a:solidFill>
          <a:ln w="12700">
            <a:solidFill>
              <a:srgbClr val="140808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3" name="Shape 1"/>
          <p:cNvSpPr/>
          <p:nvPr/>
        </p:nvSpPr>
        <p:spPr>
          <a:xfrm>
            <a:off x="0" y="658368"/>
            <a:ext cx="9144000" cy="50292"/>
          </a:xfrm>
          <a:prstGeom prst="rect">
            <a:avLst/>
          </a:prstGeom>
          <a:solidFill>
            <a:srgbClr val="F0907A"/>
          </a:solidFill>
          <a:ln w="12700">
            <a:solidFill>
              <a:srgbClr val="F0907A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4" name="Text 2"/>
          <p:cNvSpPr/>
          <p:nvPr/>
        </p:nvSpPr>
        <p:spPr>
          <a:xfrm>
            <a:off x="320040" y="0"/>
            <a:ext cx="4389120" cy="6583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2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Cache API</a:t>
            </a:r>
            <a:endParaRPr lang="en-US" sz="2200" dirty="0"/>
          </a:p>
        </p:txBody>
      </p:sp>
      <p:sp>
        <p:nvSpPr>
          <p:cNvPr id="5" name="Text 3"/>
          <p:cNvSpPr/>
          <p:nvPr/>
        </p:nvSpPr>
        <p:spPr>
          <a:xfrm>
            <a:off x="4709160" y="0"/>
            <a:ext cx="4114800" cy="6583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300" dirty="0">
                <a:solidFill>
                  <a:srgbClr val="FDF4F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 |  Cache Bins, Tags, Contexts &amp; Max-Age</a:t>
            </a:r>
            <a:endParaRPr lang="en-US" sz="1300" dirty="0"/>
          </a:p>
        </p:txBody>
      </p:sp>
      <p:sp>
        <p:nvSpPr>
          <p:cNvPr id="6" name="Shape 4"/>
          <p:cNvSpPr/>
          <p:nvPr/>
        </p:nvSpPr>
        <p:spPr>
          <a:xfrm>
            <a:off x="0" y="4846320"/>
            <a:ext cx="9144000" cy="297180"/>
          </a:xfrm>
          <a:prstGeom prst="rect">
            <a:avLst/>
          </a:prstGeom>
          <a:solidFill>
            <a:srgbClr val="140808"/>
          </a:solidFill>
          <a:ln w="12700">
            <a:solidFill>
              <a:srgbClr val="140808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7" name="Text 5"/>
          <p:cNvSpPr/>
          <p:nvPr/>
        </p:nvSpPr>
        <p:spPr>
          <a:xfrm>
            <a:off x="274320" y="4846320"/>
            <a:ext cx="8595360" cy="2971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800" dirty="0">
                <a:solidFill>
                  <a:srgbClr val="FDF4F0"/>
                </a:solidFill>
              </a:rPr>
              <a:t>drupal.org/docs  |  CACHING, PERFORMANCE &amp; DEPLOYMENT  |  COURSE 6 OF 7</a:t>
            </a:r>
            <a:endParaRPr lang="en-US" sz="800" dirty="0"/>
          </a:p>
        </p:txBody>
      </p:sp>
      <p:sp>
        <p:nvSpPr>
          <p:cNvPr id="8" name="Text 6"/>
          <p:cNvSpPr/>
          <p:nvPr/>
        </p:nvSpPr>
        <p:spPr>
          <a:xfrm>
            <a:off x="320040" y="786384"/>
            <a:ext cx="850392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300" dirty="0">
                <a:solidFill>
                  <a:srgbClr val="1E0808"/>
                </a:solidFill>
              </a:rPr>
              <a:t>Drupal's cache metadata is the key innovation that makes automatic invalidation possible at scale.</a:t>
            </a:r>
            <a:endParaRPr lang="en-US" sz="1300" dirty="0"/>
          </a:p>
        </p:txBody>
      </p:sp>
      <p:sp>
        <p:nvSpPr>
          <p:cNvPr id="9" name="Shape 7"/>
          <p:cNvSpPr/>
          <p:nvPr/>
        </p:nvSpPr>
        <p:spPr>
          <a:xfrm>
            <a:off x="320040" y="1207008"/>
            <a:ext cx="4160520" cy="868680"/>
          </a:xfrm>
          <a:prstGeom prst="rect">
            <a:avLst/>
          </a:prstGeom>
          <a:solidFill>
            <a:srgbClr val="FFFFFF"/>
          </a:solidFill>
          <a:ln w="12700">
            <a:solidFill>
              <a:srgbClr val="EDD8D0"/>
            </a:solidFill>
            <a:prstDash val="solid"/>
          </a:ln>
          <a:effectLst>
            <a:outerShdw blurRad="101600" dist="38100" dir="8100000" algn="bl" rotWithShape="0">
              <a:srgbClr val="000000">
                <a:alpha val="12000"/>
              </a:srgbClr>
            </a:outerShdw>
          </a:effectLst>
        </p:spPr>
        <p:txBody>
          <a:bodyPr/>
          <a:lstStyle/>
          <a:p>
            <a:endParaRPr lang="en-US"/>
          </a:p>
        </p:txBody>
      </p:sp>
      <p:sp>
        <p:nvSpPr>
          <p:cNvPr id="10" name="Shape 8"/>
          <p:cNvSpPr/>
          <p:nvPr/>
        </p:nvSpPr>
        <p:spPr>
          <a:xfrm>
            <a:off x="320040" y="1207008"/>
            <a:ext cx="64008" cy="868680"/>
          </a:xfrm>
          <a:prstGeom prst="rect">
            <a:avLst/>
          </a:prstGeom>
          <a:solidFill>
            <a:srgbClr val="A8281E"/>
          </a:solidFill>
          <a:ln w="12700">
            <a:solidFill>
              <a:srgbClr val="A8281E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1" name="Text 9"/>
          <p:cNvSpPr/>
          <p:nvPr/>
        </p:nvSpPr>
        <p:spPr>
          <a:xfrm>
            <a:off x="484632" y="1298448"/>
            <a:ext cx="393192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900" b="1" dirty="0">
                <a:solidFill>
                  <a:srgbClr val="7A5050"/>
                </a:solidFill>
              </a:rPr>
              <a:t>CACHE BINS</a:t>
            </a:r>
            <a:endParaRPr lang="en-US" sz="900" dirty="0"/>
          </a:p>
        </p:txBody>
      </p:sp>
      <p:sp>
        <p:nvSpPr>
          <p:cNvPr id="12" name="Text 10"/>
          <p:cNvSpPr/>
          <p:nvPr/>
        </p:nvSpPr>
        <p:spPr>
          <a:xfrm>
            <a:off x="484632" y="1536192"/>
            <a:ext cx="393192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150" dirty="0">
                <a:solidFill>
                  <a:srgbClr val="1E0808"/>
                </a:solidFill>
              </a:rPr>
              <a:t>Separate namespaced storage areas: cache.default, cache.data, cache.render, cache.page, cache.discovery. Each can have a different backend (DB, Redis, APCu).</a:t>
            </a:r>
            <a:endParaRPr lang="en-US" sz="1150" dirty="0"/>
          </a:p>
        </p:txBody>
      </p:sp>
      <p:sp>
        <p:nvSpPr>
          <p:cNvPr id="13" name="Shape 11"/>
          <p:cNvSpPr/>
          <p:nvPr/>
        </p:nvSpPr>
        <p:spPr>
          <a:xfrm>
            <a:off x="4663440" y="1207008"/>
            <a:ext cx="4160520" cy="868680"/>
          </a:xfrm>
          <a:prstGeom prst="rect">
            <a:avLst/>
          </a:prstGeom>
          <a:solidFill>
            <a:srgbClr val="FFFFFF"/>
          </a:solidFill>
          <a:ln w="12700">
            <a:solidFill>
              <a:srgbClr val="EDD8D0"/>
            </a:solidFill>
            <a:prstDash val="solid"/>
          </a:ln>
          <a:effectLst>
            <a:outerShdw blurRad="101600" dist="38100" dir="8100000" algn="bl" rotWithShape="0">
              <a:srgbClr val="000000">
                <a:alpha val="12000"/>
              </a:srgbClr>
            </a:outerShdw>
          </a:effectLst>
        </p:spPr>
        <p:txBody>
          <a:bodyPr/>
          <a:lstStyle/>
          <a:p>
            <a:endParaRPr lang="en-US"/>
          </a:p>
        </p:txBody>
      </p:sp>
      <p:sp>
        <p:nvSpPr>
          <p:cNvPr id="14" name="Shape 12"/>
          <p:cNvSpPr/>
          <p:nvPr/>
        </p:nvSpPr>
        <p:spPr>
          <a:xfrm>
            <a:off x="4663440" y="1207008"/>
            <a:ext cx="64008" cy="868680"/>
          </a:xfrm>
          <a:prstGeom prst="rect">
            <a:avLst/>
          </a:prstGeom>
          <a:solidFill>
            <a:srgbClr val="D4503A"/>
          </a:solidFill>
          <a:ln w="12700">
            <a:solidFill>
              <a:srgbClr val="D4503A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5" name="Text 13"/>
          <p:cNvSpPr/>
          <p:nvPr/>
        </p:nvSpPr>
        <p:spPr>
          <a:xfrm>
            <a:off x="4828032" y="1298448"/>
            <a:ext cx="393192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900" b="1" dirty="0">
                <a:solidFill>
                  <a:srgbClr val="7A5050"/>
                </a:solidFill>
              </a:rPr>
              <a:t>CACHE TAGS</a:t>
            </a:r>
            <a:endParaRPr lang="en-US" sz="900" dirty="0"/>
          </a:p>
        </p:txBody>
      </p:sp>
      <p:sp>
        <p:nvSpPr>
          <p:cNvPr id="16" name="Text 14"/>
          <p:cNvSpPr/>
          <p:nvPr/>
        </p:nvSpPr>
        <p:spPr>
          <a:xfrm>
            <a:off x="4828032" y="1536192"/>
            <a:ext cx="393192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150" dirty="0">
                <a:solidFill>
                  <a:srgbClr val="1E0808"/>
                </a:solidFill>
              </a:rPr>
              <a:t>String identifiers tied to the data a cache item depends on. e.g. ['node:42', 'node_list', 'config:system.site']. Invalidating a tag clears ALL items tagged with it.</a:t>
            </a:r>
            <a:endParaRPr lang="en-US" sz="1150" dirty="0"/>
          </a:p>
        </p:txBody>
      </p:sp>
      <p:sp>
        <p:nvSpPr>
          <p:cNvPr id="17" name="Shape 15"/>
          <p:cNvSpPr/>
          <p:nvPr/>
        </p:nvSpPr>
        <p:spPr>
          <a:xfrm>
            <a:off x="320040" y="2167128"/>
            <a:ext cx="4160520" cy="804672"/>
          </a:xfrm>
          <a:prstGeom prst="rect">
            <a:avLst/>
          </a:prstGeom>
          <a:solidFill>
            <a:srgbClr val="FFFFFF"/>
          </a:solidFill>
          <a:ln w="12700">
            <a:solidFill>
              <a:srgbClr val="EDD8D0"/>
            </a:solidFill>
            <a:prstDash val="solid"/>
          </a:ln>
          <a:effectLst>
            <a:outerShdw blurRad="101600" dist="38100" dir="8100000" algn="bl" rotWithShape="0">
              <a:srgbClr val="000000">
                <a:alpha val="12000"/>
              </a:srgbClr>
            </a:outerShdw>
          </a:effectLst>
        </p:spPr>
        <p:txBody>
          <a:bodyPr/>
          <a:lstStyle/>
          <a:p>
            <a:endParaRPr lang="en-US"/>
          </a:p>
        </p:txBody>
      </p:sp>
      <p:sp>
        <p:nvSpPr>
          <p:cNvPr id="18" name="Shape 16"/>
          <p:cNvSpPr/>
          <p:nvPr/>
        </p:nvSpPr>
        <p:spPr>
          <a:xfrm>
            <a:off x="320040" y="2167128"/>
            <a:ext cx="64008" cy="804672"/>
          </a:xfrm>
          <a:prstGeom prst="rect">
            <a:avLst/>
          </a:prstGeom>
          <a:solidFill>
            <a:srgbClr val="6B1A1A"/>
          </a:solidFill>
          <a:ln w="12700">
            <a:solidFill>
              <a:srgbClr val="6B1A1A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9" name="Text 17"/>
          <p:cNvSpPr/>
          <p:nvPr/>
        </p:nvSpPr>
        <p:spPr>
          <a:xfrm>
            <a:off x="484632" y="2258568"/>
            <a:ext cx="393192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900" b="1" dirty="0">
                <a:solidFill>
                  <a:srgbClr val="7A5050"/>
                </a:solidFill>
              </a:rPr>
              <a:t>CACHE CONTEXTS</a:t>
            </a:r>
            <a:endParaRPr lang="en-US" sz="900" dirty="0"/>
          </a:p>
        </p:txBody>
      </p:sp>
      <p:sp>
        <p:nvSpPr>
          <p:cNvPr id="20" name="Text 18"/>
          <p:cNvSpPr/>
          <p:nvPr/>
        </p:nvSpPr>
        <p:spPr>
          <a:xfrm>
            <a:off x="484632" y="2496312"/>
            <a:ext cx="3931920" cy="34747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150" dirty="0">
                <a:solidFill>
                  <a:srgbClr val="1E0808"/>
                </a:solidFill>
              </a:rPr>
              <a:t>Vary the cache by request dimension: url, user, language, cookies, session, headers. Contexts answer: 'for whom is this cache valid?'</a:t>
            </a:r>
            <a:endParaRPr lang="en-US" sz="1150" dirty="0"/>
          </a:p>
        </p:txBody>
      </p:sp>
      <p:sp>
        <p:nvSpPr>
          <p:cNvPr id="21" name="Shape 19"/>
          <p:cNvSpPr/>
          <p:nvPr/>
        </p:nvSpPr>
        <p:spPr>
          <a:xfrm>
            <a:off x="4663440" y="2167128"/>
            <a:ext cx="4160520" cy="804672"/>
          </a:xfrm>
          <a:prstGeom prst="rect">
            <a:avLst/>
          </a:prstGeom>
          <a:solidFill>
            <a:srgbClr val="FFFFFF"/>
          </a:solidFill>
          <a:ln w="12700">
            <a:solidFill>
              <a:srgbClr val="EDD8D0"/>
            </a:solidFill>
            <a:prstDash val="solid"/>
          </a:ln>
          <a:effectLst>
            <a:outerShdw blurRad="101600" dist="38100" dir="8100000" algn="bl" rotWithShape="0">
              <a:srgbClr val="000000">
                <a:alpha val="12000"/>
              </a:srgbClr>
            </a:outerShdw>
          </a:effectLst>
        </p:spPr>
        <p:txBody>
          <a:bodyPr/>
          <a:lstStyle/>
          <a:p>
            <a:endParaRPr lang="en-US"/>
          </a:p>
        </p:txBody>
      </p:sp>
      <p:sp>
        <p:nvSpPr>
          <p:cNvPr id="22" name="Shape 20"/>
          <p:cNvSpPr/>
          <p:nvPr/>
        </p:nvSpPr>
        <p:spPr>
          <a:xfrm>
            <a:off x="4663440" y="2167128"/>
            <a:ext cx="64008" cy="804672"/>
          </a:xfrm>
          <a:prstGeom prst="rect">
            <a:avLst/>
          </a:prstGeom>
          <a:solidFill>
            <a:srgbClr val="1A9080"/>
          </a:solidFill>
          <a:ln w="12700">
            <a:solidFill>
              <a:srgbClr val="1A9080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23" name="Text 21"/>
          <p:cNvSpPr/>
          <p:nvPr/>
        </p:nvSpPr>
        <p:spPr>
          <a:xfrm>
            <a:off x="4828032" y="2258568"/>
            <a:ext cx="393192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900" b="1" dirty="0">
                <a:solidFill>
                  <a:srgbClr val="7A5050"/>
                </a:solidFill>
              </a:rPr>
              <a:t>MAX-AGE</a:t>
            </a:r>
            <a:endParaRPr lang="en-US" sz="900" dirty="0"/>
          </a:p>
        </p:txBody>
      </p:sp>
      <p:sp>
        <p:nvSpPr>
          <p:cNvPr id="24" name="Text 22"/>
          <p:cNvSpPr/>
          <p:nvPr/>
        </p:nvSpPr>
        <p:spPr>
          <a:xfrm>
            <a:off x="4828032" y="2496312"/>
            <a:ext cx="3931920" cy="34747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100" dirty="0">
                <a:solidFill>
                  <a:srgbClr val="1E0808"/>
                </a:solidFill>
              </a:rPr>
              <a:t>Time-to-live in seconds. 0 = never cache. Cache::PERMANENT = cache forever (rely on tag invalidation). Any integer = TTL in seconds.</a:t>
            </a:r>
            <a:endParaRPr lang="en-US" sz="1100" dirty="0"/>
          </a:p>
        </p:txBody>
      </p:sp>
      <p:sp>
        <p:nvSpPr>
          <p:cNvPr id="25" name="Text 23"/>
          <p:cNvSpPr/>
          <p:nvPr/>
        </p:nvSpPr>
        <p:spPr>
          <a:xfrm>
            <a:off x="320040" y="3090672"/>
            <a:ext cx="850392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300" b="1" dirty="0">
                <a:solidFill>
                  <a:srgbClr val="A8281E"/>
                </a:solidFill>
              </a:rPr>
              <a:t>Standard cache read/write pattern</a:t>
            </a:r>
            <a:endParaRPr lang="en-US" sz="1300" dirty="0"/>
          </a:p>
        </p:txBody>
      </p:sp>
      <p:sp>
        <p:nvSpPr>
          <p:cNvPr id="26" name="Shape 24"/>
          <p:cNvSpPr/>
          <p:nvPr/>
        </p:nvSpPr>
        <p:spPr>
          <a:xfrm>
            <a:off x="320040" y="3383280"/>
            <a:ext cx="8503920" cy="1234440"/>
          </a:xfrm>
          <a:prstGeom prst="rect">
            <a:avLst/>
          </a:prstGeom>
          <a:solidFill>
            <a:srgbClr val="100505"/>
          </a:solidFill>
          <a:ln w="12700">
            <a:solidFill>
              <a:srgbClr val="A8281E"/>
            </a:solidFill>
            <a:prstDash val="solid"/>
          </a:ln>
          <a:effectLst>
            <a:outerShdw blurRad="101600" dist="38100" dir="8100000" algn="bl" rotWithShape="0">
              <a:srgbClr val="000000">
                <a:alpha val="12000"/>
              </a:srgbClr>
            </a:outerShdw>
          </a:effectLst>
        </p:spPr>
        <p:txBody>
          <a:bodyPr/>
          <a:lstStyle/>
          <a:p>
            <a:endParaRPr lang="en-US"/>
          </a:p>
        </p:txBody>
      </p:sp>
      <p:sp>
        <p:nvSpPr>
          <p:cNvPr id="27" name="Text 25"/>
          <p:cNvSpPr/>
          <p:nvPr/>
        </p:nvSpPr>
        <p:spPr>
          <a:xfrm>
            <a:off x="457200" y="3474720"/>
            <a:ext cx="8229600" cy="10515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700" dirty="0">
                <a:solidFill>
                  <a:srgbClr val="7EC8A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// Always use: check cache → miss → compute → store</a:t>
            </a:r>
            <a:endParaRPr lang="en-US" sz="700" dirty="0"/>
          </a:p>
          <a:p>
            <a:pPr marL="0" indent="0">
              <a:buNone/>
            </a:pPr>
            <a:r>
              <a:rPr lang="en-US" sz="700" dirty="0">
                <a:solidFill>
                  <a:srgbClr val="E5C07B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$cid  = 'my_module:expensive_data:' . $param;</a:t>
            </a:r>
            <a:endParaRPr lang="en-US" sz="700" dirty="0"/>
          </a:p>
          <a:p>
            <a:pPr marL="0" indent="0">
              <a:buNone/>
            </a:pPr>
            <a:r>
              <a:rPr lang="en-US" sz="700" dirty="0">
                <a:solidFill>
                  <a:srgbClr val="E5C07B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$data = \Drupal::cache()-&gt;get($cid);       // Returns object or FALSE</a:t>
            </a:r>
            <a:endParaRPr lang="en-US" sz="700" dirty="0"/>
          </a:p>
          <a:p>
            <a:pPr marL="0" indent="0">
              <a:buNone/>
            </a:pPr>
            <a:endParaRPr lang="en-US" sz="700" dirty="0"/>
          </a:p>
          <a:p>
            <a:pPr marL="0" indent="0">
              <a:buNone/>
            </a:pPr>
            <a:r>
              <a:rPr lang="en-US" sz="700" dirty="0">
                <a:solidFill>
                  <a:srgbClr val="61AFEF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if (!$data) {</a:t>
            </a:r>
            <a:endParaRPr lang="en-US" sz="700" dirty="0"/>
          </a:p>
          <a:p>
            <a:pPr marL="0" indent="0">
              <a:buNone/>
            </a:pPr>
            <a:r>
              <a:rPr lang="en-US" sz="700" dirty="0">
                <a:solidFill>
                  <a:srgbClr val="E5C07B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    $data = $this-&gt;computeExpensiveData($param);  // Only on cache miss</a:t>
            </a:r>
            <a:endParaRPr lang="en-US" sz="700" dirty="0"/>
          </a:p>
          <a:p>
            <a:pPr marL="0" indent="0">
              <a:buNone/>
            </a:pPr>
            <a:r>
              <a:rPr lang="en-US" sz="700" dirty="0">
                <a:solidFill>
                  <a:srgbClr val="9CDCFE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    \Drupal::cache()-&gt;set($cid, $data, Cache::PERMANENT, ['node_list', 'user:' . $uid]);</a:t>
            </a:r>
            <a:endParaRPr lang="en-US" sz="700" dirty="0"/>
          </a:p>
          <a:p>
            <a:pPr marL="0" indent="0">
              <a:buNone/>
            </a:pPr>
            <a:r>
              <a:rPr lang="en-US" sz="700" dirty="0">
                <a:solidFill>
                  <a:srgbClr val="F0C8B8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} else {</a:t>
            </a:r>
            <a:endParaRPr lang="en-US" sz="700" dirty="0"/>
          </a:p>
          <a:p>
            <a:pPr marL="0" indent="0">
              <a:buNone/>
            </a:pPr>
            <a:r>
              <a:rPr lang="en-US" sz="700" dirty="0">
                <a:solidFill>
                  <a:srgbClr val="E5C07B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    $data = $data-&gt;data;   // Unwrap the cache object</a:t>
            </a:r>
            <a:endParaRPr lang="en-US" sz="700" dirty="0"/>
          </a:p>
          <a:p>
            <a:pPr marL="0" indent="0">
              <a:buNone/>
            </a:pPr>
            <a:r>
              <a:rPr lang="en-US" sz="700" dirty="0">
                <a:solidFill>
                  <a:srgbClr val="F0C8B8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}</a:t>
            </a:r>
            <a:endParaRPr lang="en-US" sz="7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DF4F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658368"/>
          </a:xfrm>
          <a:prstGeom prst="rect">
            <a:avLst/>
          </a:prstGeom>
          <a:solidFill>
            <a:srgbClr val="140808"/>
          </a:solidFill>
          <a:ln w="12700">
            <a:solidFill>
              <a:srgbClr val="140808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3" name="Shape 1"/>
          <p:cNvSpPr/>
          <p:nvPr/>
        </p:nvSpPr>
        <p:spPr>
          <a:xfrm>
            <a:off x="0" y="658368"/>
            <a:ext cx="9144000" cy="50292"/>
          </a:xfrm>
          <a:prstGeom prst="rect">
            <a:avLst/>
          </a:prstGeom>
          <a:solidFill>
            <a:srgbClr val="F0907A"/>
          </a:solidFill>
          <a:ln w="12700">
            <a:solidFill>
              <a:srgbClr val="F0907A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4" name="Text 2"/>
          <p:cNvSpPr/>
          <p:nvPr/>
        </p:nvSpPr>
        <p:spPr>
          <a:xfrm>
            <a:off x="320040" y="0"/>
            <a:ext cx="4389120" cy="6583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2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Cache API</a:t>
            </a:r>
            <a:endParaRPr lang="en-US" sz="2200" dirty="0"/>
          </a:p>
        </p:txBody>
      </p:sp>
      <p:sp>
        <p:nvSpPr>
          <p:cNvPr id="5" name="Text 3"/>
          <p:cNvSpPr/>
          <p:nvPr/>
        </p:nvSpPr>
        <p:spPr>
          <a:xfrm>
            <a:off x="4709160" y="0"/>
            <a:ext cx="4114800" cy="6583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300" dirty="0">
                <a:solidFill>
                  <a:srgbClr val="FDF4F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 |  Working with Cache Bins</a:t>
            </a:r>
            <a:endParaRPr lang="en-US" sz="1300" dirty="0"/>
          </a:p>
        </p:txBody>
      </p:sp>
      <p:sp>
        <p:nvSpPr>
          <p:cNvPr id="6" name="Shape 4"/>
          <p:cNvSpPr/>
          <p:nvPr/>
        </p:nvSpPr>
        <p:spPr>
          <a:xfrm>
            <a:off x="0" y="4846320"/>
            <a:ext cx="9144000" cy="297180"/>
          </a:xfrm>
          <a:prstGeom prst="rect">
            <a:avLst/>
          </a:prstGeom>
          <a:solidFill>
            <a:srgbClr val="140808"/>
          </a:solidFill>
          <a:ln w="12700">
            <a:solidFill>
              <a:srgbClr val="140808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7" name="Text 5"/>
          <p:cNvSpPr/>
          <p:nvPr/>
        </p:nvSpPr>
        <p:spPr>
          <a:xfrm>
            <a:off x="274320" y="4846320"/>
            <a:ext cx="8595360" cy="2971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800" dirty="0">
                <a:solidFill>
                  <a:srgbClr val="FDF4F0"/>
                </a:solidFill>
              </a:rPr>
              <a:t>drupal.org/docs  |  CACHING, PERFORMANCE &amp; DEPLOYMENT  |  COURSE 6 OF 7</a:t>
            </a:r>
            <a:endParaRPr lang="en-US" sz="800" dirty="0"/>
          </a:p>
        </p:txBody>
      </p:sp>
      <p:sp>
        <p:nvSpPr>
          <p:cNvPr id="8" name="Shape 6"/>
          <p:cNvSpPr/>
          <p:nvPr/>
        </p:nvSpPr>
        <p:spPr>
          <a:xfrm>
            <a:off x="320040" y="804672"/>
            <a:ext cx="8503920" cy="3977640"/>
          </a:xfrm>
          <a:prstGeom prst="rect">
            <a:avLst/>
          </a:prstGeom>
          <a:solidFill>
            <a:srgbClr val="100505"/>
          </a:solidFill>
          <a:ln w="12700">
            <a:solidFill>
              <a:srgbClr val="A8281E"/>
            </a:solidFill>
            <a:prstDash val="solid"/>
          </a:ln>
          <a:effectLst>
            <a:outerShdw blurRad="101600" dist="38100" dir="8100000" algn="bl" rotWithShape="0">
              <a:srgbClr val="000000">
                <a:alpha val="12000"/>
              </a:srgbClr>
            </a:outerShdw>
          </a:effectLst>
        </p:spPr>
        <p:txBody>
          <a:bodyPr/>
          <a:lstStyle/>
          <a:p>
            <a:endParaRPr lang="en-US"/>
          </a:p>
        </p:txBody>
      </p:sp>
      <p:sp>
        <p:nvSpPr>
          <p:cNvPr id="9" name="Text 7"/>
          <p:cNvSpPr/>
          <p:nvPr/>
        </p:nvSpPr>
        <p:spPr>
          <a:xfrm>
            <a:off x="457200" y="896112"/>
            <a:ext cx="8229600" cy="3794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400" dirty="0">
                <a:solidFill>
                  <a:srgbClr val="61AFEF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use Drupal\Core\Cache\Cache;</a:t>
            </a:r>
            <a:endParaRPr lang="en-US" sz="400" dirty="0"/>
          </a:p>
          <a:p>
            <a:pPr marL="0" indent="0">
              <a:buNone/>
            </a:pPr>
            <a:r>
              <a:rPr lang="en-US" sz="400" dirty="0">
                <a:solidFill>
                  <a:srgbClr val="61AFEF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use Drupal\Core\Cache\CacheBackendInterface;</a:t>
            </a:r>
            <a:endParaRPr lang="en-US" sz="400" dirty="0"/>
          </a:p>
          <a:p>
            <a:pPr marL="0" indent="0">
              <a:buNone/>
            </a:pPr>
            <a:endParaRPr lang="en-US" sz="400" dirty="0"/>
          </a:p>
          <a:p>
            <a:pPr marL="0" indent="0">
              <a:buNone/>
            </a:pPr>
            <a:r>
              <a:rPr lang="en-US" sz="400" dirty="0">
                <a:solidFill>
                  <a:srgbClr val="7EC8A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// ── GET A CACHE BIN ────────────────────────────────────────────────────</a:t>
            </a:r>
            <a:endParaRPr lang="en-US" sz="400" dirty="0"/>
          </a:p>
          <a:p>
            <a:pPr marL="0" indent="0">
              <a:buNone/>
            </a:pPr>
            <a:r>
              <a:rPr lang="en-US" sz="400" dirty="0">
                <a:solidFill>
                  <a:srgbClr val="E5C07B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$cache        = \Drupal::cache();                // Default bin</a:t>
            </a:r>
            <a:endParaRPr lang="en-US" sz="400" dirty="0"/>
          </a:p>
          <a:p>
            <a:pPr marL="0" indent="0">
              <a:buNone/>
            </a:pPr>
            <a:r>
              <a:rPr lang="en-US" sz="400" dirty="0">
                <a:solidFill>
                  <a:srgbClr val="E5C07B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$renderCache  = \Drupal::cache('render');        // Render bin</a:t>
            </a:r>
            <a:endParaRPr lang="en-US" sz="400" dirty="0"/>
          </a:p>
          <a:p>
            <a:pPr marL="0" indent="0">
              <a:buNone/>
            </a:pPr>
            <a:r>
              <a:rPr lang="en-US" sz="400" dirty="0">
                <a:solidFill>
                  <a:srgbClr val="E5C07B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$dataCache    = \Drupal::cache('data');          // Data bin (persistent)</a:t>
            </a:r>
            <a:endParaRPr lang="en-US" sz="400" dirty="0"/>
          </a:p>
          <a:p>
            <a:pPr marL="0" indent="0">
              <a:buNone/>
            </a:pPr>
            <a:r>
              <a:rPr lang="en-US" sz="400" dirty="0">
                <a:solidFill>
                  <a:srgbClr val="E5C07B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$pageCache    = \Drupal::cache('page');          // Full page responses</a:t>
            </a:r>
            <a:endParaRPr lang="en-US" sz="400" dirty="0"/>
          </a:p>
          <a:p>
            <a:pPr marL="0" indent="0">
              <a:buNone/>
            </a:pPr>
            <a:endParaRPr lang="en-US" sz="400" dirty="0"/>
          </a:p>
          <a:p>
            <a:pPr marL="0" indent="0">
              <a:buNone/>
            </a:pPr>
            <a:r>
              <a:rPr lang="en-US" sz="400" dirty="0">
                <a:solidFill>
                  <a:srgbClr val="7EC8A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// ── WRITE TO CACHE ─────────────────────────────────────────────────────</a:t>
            </a:r>
            <a:endParaRPr lang="en-US" sz="400" dirty="0"/>
          </a:p>
          <a:p>
            <a:pPr marL="0" indent="0">
              <a:buNone/>
            </a:pPr>
            <a:r>
              <a:rPr lang="en-US" sz="400" dirty="0">
                <a:solidFill>
                  <a:srgbClr val="9CDCFE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$cache-&gt;set(</a:t>
            </a:r>
            <a:endParaRPr lang="en-US" sz="400" dirty="0"/>
          </a:p>
          <a:p>
            <a:pPr marL="0" indent="0">
              <a:buNone/>
            </a:pPr>
            <a:r>
              <a:rPr lang="en-US" sz="400" dirty="0">
                <a:solidFill>
                  <a:srgbClr val="E5C07B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    'my_module:key',          // Cache ID (CID)</a:t>
            </a:r>
            <a:endParaRPr lang="en-US" sz="400" dirty="0"/>
          </a:p>
          <a:p>
            <a:pPr marL="0" indent="0">
              <a:buNone/>
            </a:pPr>
            <a:r>
              <a:rPr lang="en-US" sz="400" dirty="0">
                <a:solidFill>
                  <a:srgbClr val="F0C8B8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    $data,                    // Any serializable value</a:t>
            </a:r>
            <a:endParaRPr lang="en-US" sz="400" dirty="0"/>
          </a:p>
          <a:p>
            <a:pPr marL="0" indent="0">
              <a:buNone/>
            </a:pPr>
            <a:r>
              <a:rPr lang="en-US" sz="400" dirty="0">
                <a:solidFill>
                  <a:srgbClr val="9CDCFE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    Cache::PERMANENT,         // Max-age: permanent (invalidate by tags only)</a:t>
            </a:r>
            <a:endParaRPr lang="en-US" sz="400" dirty="0"/>
          </a:p>
          <a:p>
            <a:pPr marL="0" indent="0">
              <a:buNone/>
            </a:pPr>
            <a:r>
              <a:rPr lang="en-US" sz="400" dirty="0">
                <a:solidFill>
                  <a:srgbClr val="F0C8B8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    ['node:42', 'node_list']  // Cache tags</a:t>
            </a:r>
            <a:endParaRPr lang="en-US" sz="400" dirty="0"/>
          </a:p>
          <a:p>
            <a:pPr marL="0" indent="0">
              <a:buNone/>
            </a:pPr>
            <a:r>
              <a:rPr lang="en-US" sz="400" dirty="0">
                <a:solidFill>
                  <a:srgbClr val="F0C8B8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);</a:t>
            </a:r>
            <a:endParaRPr lang="en-US" sz="400" dirty="0"/>
          </a:p>
          <a:p>
            <a:pPr marL="0" indent="0">
              <a:buNone/>
            </a:pPr>
            <a:endParaRPr lang="en-US" sz="400" dirty="0"/>
          </a:p>
          <a:p>
            <a:pPr marL="0" indent="0">
              <a:buNone/>
            </a:pPr>
            <a:r>
              <a:rPr lang="en-US" sz="400" dirty="0">
                <a:solidFill>
                  <a:srgbClr val="7EC8A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// With TTL instead of tags:</a:t>
            </a:r>
            <a:endParaRPr lang="en-US" sz="400" dirty="0"/>
          </a:p>
          <a:p>
            <a:pPr marL="0" indent="0">
              <a:buNone/>
            </a:pPr>
            <a:r>
              <a:rPr lang="en-US" sz="400" dirty="0">
                <a:solidFill>
                  <a:srgbClr val="9CDCFE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$cache-&gt;set('my_module:weather', $data, time() + 3600);  // 1 hour TTL</a:t>
            </a:r>
            <a:endParaRPr lang="en-US" sz="400" dirty="0"/>
          </a:p>
          <a:p>
            <a:pPr marL="0" indent="0">
              <a:buNone/>
            </a:pPr>
            <a:endParaRPr lang="en-US" sz="400" dirty="0"/>
          </a:p>
          <a:p>
            <a:pPr marL="0" indent="0">
              <a:buNone/>
            </a:pPr>
            <a:r>
              <a:rPr lang="en-US" sz="400" dirty="0">
                <a:solidFill>
                  <a:srgbClr val="7EC8A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// ── READ FROM CACHE ────────────────────────────────────────────────────</a:t>
            </a:r>
            <a:endParaRPr lang="en-US" sz="400" dirty="0"/>
          </a:p>
          <a:p>
            <a:pPr marL="0" indent="0">
              <a:buNone/>
            </a:pPr>
            <a:r>
              <a:rPr lang="en-US" sz="400" dirty="0">
                <a:solidFill>
                  <a:srgbClr val="E5C07B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$item = $cache-&gt;get('my_module:key');</a:t>
            </a:r>
            <a:endParaRPr lang="en-US" sz="400" dirty="0"/>
          </a:p>
          <a:p>
            <a:pPr marL="0" indent="0">
              <a:buNone/>
            </a:pPr>
            <a:r>
              <a:rPr lang="en-US" sz="400" dirty="0">
                <a:solidFill>
                  <a:srgbClr val="61AFEF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if ($item !== FALSE) {</a:t>
            </a:r>
            <a:endParaRPr lang="en-US" sz="400" dirty="0"/>
          </a:p>
          <a:p>
            <a:pPr marL="0" indent="0">
              <a:buNone/>
            </a:pPr>
            <a:r>
              <a:rPr lang="en-US" sz="400" dirty="0">
                <a:solidFill>
                  <a:srgbClr val="E5C07B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    $data = $item-&gt;data;    // Your stored value</a:t>
            </a:r>
            <a:endParaRPr lang="en-US" sz="400" dirty="0"/>
          </a:p>
          <a:p>
            <a:pPr marL="0" indent="0">
              <a:buNone/>
            </a:pPr>
            <a:r>
              <a:rPr lang="en-US" sz="400" dirty="0">
                <a:solidFill>
                  <a:srgbClr val="E5C07B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    $tags = $item-&gt;tags;    // ['node:42', 'node_list']</a:t>
            </a:r>
            <a:endParaRPr lang="en-US" sz="400" dirty="0"/>
          </a:p>
          <a:p>
            <a:pPr marL="0" indent="0">
              <a:buNone/>
            </a:pPr>
            <a:r>
              <a:rPr lang="en-US" sz="400" dirty="0">
                <a:solidFill>
                  <a:srgbClr val="E5C07B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    $exp  = $item-&gt;expire;  // Unix timestamp or Cache::PERMANENT</a:t>
            </a:r>
            <a:endParaRPr lang="en-US" sz="400" dirty="0"/>
          </a:p>
          <a:p>
            <a:pPr marL="0" indent="0">
              <a:buNone/>
            </a:pPr>
            <a:r>
              <a:rPr lang="en-US" sz="400" dirty="0">
                <a:solidFill>
                  <a:srgbClr val="F0C8B8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}</a:t>
            </a:r>
            <a:endParaRPr lang="en-US" sz="400" dirty="0"/>
          </a:p>
          <a:p>
            <a:pPr marL="0" indent="0">
              <a:buNone/>
            </a:pPr>
            <a:endParaRPr lang="en-US" sz="400" dirty="0"/>
          </a:p>
          <a:p>
            <a:pPr marL="0" indent="0">
              <a:buNone/>
            </a:pPr>
            <a:r>
              <a:rPr lang="en-US" sz="400" dirty="0">
                <a:solidFill>
                  <a:srgbClr val="7EC8A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// Multiple items at once:</a:t>
            </a:r>
            <a:endParaRPr lang="en-US" sz="400" dirty="0"/>
          </a:p>
          <a:p>
            <a:pPr marL="0" indent="0">
              <a:buNone/>
            </a:pPr>
            <a:r>
              <a:rPr lang="en-US" sz="400" dirty="0">
                <a:solidFill>
                  <a:srgbClr val="E5C07B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$items = $cache-&gt;getMultiple(['cid1', 'cid2', 'cid3']);  // Missing items removed from array</a:t>
            </a:r>
            <a:endParaRPr lang="en-US" sz="400" dirty="0"/>
          </a:p>
          <a:p>
            <a:pPr marL="0" indent="0">
              <a:buNone/>
            </a:pPr>
            <a:endParaRPr lang="en-US" sz="400" dirty="0"/>
          </a:p>
          <a:p>
            <a:pPr marL="0" indent="0">
              <a:buNone/>
            </a:pPr>
            <a:r>
              <a:rPr lang="en-US" sz="400" dirty="0">
                <a:solidFill>
                  <a:srgbClr val="7EC8A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// ── DELETE FROM CACHE ─────────────────────────────────────────────────</a:t>
            </a:r>
            <a:endParaRPr lang="en-US" sz="400" dirty="0"/>
          </a:p>
          <a:p>
            <a:pPr marL="0" indent="0">
              <a:buNone/>
            </a:pPr>
            <a:r>
              <a:rPr lang="en-US" sz="400" dirty="0">
                <a:solidFill>
                  <a:srgbClr val="9CDCFE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$cache-&gt;delete('my_module:key');</a:t>
            </a:r>
            <a:endParaRPr lang="en-US" sz="400" dirty="0"/>
          </a:p>
          <a:p>
            <a:pPr marL="0" indent="0">
              <a:buNone/>
            </a:pPr>
            <a:r>
              <a:rPr lang="en-US" sz="400" dirty="0">
                <a:solidFill>
                  <a:srgbClr val="9CDCFE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$cache-&gt;deleteMultiple(['cid1', 'cid2']);</a:t>
            </a:r>
            <a:endParaRPr lang="en-US" sz="400" dirty="0"/>
          </a:p>
          <a:p>
            <a:pPr marL="0" indent="0">
              <a:buNone/>
            </a:pPr>
            <a:r>
              <a:rPr lang="en-US" sz="400" dirty="0">
                <a:solidFill>
                  <a:srgbClr val="9CDCFE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$cache-&gt;deleteAll();   // Clear entire bin (use sparingly!)</a:t>
            </a:r>
            <a:endParaRPr lang="en-US" sz="400" dirty="0"/>
          </a:p>
          <a:p>
            <a:pPr marL="0" indent="0">
              <a:buNone/>
            </a:pPr>
            <a:endParaRPr lang="en-US" sz="400" dirty="0"/>
          </a:p>
          <a:p>
            <a:pPr marL="0" indent="0">
              <a:buNone/>
            </a:pPr>
            <a:r>
              <a:rPr lang="en-US" sz="400" dirty="0">
                <a:solidFill>
                  <a:srgbClr val="7EC8A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// ── INVALIDATE BY TAG ─────────────────────────────────────────────────</a:t>
            </a:r>
            <a:endParaRPr lang="en-US" sz="400" dirty="0"/>
          </a:p>
          <a:p>
            <a:pPr marL="0" indent="0">
              <a:buNone/>
            </a:pPr>
            <a:r>
              <a:rPr lang="en-US" sz="400" dirty="0">
                <a:solidFill>
                  <a:srgbClr val="7EC8A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// This is the most powerful pattern — invalidate across ALL bins at once!</a:t>
            </a:r>
            <a:endParaRPr lang="en-US" sz="400" dirty="0"/>
          </a:p>
          <a:p>
            <a:pPr marL="0" indent="0">
              <a:buNone/>
            </a:pPr>
            <a:r>
              <a:rPr lang="en-US" sz="400" dirty="0">
                <a:solidFill>
                  <a:srgbClr val="61AFEF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use Drupal\Core\Cache\Cache;</a:t>
            </a:r>
            <a:endParaRPr lang="en-US" sz="400" dirty="0"/>
          </a:p>
          <a:p>
            <a:pPr marL="0" indent="0">
              <a:buNone/>
            </a:pPr>
            <a:endParaRPr lang="en-US" sz="400" dirty="0"/>
          </a:p>
          <a:p>
            <a:pPr marL="0" indent="0">
              <a:buNone/>
            </a:pPr>
            <a:r>
              <a:rPr lang="en-US" sz="400" dirty="0">
                <a:solidFill>
                  <a:srgbClr val="7EC8A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// Invalidate everything tagged with these tags in ALL bins:</a:t>
            </a:r>
            <a:endParaRPr lang="en-US" sz="400" dirty="0"/>
          </a:p>
          <a:p>
            <a:pPr marL="0" indent="0">
              <a:buNone/>
            </a:pPr>
            <a:r>
              <a:rPr lang="en-US" sz="400" dirty="0">
                <a:solidFill>
                  <a:srgbClr val="9CDCFE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Cache::invalidateTags(['node:42']);             // When node 42 changes</a:t>
            </a:r>
            <a:endParaRPr lang="en-US" sz="400" dirty="0"/>
          </a:p>
          <a:p>
            <a:pPr marL="0" indent="0">
              <a:buNone/>
            </a:pPr>
            <a:r>
              <a:rPr lang="en-US" sz="400" dirty="0">
                <a:solidFill>
                  <a:srgbClr val="9CDCFE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Cache::invalidateTags(['node_list']);           // When any node is added/deleted</a:t>
            </a:r>
            <a:endParaRPr lang="en-US" sz="400" dirty="0"/>
          </a:p>
          <a:p>
            <a:pPr marL="0" indent="0">
              <a:buNone/>
            </a:pPr>
            <a:r>
              <a:rPr lang="en-US" sz="400" dirty="0">
                <a:solidFill>
                  <a:srgbClr val="9CDCFE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Cache::invalidateTags(['config:system.site']);  // When site config changes</a:t>
            </a:r>
            <a:endParaRPr lang="en-US" sz="400" dirty="0"/>
          </a:p>
          <a:p>
            <a:pPr marL="0" indent="0">
              <a:buNone/>
            </a:pPr>
            <a:r>
              <a:rPr lang="en-US" sz="400" dirty="0">
                <a:solidFill>
                  <a:srgbClr val="9CDCFE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Cache::invalidateTags(['my_module_products']);  // Custom tag for your data</a:t>
            </a:r>
            <a:endParaRPr lang="en-US" sz="400" dirty="0"/>
          </a:p>
          <a:p>
            <a:pPr marL="0" indent="0">
              <a:buNone/>
            </a:pPr>
            <a:endParaRPr lang="en-US" sz="400" dirty="0"/>
          </a:p>
          <a:p>
            <a:pPr marL="0" indent="0">
              <a:buNone/>
            </a:pPr>
            <a:r>
              <a:rPr lang="en-US" sz="400" dirty="0">
                <a:solidFill>
                  <a:srgbClr val="7EC8A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// ── USING DEPENDENCY INJECTION ────────────────────────────────────────</a:t>
            </a:r>
            <a:endParaRPr lang="en-US" sz="400" dirty="0"/>
          </a:p>
          <a:p>
            <a:pPr marL="0" indent="0">
              <a:buNone/>
            </a:pPr>
            <a:r>
              <a:rPr lang="en-US" sz="400" dirty="0">
                <a:solidFill>
                  <a:srgbClr val="61AFEF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class MyService {</a:t>
            </a:r>
            <a:endParaRPr lang="en-US" sz="400" dirty="0"/>
          </a:p>
          <a:p>
            <a:pPr marL="0" indent="0">
              <a:buNone/>
            </a:pPr>
            <a:r>
              <a:rPr lang="en-US" sz="400" dirty="0">
                <a:solidFill>
                  <a:srgbClr val="61AFEF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    public function __construct(</a:t>
            </a:r>
            <a:endParaRPr lang="en-US" sz="400" dirty="0"/>
          </a:p>
          <a:p>
            <a:pPr marL="0" indent="0">
              <a:buNone/>
            </a:pPr>
            <a:r>
              <a:rPr lang="en-US" sz="400" dirty="0">
                <a:solidFill>
                  <a:srgbClr val="61AFEF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        private CacheBackendInterface $cache</a:t>
            </a:r>
            <a:endParaRPr lang="en-US" sz="400" dirty="0"/>
          </a:p>
          <a:p>
            <a:pPr marL="0" indent="0">
              <a:buNone/>
            </a:pPr>
            <a:r>
              <a:rPr lang="en-US" sz="400" dirty="0">
                <a:solidFill>
                  <a:srgbClr val="F0C8B8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    ) {}</a:t>
            </a:r>
            <a:endParaRPr lang="en-US" sz="400" dirty="0"/>
          </a:p>
          <a:p>
            <a:pPr marL="0" indent="0">
              <a:buNone/>
            </a:pPr>
            <a:r>
              <a:rPr lang="en-US" sz="400" dirty="0">
                <a:solidFill>
                  <a:srgbClr val="F0C8B8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}</a:t>
            </a:r>
            <a:endParaRPr lang="en-US" sz="400" dirty="0"/>
          </a:p>
          <a:p>
            <a:pPr marL="0" indent="0">
              <a:buNone/>
            </a:pPr>
            <a:r>
              <a:rPr lang="en-US" sz="400" dirty="0">
                <a:solidFill>
                  <a:srgbClr val="7EC8A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// services.yml: arguments: ['@cache.data']</a:t>
            </a:r>
            <a:endParaRPr lang="en-US" sz="4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DF4F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658368"/>
          </a:xfrm>
          <a:prstGeom prst="rect">
            <a:avLst/>
          </a:prstGeom>
          <a:solidFill>
            <a:srgbClr val="140808"/>
          </a:solidFill>
          <a:ln w="12700">
            <a:solidFill>
              <a:srgbClr val="140808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3" name="Shape 1"/>
          <p:cNvSpPr/>
          <p:nvPr/>
        </p:nvSpPr>
        <p:spPr>
          <a:xfrm>
            <a:off x="0" y="658368"/>
            <a:ext cx="9144000" cy="50292"/>
          </a:xfrm>
          <a:prstGeom prst="rect">
            <a:avLst/>
          </a:prstGeom>
          <a:solidFill>
            <a:srgbClr val="F0907A"/>
          </a:solidFill>
          <a:ln w="12700">
            <a:solidFill>
              <a:srgbClr val="F0907A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4" name="Text 2"/>
          <p:cNvSpPr/>
          <p:nvPr/>
        </p:nvSpPr>
        <p:spPr>
          <a:xfrm>
            <a:off x="320040" y="0"/>
            <a:ext cx="4389120" cy="6583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2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Cache API</a:t>
            </a:r>
            <a:endParaRPr lang="en-US" sz="2200" dirty="0"/>
          </a:p>
        </p:txBody>
      </p:sp>
      <p:sp>
        <p:nvSpPr>
          <p:cNvPr id="5" name="Text 3"/>
          <p:cNvSpPr/>
          <p:nvPr/>
        </p:nvSpPr>
        <p:spPr>
          <a:xfrm>
            <a:off x="4709160" y="0"/>
            <a:ext cx="4114800" cy="6583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300" dirty="0">
                <a:solidFill>
                  <a:srgbClr val="FDF4F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 |  Cache Tags — Automatic Invalidation</a:t>
            </a:r>
            <a:endParaRPr lang="en-US" sz="1300" dirty="0"/>
          </a:p>
        </p:txBody>
      </p:sp>
      <p:sp>
        <p:nvSpPr>
          <p:cNvPr id="6" name="Shape 4"/>
          <p:cNvSpPr/>
          <p:nvPr/>
        </p:nvSpPr>
        <p:spPr>
          <a:xfrm>
            <a:off x="0" y="4846320"/>
            <a:ext cx="9144000" cy="297180"/>
          </a:xfrm>
          <a:prstGeom prst="rect">
            <a:avLst/>
          </a:prstGeom>
          <a:solidFill>
            <a:srgbClr val="140808"/>
          </a:solidFill>
          <a:ln w="12700">
            <a:solidFill>
              <a:srgbClr val="140808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7" name="Text 5"/>
          <p:cNvSpPr/>
          <p:nvPr/>
        </p:nvSpPr>
        <p:spPr>
          <a:xfrm>
            <a:off x="274320" y="4846320"/>
            <a:ext cx="8595360" cy="2971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800" dirty="0">
                <a:solidFill>
                  <a:srgbClr val="FDF4F0"/>
                </a:solidFill>
              </a:rPr>
              <a:t>drupal.org/docs  |  CACHING, PERFORMANCE &amp; DEPLOYMENT  |  COURSE 6 OF 7</a:t>
            </a:r>
            <a:endParaRPr lang="en-US" sz="800" dirty="0"/>
          </a:p>
        </p:txBody>
      </p:sp>
      <p:sp>
        <p:nvSpPr>
          <p:cNvPr id="8" name="Text 6"/>
          <p:cNvSpPr/>
          <p:nvPr/>
        </p:nvSpPr>
        <p:spPr>
          <a:xfrm>
            <a:off x="320040" y="786384"/>
            <a:ext cx="850392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300" dirty="0">
                <a:solidFill>
                  <a:srgbClr val="1E0808"/>
                </a:solidFill>
              </a:rPr>
              <a:t>Cache tags are the foundation of Drupal's cache coherence. Every entity and config object has standard tags.</a:t>
            </a:r>
            <a:endParaRPr lang="en-US" sz="1300" dirty="0"/>
          </a:p>
        </p:txBody>
      </p:sp>
      <p:sp>
        <p:nvSpPr>
          <p:cNvPr id="9" name="Text 7"/>
          <p:cNvSpPr/>
          <p:nvPr/>
        </p:nvSpPr>
        <p:spPr>
          <a:xfrm>
            <a:off x="320040" y="1115568"/>
            <a:ext cx="416052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300" b="1" dirty="0">
                <a:solidFill>
                  <a:srgbClr val="A8281E"/>
                </a:solidFill>
              </a:rPr>
              <a:t>Standard tag patterns</a:t>
            </a:r>
            <a:endParaRPr lang="en-US" sz="1300" dirty="0"/>
          </a:p>
        </p:txBody>
      </p:sp>
      <p:grpSp>
        <p:nvGrpSpPr>
          <p:cNvPr id="52" name="Group 51">
            <a:extLst>
              <a:ext uri="{FF2B5EF4-FFF2-40B4-BE49-F238E27FC236}">
                <a16:creationId xmlns:a16="http://schemas.microsoft.com/office/drawing/2014/main" id="{8559F620-3478-AFBA-503D-D78E1D71A99E}"/>
              </a:ext>
            </a:extLst>
          </p:cNvPr>
          <p:cNvGrpSpPr/>
          <p:nvPr/>
        </p:nvGrpSpPr>
        <p:grpSpPr>
          <a:xfrm>
            <a:off x="320040" y="1598506"/>
            <a:ext cx="4206240" cy="349165"/>
            <a:chOff x="320040" y="1417320"/>
            <a:chExt cx="4206240" cy="530352"/>
          </a:xfrm>
        </p:grpSpPr>
        <p:sp>
          <p:nvSpPr>
            <p:cNvPr id="10" name="Shape 8"/>
            <p:cNvSpPr/>
            <p:nvPr/>
          </p:nvSpPr>
          <p:spPr>
            <a:xfrm>
              <a:off x="320040" y="1417320"/>
              <a:ext cx="4206240" cy="530352"/>
            </a:xfrm>
            <a:prstGeom prst="rect">
              <a:avLst/>
            </a:prstGeom>
            <a:solidFill>
              <a:srgbClr val="FFFFFF"/>
            </a:solidFill>
            <a:ln w="12700">
              <a:solidFill>
                <a:srgbClr val="EDD8D0"/>
              </a:solidFill>
              <a:prstDash val="solid"/>
            </a:ln>
            <a:effectLst>
              <a:outerShdw blurRad="101600" dist="38100" dir="8100000" algn="bl" rotWithShape="0">
                <a:srgbClr val="000000">
                  <a:alpha val="12000"/>
                </a:srgbClr>
              </a:outerShdw>
            </a:effectLst>
          </p:spPr>
          <p:txBody>
            <a:bodyPr/>
            <a:lstStyle/>
            <a:p>
              <a:endParaRPr lang="en-US"/>
            </a:p>
          </p:txBody>
        </p:sp>
        <p:sp>
          <p:nvSpPr>
            <p:cNvPr id="11" name="Shape 9"/>
            <p:cNvSpPr/>
            <p:nvPr/>
          </p:nvSpPr>
          <p:spPr>
            <a:xfrm>
              <a:off x="320040" y="1417320"/>
              <a:ext cx="64008" cy="530352"/>
            </a:xfrm>
            <a:prstGeom prst="rect">
              <a:avLst/>
            </a:prstGeom>
            <a:solidFill>
              <a:srgbClr val="A8281E"/>
            </a:solidFill>
            <a:ln w="12700">
              <a:solidFill>
                <a:srgbClr val="A8281E"/>
              </a:solidFill>
              <a:prstDash val="solid"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2" name="Text 10"/>
            <p:cNvSpPr/>
            <p:nvPr/>
          </p:nvSpPr>
          <p:spPr>
            <a:xfrm>
              <a:off x="502920" y="1453896"/>
              <a:ext cx="3977640" cy="237744"/>
            </a:xfrm>
            <a:prstGeom prst="rect">
              <a:avLst/>
            </a:prstGeom>
            <a:noFill/>
            <a:ln/>
          </p:spPr>
          <p:txBody>
            <a:bodyPr wrap="square" lIns="0" tIns="0" rIns="0" bIns="0" rtlCol="0" anchor="ctr"/>
            <a:lstStyle/>
            <a:p>
              <a:pPr marL="0" indent="0">
                <a:buNone/>
              </a:pPr>
              <a:r>
                <a:rPr lang="en-US" sz="1150" b="1" dirty="0">
                  <a:solidFill>
                    <a:srgbClr val="140808"/>
                  </a:solidFill>
                  <a:latin typeface="Consolas" pitchFamily="34" charset="0"/>
                  <a:ea typeface="Consolas" pitchFamily="34" charset="-122"/>
                  <a:cs typeface="Consolas" pitchFamily="34" charset="-120"/>
                </a:rPr>
                <a:t>node:42</a:t>
              </a:r>
              <a:endParaRPr lang="en-US" sz="1150" dirty="0"/>
            </a:p>
          </p:txBody>
        </p:sp>
        <p:sp>
          <p:nvSpPr>
            <p:cNvPr id="13" name="Text 11"/>
            <p:cNvSpPr/>
            <p:nvPr/>
          </p:nvSpPr>
          <p:spPr>
            <a:xfrm>
              <a:off x="502920" y="1709928"/>
              <a:ext cx="3977640" cy="201168"/>
            </a:xfrm>
            <a:prstGeom prst="rect">
              <a:avLst/>
            </a:prstGeom>
            <a:noFill/>
            <a:ln/>
          </p:spPr>
          <p:txBody>
            <a:bodyPr wrap="square" lIns="0" tIns="0" rIns="0" bIns="0" rtlCol="0" anchor="ctr"/>
            <a:lstStyle/>
            <a:p>
              <a:pPr marL="0" indent="0">
                <a:buNone/>
              </a:pPr>
              <a:r>
                <a:rPr lang="en-US" sz="1050" dirty="0">
                  <a:solidFill>
                    <a:srgbClr val="7A5050"/>
                  </a:solidFill>
                </a:rPr>
                <a:t>Node 42 is saved or deleted</a:t>
              </a:r>
              <a:endParaRPr lang="en-US" sz="1050" dirty="0"/>
            </a:p>
          </p:txBody>
        </p:sp>
      </p:grpSp>
      <p:grpSp>
        <p:nvGrpSpPr>
          <p:cNvPr id="45" name="Group 44">
            <a:extLst>
              <a:ext uri="{FF2B5EF4-FFF2-40B4-BE49-F238E27FC236}">
                <a16:creationId xmlns:a16="http://schemas.microsoft.com/office/drawing/2014/main" id="{AD1188E9-BCF5-EAFC-F096-4F59BFDABFC9}"/>
              </a:ext>
            </a:extLst>
          </p:cNvPr>
          <p:cNvGrpSpPr/>
          <p:nvPr/>
        </p:nvGrpSpPr>
        <p:grpSpPr>
          <a:xfrm>
            <a:off x="320040" y="1995727"/>
            <a:ext cx="4206240" cy="349165"/>
            <a:chOff x="320040" y="6775684"/>
            <a:chExt cx="4206240" cy="530352"/>
          </a:xfrm>
        </p:grpSpPr>
        <p:sp>
          <p:nvSpPr>
            <p:cNvPr id="14" name="Shape 12"/>
            <p:cNvSpPr/>
            <p:nvPr/>
          </p:nvSpPr>
          <p:spPr>
            <a:xfrm>
              <a:off x="320040" y="6775684"/>
              <a:ext cx="4206240" cy="530352"/>
            </a:xfrm>
            <a:prstGeom prst="rect">
              <a:avLst/>
            </a:prstGeom>
            <a:solidFill>
              <a:srgbClr val="FFFFFF"/>
            </a:solidFill>
            <a:ln w="12700">
              <a:solidFill>
                <a:srgbClr val="EDD8D0"/>
              </a:solidFill>
              <a:prstDash val="solid"/>
            </a:ln>
            <a:effectLst>
              <a:outerShdw blurRad="101600" dist="38100" dir="8100000" algn="bl" rotWithShape="0">
                <a:srgbClr val="000000">
                  <a:alpha val="12000"/>
                </a:srgbClr>
              </a:outerShdw>
            </a:effectLst>
          </p:spPr>
          <p:txBody>
            <a:bodyPr/>
            <a:lstStyle/>
            <a:p>
              <a:endParaRPr lang="en-US"/>
            </a:p>
          </p:txBody>
        </p:sp>
        <p:sp>
          <p:nvSpPr>
            <p:cNvPr id="15" name="Shape 13"/>
            <p:cNvSpPr/>
            <p:nvPr/>
          </p:nvSpPr>
          <p:spPr>
            <a:xfrm>
              <a:off x="320040" y="6775684"/>
              <a:ext cx="64008" cy="530352"/>
            </a:xfrm>
            <a:prstGeom prst="rect">
              <a:avLst/>
            </a:prstGeom>
            <a:solidFill>
              <a:srgbClr val="A8281E"/>
            </a:solidFill>
            <a:ln w="12700">
              <a:solidFill>
                <a:srgbClr val="A8281E"/>
              </a:solidFill>
              <a:prstDash val="solid"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6" name="Text 14"/>
            <p:cNvSpPr/>
            <p:nvPr/>
          </p:nvSpPr>
          <p:spPr>
            <a:xfrm>
              <a:off x="502920" y="6812260"/>
              <a:ext cx="3977640" cy="237744"/>
            </a:xfrm>
            <a:prstGeom prst="rect">
              <a:avLst/>
            </a:prstGeom>
            <a:noFill/>
            <a:ln/>
          </p:spPr>
          <p:txBody>
            <a:bodyPr wrap="square" lIns="0" tIns="0" rIns="0" bIns="0" rtlCol="0" anchor="ctr"/>
            <a:lstStyle/>
            <a:p>
              <a:pPr marL="0" indent="0">
                <a:buNone/>
              </a:pPr>
              <a:r>
                <a:rPr lang="en-US" sz="1150" b="1" dirty="0">
                  <a:solidFill>
                    <a:srgbClr val="140808"/>
                  </a:solidFill>
                  <a:latin typeface="Consolas" pitchFamily="34" charset="0"/>
                  <a:ea typeface="Consolas" pitchFamily="34" charset="-122"/>
                  <a:cs typeface="Consolas" pitchFamily="34" charset="-120"/>
                </a:rPr>
                <a:t>node_list</a:t>
              </a:r>
              <a:endParaRPr lang="en-US" sz="1150" dirty="0"/>
            </a:p>
          </p:txBody>
        </p:sp>
        <p:sp>
          <p:nvSpPr>
            <p:cNvPr id="17" name="Text 15"/>
            <p:cNvSpPr/>
            <p:nvPr/>
          </p:nvSpPr>
          <p:spPr>
            <a:xfrm>
              <a:off x="502920" y="7068292"/>
              <a:ext cx="3977640" cy="201168"/>
            </a:xfrm>
            <a:prstGeom prst="rect">
              <a:avLst/>
            </a:prstGeom>
            <a:noFill/>
            <a:ln/>
          </p:spPr>
          <p:txBody>
            <a:bodyPr wrap="square" lIns="0" tIns="0" rIns="0" bIns="0" rtlCol="0" anchor="ctr"/>
            <a:lstStyle/>
            <a:p>
              <a:pPr marL="0" indent="0">
                <a:buNone/>
              </a:pPr>
              <a:r>
                <a:rPr lang="en-US" sz="1050" dirty="0">
                  <a:solidFill>
                    <a:srgbClr val="7A5050"/>
                  </a:solidFill>
                </a:rPr>
                <a:t>Any node is created or deleted</a:t>
              </a:r>
              <a:endParaRPr lang="en-US" sz="1050" dirty="0"/>
            </a:p>
          </p:txBody>
        </p:sp>
      </p:grpSp>
      <p:grpSp>
        <p:nvGrpSpPr>
          <p:cNvPr id="46" name="Group 45">
            <a:extLst>
              <a:ext uri="{FF2B5EF4-FFF2-40B4-BE49-F238E27FC236}">
                <a16:creationId xmlns:a16="http://schemas.microsoft.com/office/drawing/2014/main" id="{4BCAF7F0-08CF-1167-D353-5D82B228093D}"/>
              </a:ext>
            </a:extLst>
          </p:cNvPr>
          <p:cNvGrpSpPr/>
          <p:nvPr/>
        </p:nvGrpSpPr>
        <p:grpSpPr>
          <a:xfrm>
            <a:off x="320040" y="2392948"/>
            <a:ext cx="4206240" cy="349165"/>
            <a:chOff x="320040" y="7365641"/>
            <a:chExt cx="4206240" cy="530352"/>
          </a:xfrm>
        </p:grpSpPr>
        <p:sp>
          <p:nvSpPr>
            <p:cNvPr id="18" name="Shape 16"/>
            <p:cNvSpPr/>
            <p:nvPr/>
          </p:nvSpPr>
          <p:spPr>
            <a:xfrm>
              <a:off x="320040" y="7365641"/>
              <a:ext cx="4206240" cy="530352"/>
            </a:xfrm>
            <a:prstGeom prst="rect">
              <a:avLst/>
            </a:prstGeom>
            <a:solidFill>
              <a:srgbClr val="FFFFFF"/>
            </a:solidFill>
            <a:ln w="12700">
              <a:solidFill>
                <a:srgbClr val="EDD8D0"/>
              </a:solidFill>
              <a:prstDash val="solid"/>
            </a:ln>
            <a:effectLst>
              <a:outerShdw blurRad="101600" dist="38100" dir="8100000" algn="bl" rotWithShape="0">
                <a:srgbClr val="000000">
                  <a:alpha val="12000"/>
                </a:srgbClr>
              </a:outerShdw>
            </a:effectLst>
          </p:spPr>
          <p:txBody>
            <a:bodyPr/>
            <a:lstStyle/>
            <a:p>
              <a:endParaRPr lang="en-US"/>
            </a:p>
          </p:txBody>
        </p:sp>
        <p:sp>
          <p:nvSpPr>
            <p:cNvPr id="19" name="Shape 17"/>
            <p:cNvSpPr/>
            <p:nvPr/>
          </p:nvSpPr>
          <p:spPr>
            <a:xfrm>
              <a:off x="320040" y="7365641"/>
              <a:ext cx="64008" cy="530352"/>
            </a:xfrm>
            <a:prstGeom prst="rect">
              <a:avLst/>
            </a:prstGeom>
            <a:solidFill>
              <a:srgbClr val="A8281E"/>
            </a:solidFill>
            <a:ln w="12700">
              <a:solidFill>
                <a:srgbClr val="A8281E"/>
              </a:solidFill>
              <a:prstDash val="solid"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20" name="Text 18"/>
            <p:cNvSpPr/>
            <p:nvPr/>
          </p:nvSpPr>
          <p:spPr>
            <a:xfrm>
              <a:off x="502920" y="7402217"/>
              <a:ext cx="3977640" cy="237744"/>
            </a:xfrm>
            <a:prstGeom prst="rect">
              <a:avLst/>
            </a:prstGeom>
            <a:noFill/>
            <a:ln/>
          </p:spPr>
          <p:txBody>
            <a:bodyPr wrap="square" lIns="0" tIns="0" rIns="0" bIns="0" rtlCol="0" anchor="ctr"/>
            <a:lstStyle/>
            <a:p>
              <a:pPr marL="0" indent="0">
                <a:buNone/>
              </a:pPr>
              <a:r>
                <a:rPr lang="en-US" sz="1150" b="1" dirty="0">
                  <a:solidFill>
                    <a:srgbClr val="140808"/>
                  </a:solidFill>
                  <a:latin typeface="Consolas" pitchFamily="34" charset="0"/>
                  <a:ea typeface="Consolas" pitchFamily="34" charset="-122"/>
                  <a:cs typeface="Consolas" pitchFamily="34" charset="-120"/>
                </a:rPr>
                <a:t>node_list:article</a:t>
              </a:r>
              <a:endParaRPr lang="en-US" sz="1150" dirty="0"/>
            </a:p>
          </p:txBody>
        </p:sp>
        <p:sp>
          <p:nvSpPr>
            <p:cNvPr id="21" name="Text 19"/>
            <p:cNvSpPr/>
            <p:nvPr/>
          </p:nvSpPr>
          <p:spPr>
            <a:xfrm>
              <a:off x="502920" y="7658249"/>
              <a:ext cx="3977640" cy="201168"/>
            </a:xfrm>
            <a:prstGeom prst="rect">
              <a:avLst/>
            </a:prstGeom>
            <a:noFill/>
            <a:ln/>
          </p:spPr>
          <p:txBody>
            <a:bodyPr wrap="square" lIns="0" tIns="0" rIns="0" bIns="0" rtlCol="0" anchor="ctr"/>
            <a:lstStyle/>
            <a:p>
              <a:pPr marL="0" indent="0">
                <a:buNone/>
              </a:pPr>
              <a:r>
                <a:rPr lang="en-US" sz="1050" dirty="0">
                  <a:solidFill>
                    <a:srgbClr val="7A5050"/>
                  </a:solidFill>
                </a:rPr>
                <a:t>Any article node is created or deleted</a:t>
              </a:r>
              <a:endParaRPr lang="en-US" sz="1050" dirty="0"/>
            </a:p>
          </p:txBody>
        </p:sp>
      </p:grpSp>
      <p:grpSp>
        <p:nvGrpSpPr>
          <p:cNvPr id="47" name="Group 46">
            <a:extLst>
              <a:ext uri="{FF2B5EF4-FFF2-40B4-BE49-F238E27FC236}">
                <a16:creationId xmlns:a16="http://schemas.microsoft.com/office/drawing/2014/main" id="{79D884E2-40E1-11CA-DEBD-07AC0B807C51}"/>
              </a:ext>
            </a:extLst>
          </p:cNvPr>
          <p:cNvGrpSpPr/>
          <p:nvPr/>
        </p:nvGrpSpPr>
        <p:grpSpPr>
          <a:xfrm>
            <a:off x="320040" y="2790169"/>
            <a:ext cx="4206240" cy="349165"/>
            <a:chOff x="320040" y="7935277"/>
            <a:chExt cx="4206240" cy="530352"/>
          </a:xfrm>
        </p:grpSpPr>
        <p:sp>
          <p:nvSpPr>
            <p:cNvPr id="22" name="Shape 20"/>
            <p:cNvSpPr/>
            <p:nvPr/>
          </p:nvSpPr>
          <p:spPr>
            <a:xfrm>
              <a:off x="320040" y="7935277"/>
              <a:ext cx="4206240" cy="530352"/>
            </a:xfrm>
            <a:prstGeom prst="rect">
              <a:avLst/>
            </a:prstGeom>
            <a:solidFill>
              <a:srgbClr val="FFFFFF"/>
            </a:solidFill>
            <a:ln w="12700">
              <a:solidFill>
                <a:srgbClr val="EDD8D0"/>
              </a:solidFill>
              <a:prstDash val="solid"/>
            </a:ln>
            <a:effectLst>
              <a:outerShdw blurRad="101600" dist="38100" dir="8100000" algn="bl" rotWithShape="0">
                <a:srgbClr val="000000">
                  <a:alpha val="12000"/>
                </a:srgbClr>
              </a:outerShdw>
            </a:effectLst>
          </p:spPr>
          <p:txBody>
            <a:bodyPr/>
            <a:lstStyle/>
            <a:p>
              <a:endParaRPr lang="en-US"/>
            </a:p>
          </p:txBody>
        </p:sp>
        <p:sp>
          <p:nvSpPr>
            <p:cNvPr id="23" name="Shape 21"/>
            <p:cNvSpPr/>
            <p:nvPr/>
          </p:nvSpPr>
          <p:spPr>
            <a:xfrm>
              <a:off x="320040" y="7935277"/>
              <a:ext cx="64008" cy="530352"/>
            </a:xfrm>
            <a:prstGeom prst="rect">
              <a:avLst/>
            </a:prstGeom>
            <a:solidFill>
              <a:srgbClr val="A8281E"/>
            </a:solidFill>
            <a:ln w="12700">
              <a:solidFill>
                <a:srgbClr val="A8281E"/>
              </a:solidFill>
              <a:prstDash val="solid"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24" name="Text 22"/>
            <p:cNvSpPr/>
            <p:nvPr/>
          </p:nvSpPr>
          <p:spPr>
            <a:xfrm>
              <a:off x="502920" y="7971853"/>
              <a:ext cx="3977640" cy="237744"/>
            </a:xfrm>
            <a:prstGeom prst="rect">
              <a:avLst/>
            </a:prstGeom>
            <a:noFill/>
            <a:ln/>
          </p:spPr>
          <p:txBody>
            <a:bodyPr wrap="square" lIns="0" tIns="0" rIns="0" bIns="0" rtlCol="0" anchor="ctr"/>
            <a:lstStyle/>
            <a:p>
              <a:pPr marL="0" indent="0">
                <a:buNone/>
              </a:pPr>
              <a:r>
                <a:rPr lang="en-US" sz="1150" b="1" dirty="0">
                  <a:solidFill>
                    <a:srgbClr val="140808"/>
                  </a:solidFill>
                  <a:latin typeface="Consolas" pitchFamily="34" charset="0"/>
                  <a:ea typeface="Consolas" pitchFamily="34" charset="-122"/>
                  <a:cs typeface="Consolas" pitchFamily="34" charset="-120"/>
                </a:rPr>
                <a:t>user:7</a:t>
              </a:r>
              <a:endParaRPr lang="en-US" sz="1150" dirty="0"/>
            </a:p>
          </p:txBody>
        </p:sp>
        <p:sp>
          <p:nvSpPr>
            <p:cNvPr id="25" name="Text 23"/>
            <p:cNvSpPr/>
            <p:nvPr/>
          </p:nvSpPr>
          <p:spPr>
            <a:xfrm>
              <a:off x="502920" y="8227885"/>
              <a:ext cx="3977640" cy="201168"/>
            </a:xfrm>
            <a:prstGeom prst="rect">
              <a:avLst/>
            </a:prstGeom>
            <a:noFill/>
            <a:ln/>
          </p:spPr>
          <p:txBody>
            <a:bodyPr wrap="square" lIns="0" tIns="0" rIns="0" bIns="0" rtlCol="0" anchor="ctr"/>
            <a:lstStyle/>
            <a:p>
              <a:pPr marL="0" indent="0">
                <a:buNone/>
              </a:pPr>
              <a:r>
                <a:rPr lang="en-US" sz="1050" dirty="0">
                  <a:solidFill>
                    <a:srgbClr val="7A5050"/>
                  </a:solidFill>
                </a:rPr>
                <a:t>User 7 is saved or deleted</a:t>
              </a:r>
              <a:endParaRPr lang="en-US" sz="1050" dirty="0"/>
            </a:p>
          </p:txBody>
        </p:sp>
      </p:grpSp>
      <p:grpSp>
        <p:nvGrpSpPr>
          <p:cNvPr id="48" name="Group 47">
            <a:extLst>
              <a:ext uri="{FF2B5EF4-FFF2-40B4-BE49-F238E27FC236}">
                <a16:creationId xmlns:a16="http://schemas.microsoft.com/office/drawing/2014/main" id="{2C515E54-7F04-7BAD-6FDC-976D61D13792}"/>
              </a:ext>
            </a:extLst>
          </p:cNvPr>
          <p:cNvGrpSpPr/>
          <p:nvPr/>
        </p:nvGrpSpPr>
        <p:grpSpPr>
          <a:xfrm>
            <a:off x="320040" y="3187390"/>
            <a:ext cx="4206240" cy="349165"/>
            <a:chOff x="320040" y="8518459"/>
            <a:chExt cx="4206240" cy="530352"/>
          </a:xfrm>
        </p:grpSpPr>
        <p:sp>
          <p:nvSpPr>
            <p:cNvPr id="26" name="Shape 24"/>
            <p:cNvSpPr/>
            <p:nvPr/>
          </p:nvSpPr>
          <p:spPr>
            <a:xfrm>
              <a:off x="320040" y="8518459"/>
              <a:ext cx="4206240" cy="530352"/>
            </a:xfrm>
            <a:prstGeom prst="rect">
              <a:avLst/>
            </a:prstGeom>
            <a:solidFill>
              <a:srgbClr val="FFFFFF"/>
            </a:solidFill>
            <a:ln w="12700">
              <a:solidFill>
                <a:srgbClr val="EDD8D0"/>
              </a:solidFill>
              <a:prstDash val="solid"/>
            </a:ln>
            <a:effectLst>
              <a:outerShdw blurRad="101600" dist="38100" dir="8100000" algn="bl" rotWithShape="0">
                <a:srgbClr val="000000">
                  <a:alpha val="12000"/>
                </a:srgbClr>
              </a:outerShdw>
            </a:effectLst>
          </p:spPr>
          <p:txBody>
            <a:bodyPr/>
            <a:lstStyle/>
            <a:p>
              <a:endParaRPr lang="en-US"/>
            </a:p>
          </p:txBody>
        </p:sp>
        <p:sp>
          <p:nvSpPr>
            <p:cNvPr id="27" name="Shape 25"/>
            <p:cNvSpPr/>
            <p:nvPr/>
          </p:nvSpPr>
          <p:spPr>
            <a:xfrm>
              <a:off x="320040" y="8518459"/>
              <a:ext cx="64008" cy="530352"/>
            </a:xfrm>
            <a:prstGeom prst="rect">
              <a:avLst/>
            </a:prstGeom>
            <a:solidFill>
              <a:srgbClr val="A8281E"/>
            </a:solidFill>
            <a:ln w="12700">
              <a:solidFill>
                <a:srgbClr val="A8281E"/>
              </a:solidFill>
              <a:prstDash val="solid"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28" name="Text 26"/>
            <p:cNvSpPr/>
            <p:nvPr/>
          </p:nvSpPr>
          <p:spPr>
            <a:xfrm>
              <a:off x="502920" y="8555035"/>
              <a:ext cx="3977640" cy="237744"/>
            </a:xfrm>
            <a:prstGeom prst="rect">
              <a:avLst/>
            </a:prstGeom>
            <a:noFill/>
            <a:ln/>
          </p:spPr>
          <p:txBody>
            <a:bodyPr wrap="square" lIns="0" tIns="0" rIns="0" bIns="0" rtlCol="0" anchor="ctr"/>
            <a:lstStyle/>
            <a:p>
              <a:pPr marL="0" indent="0">
                <a:buNone/>
              </a:pPr>
              <a:r>
                <a:rPr lang="en-US" sz="1150" b="1" dirty="0">
                  <a:solidFill>
                    <a:srgbClr val="140808"/>
                  </a:solidFill>
                  <a:latin typeface="Consolas" pitchFamily="34" charset="0"/>
                  <a:ea typeface="Consolas" pitchFamily="34" charset="-122"/>
                  <a:cs typeface="Consolas" pitchFamily="34" charset="-120"/>
                </a:rPr>
                <a:t>taxonomy_term:15</a:t>
              </a:r>
              <a:endParaRPr lang="en-US" sz="1150" dirty="0"/>
            </a:p>
          </p:txBody>
        </p:sp>
        <p:sp>
          <p:nvSpPr>
            <p:cNvPr id="29" name="Text 27"/>
            <p:cNvSpPr/>
            <p:nvPr/>
          </p:nvSpPr>
          <p:spPr>
            <a:xfrm>
              <a:off x="502920" y="8811067"/>
              <a:ext cx="3977640" cy="201168"/>
            </a:xfrm>
            <a:prstGeom prst="rect">
              <a:avLst/>
            </a:prstGeom>
            <a:noFill/>
            <a:ln/>
          </p:spPr>
          <p:txBody>
            <a:bodyPr wrap="square" lIns="0" tIns="0" rIns="0" bIns="0" rtlCol="0" anchor="ctr"/>
            <a:lstStyle/>
            <a:p>
              <a:pPr marL="0" indent="0">
                <a:buNone/>
              </a:pPr>
              <a:r>
                <a:rPr lang="en-US" sz="1050" dirty="0">
                  <a:solidFill>
                    <a:srgbClr val="7A5050"/>
                  </a:solidFill>
                </a:rPr>
                <a:t>Term 15 is saved or deleted</a:t>
              </a:r>
              <a:endParaRPr lang="en-US" sz="1050" dirty="0"/>
            </a:p>
          </p:txBody>
        </p:sp>
      </p:grpSp>
      <p:grpSp>
        <p:nvGrpSpPr>
          <p:cNvPr id="49" name="Group 48">
            <a:extLst>
              <a:ext uri="{FF2B5EF4-FFF2-40B4-BE49-F238E27FC236}">
                <a16:creationId xmlns:a16="http://schemas.microsoft.com/office/drawing/2014/main" id="{8FB66C5B-88DD-F85F-3434-E3AA42EB3632}"/>
              </a:ext>
            </a:extLst>
          </p:cNvPr>
          <p:cNvGrpSpPr/>
          <p:nvPr/>
        </p:nvGrpSpPr>
        <p:grpSpPr>
          <a:xfrm>
            <a:off x="320040" y="3584611"/>
            <a:ext cx="4206240" cy="349165"/>
            <a:chOff x="320040" y="9128738"/>
            <a:chExt cx="4206240" cy="530352"/>
          </a:xfrm>
        </p:grpSpPr>
        <p:sp>
          <p:nvSpPr>
            <p:cNvPr id="30" name="Shape 28"/>
            <p:cNvSpPr/>
            <p:nvPr/>
          </p:nvSpPr>
          <p:spPr>
            <a:xfrm>
              <a:off x="320040" y="9128738"/>
              <a:ext cx="4206240" cy="530352"/>
            </a:xfrm>
            <a:prstGeom prst="rect">
              <a:avLst/>
            </a:prstGeom>
            <a:solidFill>
              <a:srgbClr val="FFFFFF"/>
            </a:solidFill>
            <a:ln w="12700">
              <a:solidFill>
                <a:srgbClr val="EDD8D0"/>
              </a:solidFill>
              <a:prstDash val="solid"/>
            </a:ln>
            <a:effectLst>
              <a:outerShdw blurRad="101600" dist="38100" dir="8100000" algn="bl" rotWithShape="0">
                <a:srgbClr val="000000">
                  <a:alpha val="12000"/>
                </a:srgbClr>
              </a:outerShdw>
            </a:effectLst>
          </p:spPr>
          <p:txBody>
            <a:bodyPr/>
            <a:lstStyle/>
            <a:p>
              <a:endParaRPr lang="en-US"/>
            </a:p>
          </p:txBody>
        </p:sp>
        <p:sp>
          <p:nvSpPr>
            <p:cNvPr id="31" name="Shape 29"/>
            <p:cNvSpPr/>
            <p:nvPr/>
          </p:nvSpPr>
          <p:spPr>
            <a:xfrm>
              <a:off x="320040" y="9128738"/>
              <a:ext cx="64008" cy="530352"/>
            </a:xfrm>
            <a:prstGeom prst="rect">
              <a:avLst/>
            </a:prstGeom>
            <a:solidFill>
              <a:srgbClr val="A8281E"/>
            </a:solidFill>
            <a:ln w="12700">
              <a:solidFill>
                <a:srgbClr val="A8281E"/>
              </a:solidFill>
              <a:prstDash val="solid"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32" name="Text 30"/>
            <p:cNvSpPr/>
            <p:nvPr/>
          </p:nvSpPr>
          <p:spPr>
            <a:xfrm>
              <a:off x="502920" y="9165314"/>
              <a:ext cx="3977640" cy="237744"/>
            </a:xfrm>
            <a:prstGeom prst="rect">
              <a:avLst/>
            </a:prstGeom>
            <a:noFill/>
            <a:ln/>
          </p:spPr>
          <p:txBody>
            <a:bodyPr wrap="square" lIns="0" tIns="0" rIns="0" bIns="0" rtlCol="0" anchor="ctr"/>
            <a:lstStyle/>
            <a:p>
              <a:pPr marL="0" indent="0">
                <a:buNone/>
              </a:pPr>
              <a:r>
                <a:rPr lang="en-US" sz="1150" b="1" dirty="0">
                  <a:solidFill>
                    <a:srgbClr val="140808"/>
                  </a:solidFill>
                  <a:latin typeface="Consolas" pitchFamily="34" charset="0"/>
                  <a:ea typeface="Consolas" pitchFamily="34" charset="-122"/>
                  <a:cs typeface="Consolas" pitchFamily="34" charset="-120"/>
                </a:rPr>
                <a:t>config:system.site</a:t>
              </a:r>
              <a:endParaRPr lang="en-US" sz="1150" dirty="0"/>
            </a:p>
          </p:txBody>
        </p:sp>
        <p:sp>
          <p:nvSpPr>
            <p:cNvPr id="33" name="Text 31"/>
            <p:cNvSpPr/>
            <p:nvPr/>
          </p:nvSpPr>
          <p:spPr>
            <a:xfrm>
              <a:off x="502920" y="9421346"/>
              <a:ext cx="3977640" cy="201168"/>
            </a:xfrm>
            <a:prstGeom prst="rect">
              <a:avLst/>
            </a:prstGeom>
            <a:noFill/>
            <a:ln/>
          </p:spPr>
          <p:txBody>
            <a:bodyPr wrap="square" lIns="0" tIns="0" rIns="0" bIns="0" rtlCol="0" anchor="ctr"/>
            <a:lstStyle/>
            <a:p>
              <a:pPr marL="0" indent="0">
                <a:buNone/>
              </a:pPr>
              <a:r>
                <a:rPr lang="en-US" sz="1050" dirty="0">
                  <a:solidFill>
                    <a:srgbClr val="7A5050"/>
                  </a:solidFill>
                </a:rPr>
                <a:t>system.site config is saved</a:t>
              </a:r>
              <a:endParaRPr lang="en-US" sz="1050" dirty="0"/>
            </a:p>
          </p:txBody>
        </p:sp>
      </p:grpSp>
      <p:grpSp>
        <p:nvGrpSpPr>
          <p:cNvPr id="50" name="Group 49">
            <a:extLst>
              <a:ext uri="{FF2B5EF4-FFF2-40B4-BE49-F238E27FC236}">
                <a16:creationId xmlns:a16="http://schemas.microsoft.com/office/drawing/2014/main" id="{99DE7CDA-B9A1-44D2-818C-ECD92106BBC3}"/>
              </a:ext>
            </a:extLst>
          </p:cNvPr>
          <p:cNvGrpSpPr/>
          <p:nvPr/>
        </p:nvGrpSpPr>
        <p:grpSpPr>
          <a:xfrm>
            <a:off x="320040" y="3981832"/>
            <a:ext cx="4206240" cy="349165"/>
            <a:chOff x="320040" y="9711923"/>
            <a:chExt cx="4206240" cy="530352"/>
          </a:xfrm>
        </p:grpSpPr>
        <p:sp>
          <p:nvSpPr>
            <p:cNvPr id="34" name="Shape 32"/>
            <p:cNvSpPr/>
            <p:nvPr/>
          </p:nvSpPr>
          <p:spPr>
            <a:xfrm>
              <a:off x="320040" y="9711923"/>
              <a:ext cx="4206240" cy="530352"/>
            </a:xfrm>
            <a:prstGeom prst="rect">
              <a:avLst/>
            </a:prstGeom>
            <a:solidFill>
              <a:srgbClr val="FFFFFF"/>
            </a:solidFill>
            <a:ln w="12700">
              <a:solidFill>
                <a:srgbClr val="EDD8D0"/>
              </a:solidFill>
              <a:prstDash val="solid"/>
            </a:ln>
            <a:effectLst>
              <a:outerShdw blurRad="101600" dist="38100" dir="8100000" algn="bl" rotWithShape="0">
                <a:srgbClr val="000000">
                  <a:alpha val="12000"/>
                </a:srgbClr>
              </a:outerShdw>
            </a:effectLst>
          </p:spPr>
          <p:txBody>
            <a:bodyPr/>
            <a:lstStyle/>
            <a:p>
              <a:endParaRPr lang="en-US"/>
            </a:p>
          </p:txBody>
        </p:sp>
        <p:sp>
          <p:nvSpPr>
            <p:cNvPr id="35" name="Shape 33"/>
            <p:cNvSpPr/>
            <p:nvPr/>
          </p:nvSpPr>
          <p:spPr>
            <a:xfrm>
              <a:off x="320040" y="9711923"/>
              <a:ext cx="64008" cy="530352"/>
            </a:xfrm>
            <a:prstGeom prst="rect">
              <a:avLst/>
            </a:prstGeom>
            <a:solidFill>
              <a:srgbClr val="A8281E"/>
            </a:solidFill>
            <a:ln w="12700">
              <a:solidFill>
                <a:srgbClr val="A8281E"/>
              </a:solidFill>
              <a:prstDash val="solid"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36" name="Text 34"/>
            <p:cNvSpPr/>
            <p:nvPr/>
          </p:nvSpPr>
          <p:spPr>
            <a:xfrm>
              <a:off x="502920" y="9748499"/>
              <a:ext cx="3977640" cy="237744"/>
            </a:xfrm>
            <a:prstGeom prst="rect">
              <a:avLst/>
            </a:prstGeom>
            <a:noFill/>
            <a:ln/>
          </p:spPr>
          <p:txBody>
            <a:bodyPr wrap="square" lIns="0" tIns="0" rIns="0" bIns="0" rtlCol="0" anchor="ctr"/>
            <a:lstStyle/>
            <a:p>
              <a:pPr marL="0" indent="0">
                <a:buNone/>
              </a:pPr>
              <a:r>
                <a:rPr lang="en-US" sz="1150" b="1" dirty="0">
                  <a:solidFill>
                    <a:srgbClr val="140808"/>
                  </a:solidFill>
                  <a:latin typeface="Consolas" pitchFamily="34" charset="0"/>
                  <a:ea typeface="Consolas" pitchFamily="34" charset="-122"/>
                  <a:cs typeface="Consolas" pitchFamily="34" charset="-120"/>
                </a:rPr>
                <a:t>config:my_module.settings</a:t>
              </a:r>
              <a:endParaRPr lang="en-US" sz="1150" dirty="0"/>
            </a:p>
          </p:txBody>
        </p:sp>
        <p:sp>
          <p:nvSpPr>
            <p:cNvPr id="37" name="Text 35"/>
            <p:cNvSpPr/>
            <p:nvPr/>
          </p:nvSpPr>
          <p:spPr>
            <a:xfrm>
              <a:off x="502920" y="10004531"/>
              <a:ext cx="3977640" cy="201168"/>
            </a:xfrm>
            <a:prstGeom prst="rect">
              <a:avLst/>
            </a:prstGeom>
            <a:noFill/>
            <a:ln/>
          </p:spPr>
          <p:txBody>
            <a:bodyPr wrap="square" lIns="0" tIns="0" rIns="0" bIns="0" rtlCol="0" anchor="ctr"/>
            <a:lstStyle/>
            <a:p>
              <a:pPr marL="0" indent="0">
                <a:buNone/>
              </a:pPr>
              <a:r>
                <a:rPr lang="en-US" sz="1050" dirty="0">
                  <a:solidFill>
                    <a:srgbClr val="7A5050"/>
                  </a:solidFill>
                </a:rPr>
                <a:t>Module's config is saved</a:t>
              </a:r>
              <a:endParaRPr lang="en-US" sz="1050" dirty="0"/>
            </a:p>
          </p:txBody>
        </p:sp>
      </p:grpSp>
      <p:grpSp>
        <p:nvGrpSpPr>
          <p:cNvPr id="51" name="Group 50">
            <a:extLst>
              <a:ext uri="{FF2B5EF4-FFF2-40B4-BE49-F238E27FC236}">
                <a16:creationId xmlns:a16="http://schemas.microsoft.com/office/drawing/2014/main" id="{A391F5E9-3706-285F-F5D8-5812B39F60E3}"/>
              </a:ext>
            </a:extLst>
          </p:cNvPr>
          <p:cNvGrpSpPr/>
          <p:nvPr/>
        </p:nvGrpSpPr>
        <p:grpSpPr>
          <a:xfrm>
            <a:off x="320040" y="4379054"/>
            <a:ext cx="4206240" cy="349165"/>
            <a:chOff x="320040" y="10362836"/>
            <a:chExt cx="4206240" cy="530352"/>
          </a:xfrm>
        </p:grpSpPr>
        <p:sp>
          <p:nvSpPr>
            <p:cNvPr id="38" name="Shape 36"/>
            <p:cNvSpPr/>
            <p:nvPr/>
          </p:nvSpPr>
          <p:spPr>
            <a:xfrm>
              <a:off x="320040" y="10362836"/>
              <a:ext cx="4206240" cy="530352"/>
            </a:xfrm>
            <a:prstGeom prst="rect">
              <a:avLst/>
            </a:prstGeom>
            <a:solidFill>
              <a:srgbClr val="FFFFFF"/>
            </a:solidFill>
            <a:ln w="12700">
              <a:solidFill>
                <a:srgbClr val="EDD8D0"/>
              </a:solidFill>
              <a:prstDash val="solid"/>
            </a:ln>
            <a:effectLst>
              <a:outerShdw blurRad="101600" dist="38100" dir="8100000" algn="bl" rotWithShape="0">
                <a:srgbClr val="000000">
                  <a:alpha val="12000"/>
                </a:srgbClr>
              </a:outerShdw>
            </a:effectLst>
          </p:spPr>
          <p:txBody>
            <a:bodyPr/>
            <a:lstStyle/>
            <a:p>
              <a:endParaRPr lang="en-US"/>
            </a:p>
          </p:txBody>
        </p:sp>
        <p:sp>
          <p:nvSpPr>
            <p:cNvPr id="39" name="Shape 37"/>
            <p:cNvSpPr/>
            <p:nvPr/>
          </p:nvSpPr>
          <p:spPr>
            <a:xfrm>
              <a:off x="320040" y="10362836"/>
              <a:ext cx="64008" cy="530352"/>
            </a:xfrm>
            <a:prstGeom prst="rect">
              <a:avLst/>
            </a:prstGeom>
            <a:solidFill>
              <a:srgbClr val="A8281E"/>
            </a:solidFill>
            <a:ln w="12700">
              <a:solidFill>
                <a:srgbClr val="A8281E"/>
              </a:solidFill>
              <a:prstDash val="solid"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40" name="Text 38"/>
            <p:cNvSpPr/>
            <p:nvPr/>
          </p:nvSpPr>
          <p:spPr>
            <a:xfrm>
              <a:off x="502920" y="10399412"/>
              <a:ext cx="3977640" cy="237744"/>
            </a:xfrm>
            <a:prstGeom prst="rect">
              <a:avLst/>
            </a:prstGeom>
            <a:noFill/>
            <a:ln/>
          </p:spPr>
          <p:txBody>
            <a:bodyPr wrap="square" lIns="0" tIns="0" rIns="0" bIns="0" rtlCol="0" anchor="ctr"/>
            <a:lstStyle/>
            <a:p>
              <a:pPr marL="0" indent="0">
                <a:buNone/>
              </a:pPr>
              <a:r>
                <a:rPr lang="en-US" sz="1150" b="1" dirty="0">
                  <a:solidFill>
                    <a:srgbClr val="140808"/>
                  </a:solidFill>
                  <a:latin typeface="Consolas" pitchFamily="34" charset="0"/>
                  <a:ea typeface="Consolas" pitchFamily="34" charset="-122"/>
                  <a:cs typeface="Consolas" pitchFamily="34" charset="-120"/>
                </a:rPr>
                <a:t>block_content:3</a:t>
              </a:r>
              <a:endParaRPr lang="en-US" sz="1150" dirty="0"/>
            </a:p>
          </p:txBody>
        </p:sp>
        <p:sp>
          <p:nvSpPr>
            <p:cNvPr id="41" name="Text 39"/>
            <p:cNvSpPr/>
            <p:nvPr/>
          </p:nvSpPr>
          <p:spPr>
            <a:xfrm>
              <a:off x="502920" y="10655444"/>
              <a:ext cx="3977640" cy="201168"/>
            </a:xfrm>
            <a:prstGeom prst="rect">
              <a:avLst/>
            </a:prstGeom>
            <a:noFill/>
            <a:ln/>
          </p:spPr>
          <p:txBody>
            <a:bodyPr wrap="square" lIns="0" tIns="0" rIns="0" bIns="0" rtlCol="0" anchor="ctr"/>
            <a:lstStyle/>
            <a:p>
              <a:pPr marL="0" indent="0">
                <a:buNone/>
              </a:pPr>
              <a:r>
                <a:rPr lang="en-US" sz="1050" dirty="0">
                  <a:solidFill>
                    <a:srgbClr val="7A5050"/>
                  </a:solidFill>
                </a:rPr>
                <a:t>Block content entity 3 changes</a:t>
              </a:r>
              <a:endParaRPr lang="en-US" sz="1050" dirty="0"/>
            </a:p>
          </p:txBody>
        </p:sp>
      </p:grpSp>
      <p:sp>
        <p:nvSpPr>
          <p:cNvPr id="42" name="Text 40"/>
          <p:cNvSpPr/>
          <p:nvPr/>
        </p:nvSpPr>
        <p:spPr>
          <a:xfrm>
            <a:off x="4663440" y="1115568"/>
            <a:ext cx="416052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300" b="1" dirty="0">
                <a:solidFill>
                  <a:srgbClr val="D4503A"/>
                </a:solidFill>
              </a:rPr>
              <a:t>Getting entity tags in code</a:t>
            </a:r>
            <a:endParaRPr lang="en-US" sz="1300" dirty="0"/>
          </a:p>
        </p:txBody>
      </p:sp>
      <p:sp>
        <p:nvSpPr>
          <p:cNvPr id="43" name="Shape 41"/>
          <p:cNvSpPr/>
          <p:nvPr/>
        </p:nvSpPr>
        <p:spPr>
          <a:xfrm>
            <a:off x="4663440" y="1417320"/>
            <a:ext cx="4160520" cy="3291840"/>
          </a:xfrm>
          <a:prstGeom prst="rect">
            <a:avLst/>
          </a:prstGeom>
          <a:solidFill>
            <a:srgbClr val="100505"/>
          </a:solidFill>
          <a:ln w="12700">
            <a:solidFill>
              <a:srgbClr val="A8281E"/>
            </a:solidFill>
            <a:prstDash val="solid"/>
          </a:ln>
          <a:effectLst>
            <a:outerShdw blurRad="101600" dist="38100" dir="8100000" algn="bl" rotWithShape="0">
              <a:srgbClr val="000000">
                <a:alpha val="12000"/>
              </a:srgbClr>
            </a:outerShdw>
          </a:effectLst>
        </p:spPr>
        <p:txBody>
          <a:bodyPr/>
          <a:lstStyle/>
          <a:p>
            <a:endParaRPr lang="en-US"/>
          </a:p>
        </p:txBody>
      </p:sp>
      <p:sp>
        <p:nvSpPr>
          <p:cNvPr id="44" name="Text 42"/>
          <p:cNvSpPr/>
          <p:nvPr/>
        </p:nvSpPr>
        <p:spPr>
          <a:xfrm>
            <a:off x="4800600" y="1508760"/>
            <a:ext cx="3886200" cy="31089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800" dirty="0">
                <a:solidFill>
                  <a:srgbClr val="7EC8A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// Every entity provides getCacheTags():</a:t>
            </a:r>
            <a:endParaRPr lang="en-US" sz="800" dirty="0"/>
          </a:p>
          <a:p>
            <a:pPr marL="0" indent="0">
              <a:buNone/>
            </a:pPr>
            <a:r>
              <a:rPr lang="en-US" sz="800" dirty="0">
                <a:solidFill>
                  <a:srgbClr val="E5C07B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$node  = Node::load(42);</a:t>
            </a:r>
            <a:endParaRPr lang="en-US" sz="800" dirty="0"/>
          </a:p>
          <a:p>
            <a:pPr marL="0" indent="0">
              <a:buNone/>
            </a:pPr>
            <a:r>
              <a:rPr lang="en-US" sz="800" dirty="0">
                <a:solidFill>
                  <a:srgbClr val="E5C07B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$tags  = $node-&gt;getCacheTags();</a:t>
            </a:r>
            <a:endParaRPr lang="en-US" sz="800" dirty="0"/>
          </a:p>
          <a:p>
            <a:pPr marL="0" indent="0">
              <a:buNone/>
            </a:pPr>
            <a:r>
              <a:rPr lang="en-US" sz="800" dirty="0">
                <a:solidFill>
                  <a:srgbClr val="7EC8A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// Returns: ['node:42']</a:t>
            </a:r>
            <a:endParaRPr lang="en-US" sz="800" dirty="0"/>
          </a:p>
          <a:p>
            <a:pPr marL="0" indent="0">
              <a:buNone/>
            </a:pPr>
            <a:endParaRPr lang="en-US" sz="800" dirty="0"/>
          </a:p>
          <a:p>
            <a:pPr marL="0" indent="0">
              <a:buNone/>
            </a:pPr>
            <a:r>
              <a:rPr lang="en-US" sz="800" dirty="0">
                <a:solidFill>
                  <a:srgbClr val="7EC8A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// List tags for the node's entity type:</a:t>
            </a:r>
            <a:endParaRPr lang="en-US" sz="800" dirty="0"/>
          </a:p>
          <a:p>
            <a:pPr marL="0" indent="0">
              <a:buNone/>
            </a:pPr>
            <a:r>
              <a:rPr lang="en-US" sz="800" dirty="0">
                <a:solidFill>
                  <a:srgbClr val="E5C07B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$tags  = $node-&gt;getEntityType()-&gt;getListCacheTags();</a:t>
            </a:r>
            <a:endParaRPr lang="en-US" sz="800" dirty="0"/>
          </a:p>
          <a:p>
            <a:pPr marL="0" indent="0">
              <a:buNone/>
            </a:pPr>
            <a:r>
              <a:rPr lang="en-US" sz="800" dirty="0">
                <a:solidFill>
                  <a:srgbClr val="7EC8A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// Returns: ['node_list']</a:t>
            </a:r>
            <a:endParaRPr lang="en-US" sz="800" dirty="0"/>
          </a:p>
          <a:p>
            <a:pPr marL="0" indent="0">
              <a:buNone/>
            </a:pPr>
            <a:endParaRPr lang="en-US" sz="800" dirty="0"/>
          </a:p>
          <a:p>
            <a:pPr marL="0" indent="0">
              <a:buNone/>
            </a:pPr>
            <a:r>
              <a:rPr lang="en-US" sz="800" dirty="0">
                <a:solidFill>
                  <a:srgbClr val="7EC8A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// Merge tags from multiple sources:</a:t>
            </a:r>
            <a:endParaRPr lang="en-US" sz="800" dirty="0"/>
          </a:p>
          <a:p>
            <a:pPr marL="0" indent="0">
              <a:buNone/>
            </a:pPr>
            <a:r>
              <a:rPr lang="en-US" sz="800" dirty="0">
                <a:solidFill>
                  <a:srgbClr val="E5C07B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$tags  = Cache::mergeTags(</a:t>
            </a:r>
            <a:endParaRPr lang="en-US" sz="800" dirty="0"/>
          </a:p>
          <a:p>
            <a:pPr marL="0" indent="0">
              <a:buNone/>
            </a:pPr>
            <a:r>
              <a:rPr lang="en-US" sz="800" dirty="0">
                <a:solidFill>
                  <a:srgbClr val="9CDCFE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    $node-&gt;getCacheTags(),</a:t>
            </a:r>
            <a:endParaRPr lang="en-US" sz="800" dirty="0"/>
          </a:p>
          <a:p>
            <a:pPr marL="0" indent="0">
              <a:buNone/>
            </a:pPr>
            <a:r>
              <a:rPr lang="en-US" sz="800" dirty="0">
                <a:solidFill>
                  <a:srgbClr val="9CDCFE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    $block-&gt;getCacheTags(),</a:t>
            </a:r>
            <a:endParaRPr lang="en-US" sz="800" dirty="0"/>
          </a:p>
          <a:p>
            <a:pPr marL="0" indent="0">
              <a:buNone/>
            </a:pPr>
            <a:r>
              <a:rPr lang="en-US" sz="800" dirty="0">
                <a:solidFill>
                  <a:srgbClr val="F0C8B8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    ['my_module_custom_tag']</a:t>
            </a:r>
            <a:endParaRPr lang="en-US" sz="800" dirty="0"/>
          </a:p>
          <a:p>
            <a:pPr marL="0" indent="0">
              <a:buNone/>
            </a:pPr>
            <a:r>
              <a:rPr lang="en-US" sz="800" dirty="0">
                <a:solidFill>
                  <a:srgbClr val="F0C8B8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);</a:t>
            </a:r>
            <a:endParaRPr lang="en-US" sz="800" dirty="0"/>
          </a:p>
          <a:p>
            <a:pPr marL="0" indent="0">
              <a:buNone/>
            </a:pPr>
            <a:endParaRPr lang="en-US" sz="800" dirty="0"/>
          </a:p>
          <a:p>
            <a:pPr marL="0" indent="0">
              <a:buNone/>
            </a:pPr>
            <a:r>
              <a:rPr lang="en-US" sz="800" dirty="0">
                <a:solidFill>
                  <a:srgbClr val="7EC8A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// Tag invalidation fires automatically when</a:t>
            </a:r>
            <a:endParaRPr lang="en-US" sz="800" dirty="0"/>
          </a:p>
          <a:p>
            <a:pPr marL="0" indent="0">
              <a:buNone/>
            </a:pPr>
            <a:r>
              <a:rPr lang="en-US" sz="800" dirty="0">
                <a:solidFill>
                  <a:srgbClr val="7EC8A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// entities are saved via Entity API — you</a:t>
            </a:r>
            <a:endParaRPr lang="en-US" sz="800" dirty="0"/>
          </a:p>
          <a:p>
            <a:pPr marL="0" indent="0">
              <a:buNone/>
            </a:pPr>
            <a:r>
              <a:rPr lang="en-US" sz="800" dirty="0">
                <a:solidFill>
                  <a:srgbClr val="7EC8A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// rarely need to call Cache::invalidateTags()</a:t>
            </a:r>
            <a:endParaRPr lang="en-US" sz="800" dirty="0"/>
          </a:p>
          <a:p>
            <a:pPr marL="0" indent="0">
              <a:buNone/>
            </a:pPr>
            <a:r>
              <a:rPr lang="en-US" sz="800" dirty="0">
                <a:solidFill>
                  <a:srgbClr val="7EC8A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// manually for core entity types.</a:t>
            </a:r>
            <a:endParaRPr lang="en-US" sz="800" dirty="0"/>
          </a:p>
          <a:p>
            <a:pPr marL="0" indent="0">
              <a:buNone/>
            </a:pPr>
            <a:endParaRPr lang="en-US" sz="800" dirty="0"/>
          </a:p>
          <a:p>
            <a:pPr marL="0" indent="0">
              <a:buNone/>
            </a:pPr>
            <a:r>
              <a:rPr lang="en-US" sz="800" dirty="0">
                <a:solidFill>
                  <a:srgbClr val="7EC8A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// For CUSTOM data, define your own tag scheme:</a:t>
            </a:r>
            <a:endParaRPr lang="en-US" sz="800" dirty="0"/>
          </a:p>
          <a:p>
            <a:pPr marL="0" indent="0">
              <a:buNone/>
            </a:pPr>
            <a:r>
              <a:rPr lang="en-US" sz="800" dirty="0">
                <a:solidFill>
                  <a:srgbClr val="7EC8A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// 'my_module:product_price:' . $sku</a:t>
            </a:r>
            <a:endParaRPr lang="en-US" sz="800" dirty="0"/>
          </a:p>
          <a:p>
            <a:pPr marL="0" indent="0">
              <a:buNone/>
            </a:pPr>
            <a:r>
              <a:rPr lang="en-US" sz="800" dirty="0">
                <a:solidFill>
                  <a:srgbClr val="7EC8A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// Invalidate when price changes:</a:t>
            </a:r>
            <a:endParaRPr lang="en-US" sz="800" dirty="0"/>
          </a:p>
          <a:p>
            <a:pPr marL="0" indent="0">
              <a:buNone/>
            </a:pPr>
            <a:r>
              <a:rPr lang="en-US" sz="800" dirty="0">
                <a:solidFill>
                  <a:srgbClr val="9CDCFE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Cache::invalidateTags(['my_module:product_price:' . $sku]);</a:t>
            </a:r>
            <a:endParaRPr lang="en-US" sz="8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DF4F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658368"/>
          </a:xfrm>
          <a:prstGeom prst="rect">
            <a:avLst/>
          </a:prstGeom>
          <a:solidFill>
            <a:srgbClr val="140808"/>
          </a:solidFill>
          <a:ln w="12700">
            <a:solidFill>
              <a:srgbClr val="140808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3" name="Shape 1"/>
          <p:cNvSpPr/>
          <p:nvPr/>
        </p:nvSpPr>
        <p:spPr>
          <a:xfrm>
            <a:off x="0" y="658368"/>
            <a:ext cx="9144000" cy="50292"/>
          </a:xfrm>
          <a:prstGeom prst="rect">
            <a:avLst/>
          </a:prstGeom>
          <a:solidFill>
            <a:srgbClr val="F0907A"/>
          </a:solidFill>
          <a:ln w="12700">
            <a:solidFill>
              <a:srgbClr val="F0907A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4" name="Text 2"/>
          <p:cNvSpPr/>
          <p:nvPr/>
        </p:nvSpPr>
        <p:spPr>
          <a:xfrm>
            <a:off x="320040" y="0"/>
            <a:ext cx="4389120" cy="6583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2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Cache API</a:t>
            </a:r>
            <a:endParaRPr lang="en-US" sz="2200" dirty="0"/>
          </a:p>
        </p:txBody>
      </p:sp>
      <p:sp>
        <p:nvSpPr>
          <p:cNvPr id="5" name="Text 3"/>
          <p:cNvSpPr/>
          <p:nvPr/>
        </p:nvSpPr>
        <p:spPr>
          <a:xfrm>
            <a:off x="4709160" y="0"/>
            <a:ext cx="4114800" cy="6583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300" dirty="0">
                <a:solidFill>
                  <a:srgbClr val="FDF4F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 |  Cache Contexts &amp; Max-Age Reference</a:t>
            </a:r>
            <a:endParaRPr lang="en-US" sz="1300" dirty="0"/>
          </a:p>
        </p:txBody>
      </p:sp>
      <p:sp>
        <p:nvSpPr>
          <p:cNvPr id="8" name="Text 6"/>
          <p:cNvSpPr/>
          <p:nvPr/>
        </p:nvSpPr>
        <p:spPr>
          <a:xfrm>
            <a:off x="320040" y="786384"/>
            <a:ext cx="850392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300" dirty="0">
                <a:solidFill>
                  <a:srgbClr val="1E0808"/>
                </a:solidFill>
              </a:rPr>
              <a:t>Cache contexts vary the cache by request dimension — choose the narrowest context that correctly describes variation.</a:t>
            </a:r>
            <a:endParaRPr lang="en-US" sz="1300" dirty="0"/>
          </a:p>
        </p:txBody>
      </p:sp>
      <p:sp>
        <p:nvSpPr>
          <p:cNvPr id="9" name="Text 7"/>
          <p:cNvSpPr/>
          <p:nvPr/>
        </p:nvSpPr>
        <p:spPr>
          <a:xfrm>
            <a:off x="320040" y="1115568"/>
            <a:ext cx="850392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300" b="1" dirty="0">
                <a:solidFill>
                  <a:srgbClr val="A8281E"/>
                </a:solidFill>
              </a:rPr>
              <a:t>Available cache contexts (most common)</a:t>
            </a:r>
            <a:endParaRPr lang="en-US" sz="1300" dirty="0"/>
          </a:p>
        </p:txBody>
      </p:sp>
      <p:grpSp>
        <p:nvGrpSpPr>
          <p:cNvPr id="84" name="Group 83">
            <a:extLst>
              <a:ext uri="{FF2B5EF4-FFF2-40B4-BE49-F238E27FC236}">
                <a16:creationId xmlns:a16="http://schemas.microsoft.com/office/drawing/2014/main" id="{C053C611-316D-1853-0C0D-B1F37A2E5610}"/>
              </a:ext>
            </a:extLst>
          </p:cNvPr>
          <p:cNvGrpSpPr/>
          <p:nvPr/>
        </p:nvGrpSpPr>
        <p:grpSpPr>
          <a:xfrm>
            <a:off x="320040" y="1426463"/>
            <a:ext cx="3804920" cy="320040"/>
            <a:chOff x="320040" y="6131541"/>
            <a:chExt cx="3804920" cy="530352"/>
          </a:xfrm>
        </p:grpSpPr>
        <p:sp>
          <p:nvSpPr>
            <p:cNvPr id="10" name="Shape 8"/>
            <p:cNvSpPr/>
            <p:nvPr/>
          </p:nvSpPr>
          <p:spPr>
            <a:xfrm>
              <a:off x="320040" y="6131541"/>
              <a:ext cx="3804920" cy="530352"/>
            </a:xfrm>
            <a:prstGeom prst="rect">
              <a:avLst/>
            </a:prstGeom>
            <a:solidFill>
              <a:srgbClr val="FFFFFF"/>
            </a:solidFill>
            <a:ln w="12700">
              <a:solidFill>
                <a:srgbClr val="EDD8D0"/>
              </a:solidFill>
              <a:prstDash val="solid"/>
            </a:ln>
            <a:effectLst>
              <a:outerShdw blurRad="101600" dist="38100" dir="8100000" algn="bl" rotWithShape="0">
                <a:srgbClr val="000000">
                  <a:alpha val="12000"/>
                </a:srgbClr>
              </a:outerShdw>
            </a:effectLst>
          </p:spPr>
          <p:txBody>
            <a:bodyPr/>
            <a:lstStyle/>
            <a:p>
              <a:endParaRPr lang="en-US"/>
            </a:p>
          </p:txBody>
        </p:sp>
        <p:sp>
          <p:nvSpPr>
            <p:cNvPr id="11" name="Shape 9"/>
            <p:cNvSpPr/>
            <p:nvPr/>
          </p:nvSpPr>
          <p:spPr>
            <a:xfrm>
              <a:off x="320040" y="6131541"/>
              <a:ext cx="64008" cy="530352"/>
            </a:xfrm>
            <a:prstGeom prst="rect">
              <a:avLst/>
            </a:prstGeom>
            <a:solidFill>
              <a:srgbClr val="A8281E"/>
            </a:solidFill>
            <a:ln w="12700">
              <a:solidFill>
                <a:srgbClr val="A8281E"/>
              </a:solidFill>
              <a:prstDash val="solid"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2" name="Text 10"/>
            <p:cNvSpPr/>
            <p:nvPr/>
          </p:nvSpPr>
          <p:spPr>
            <a:xfrm>
              <a:off x="502920" y="6168117"/>
              <a:ext cx="3622040" cy="237744"/>
            </a:xfrm>
            <a:prstGeom prst="rect">
              <a:avLst/>
            </a:prstGeom>
            <a:noFill/>
            <a:ln/>
          </p:spPr>
          <p:txBody>
            <a:bodyPr wrap="square" lIns="0" tIns="0" rIns="0" bIns="0" rtlCol="0" anchor="ctr"/>
            <a:lstStyle/>
            <a:p>
              <a:pPr marL="0" indent="0">
                <a:buNone/>
              </a:pPr>
              <a:r>
                <a:rPr lang="en-US" sz="1150" b="1" dirty="0">
                  <a:solidFill>
                    <a:srgbClr val="140808"/>
                  </a:solidFill>
                  <a:latin typeface="Consolas" pitchFamily="34" charset="0"/>
                  <a:ea typeface="Consolas" pitchFamily="34" charset="-122"/>
                  <a:cs typeface="Consolas" pitchFamily="34" charset="-120"/>
                </a:rPr>
                <a:t>url</a:t>
              </a:r>
              <a:endParaRPr lang="en-US" sz="1150" dirty="0"/>
            </a:p>
          </p:txBody>
        </p:sp>
        <p:sp>
          <p:nvSpPr>
            <p:cNvPr id="13" name="Text 11"/>
            <p:cNvSpPr/>
            <p:nvPr/>
          </p:nvSpPr>
          <p:spPr>
            <a:xfrm>
              <a:off x="502920" y="6424149"/>
              <a:ext cx="3622040" cy="201168"/>
            </a:xfrm>
            <a:prstGeom prst="rect">
              <a:avLst/>
            </a:prstGeom>
            <a:noFill/>
            <a:ln/>
          </p:spPr>
          <p:txBody>
            <a:bodyPr wrap="square" lIns="0" tIns="0" rIns="0" bIns="0" rtlCol="0" anchor="ctr"/>
            <a:lstStyle/>
            <a:p>
              <a:pPr marL="0" indent="0">
                <a:buNone/>
              </a:pPr>
              <a:r>
                <a:rPr lang="en-US" sz="1050" dirty="0">
                  <a:solidFill>
                    <a:srgbClr val="7A5050"/>
                  </a:solidFill>
                </a:rPr>
                <a:t>Full URL including query string — unique cache per URL</a:t>
              </a:r>
              <a:endParaRPr lang="en-US" sz="1050" dirty="0"/>
            </a:p>
          </p:txBody>
        </p:sp>
      </p:grpSp>
      <p:grpSp>
        <p:nvGrpSpPr>
          <p:cNvPr id="83" name="Group 82">
            <a:extLst>
              <a:ext uri="{FF2B5EF4-FFF2-40B4-BE49-F238E27FC236}">
                <a16:creationId xmlns:a16="http://schemas.microsoft.com/office/drawing/2014/main" id="{7A3174DC-0FE3-20CC-1A41-0EC13C73F280}"/>
              </a:ext>
            </a:extLst>
          </p:cNvPr>
          <p:cNvGrpSpPr/>
          <p:nvPr/>
        </p:nvGrpSpPr>
        <p:grpSpPr>
          <a:xfrm>
            <a:off x="320040" y="1804076"/>
            <a:ext cx="3804920" cy="320040"/>
            <a:chOff x="320040" y="7098434"/>
            <a:chExt cx="3804920" cy="530352"/>
          </a:xfrm>
        </p:grpSpPr>
        <p:sp>
          <p:nvSpPr>
            <p:cNvPr id="14" name="Shape 12"/>
            <p:cNvSpPr/>
            <p:nvPr/>
          </p:nvSpPr>
          <p:spPr>
            <a:xfrm>
              <a:off x="320040" y="7098434"/>
              <a:ext cx="3804920" cy="530352"/>
            </a:xfrm>
            <a:prstGeom prst="rect">
              <a:avLst/>
            </a:prstGeom>
            <a:solidFill>
              <a:srgbClr val="FFFFFF"/>
            </a:solidFill>
            <a:ln w="12700">
              <a:solidFill>
                <a:srgbClr val="EDD8D0"/>
              </a:solidFill>
              <a:prstDash val="solid"/>
            </a:ln>
            <a:effectLst>
              <a:outerShdw blurRad="101600" dist="38100" dir="8100000" algn="bl" rotWithShape="0">
                <a:srgbClr val="000000">
                  <a:alpha val="12000"/>
                </a:srgbClr>
              </a:outerShdw>
            </a:effectLst>
          </p:spPr>
          <p:txBody>
            <a:bodyPr/>
            <a:lstStyle/>
            <a:p>
              <a:endParaRPr lang="en-US"/>
            </a:p>
          </p:txBody>
        </p:sp>
        <p:sp>
          <p:nvSpPr>
            <p:cNvPr id="15" name="Shape 13"/>
            <p:cNvSpPr/>
            <p:nvPr/>
          </p:nvSpPr>
          <p:spPr>
            <a:xfrm>
              <a:off x="320040" y="7098434"/>
              <a:ext cx="64008" cy="530352"/>
            </a:xfrm>
            <a:prstGeom prst="rect">
              <a:avLst/>
            </a:prstGeom>
            <a:solidFill>
              <a:srgbClr val="A8281E"/>
            </a:solidFill>
            <a:ln w="12700">
              <a:solidFill>
                <a:srgbClr val="A8281E"/>
              </a:solidFill>
              <a:prstDash val="solid"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6" name="Text 14"/>
            <p:cNvSpPr/>
            <p:nvPr/>
          </p:nvSpPr>
          <p:spPr>
            <a:xfrm>
              <a:off x="502920" y="7135010"/>
              <a:ext cx="3622040" cy="237744"/>
            </a:xfrm>
            <a:prstGeom prst="rect">
              <a:avLst/>
            </a:prstGeom>
            <a:noFill/>
            <a:ln/>
          </p:spPr>
          <p:txBody>
            <a:bodyPr wrap="square" lIns="0" tIns="0" rIns="0" bIns="0" rtlCol="0" anchor="ctr"/>
            <a:lstStyle/>
            <a:p>
              <a:pPr marL="0" indent="0">
                <a:buNone/>
              </a:pPr>
              <a:r>
                <a:rPr lang="en-US" sz="1150" b="1" dirty="0">
                  <a:solidFill>
                    <a:srgbClr val="140808"/>
                  </a:solidFill>
                  <a:latin typeface="Consolas" pitchFamily="34" charset="0"/>
                  <a:ea typeface="Consolas" pitchFamily="34" charset="-122"/>
                  <a:cs typeface="Consolas" pitchFamily="34" charset="-120"/>
                </a:rPr>
                <a:t>url.path</a:t>
              </a:r>
              <a:endParaRPr lang="en-US" sz="1150" dirty="0"/>
            </a:p>
          </p:txBody>
        </p:sp>
        <p:sp>
          <p:nvSpPr>
            <p:cNvPr id="17" name="Text 15"/>
            <p:cNvSpPr/>
            <p:nvPr/>
          </p:nvSpPr>
          <p:spPr>
            <a:xfrm>
              <a:off x="502920" y="7391042"/>
              <a:ext cx="3622040" cy="201168"/>
            </a:xfrm>
            <a:prstGeom prst="rect">
              <a:avLst/>
            </a:prstGeom>
            <a:noFill/>
            <a:ln/>
          </p:spPr>
          <p:txBody>
            <a:bodyPr wrap="square" lIns="0" tIns="0" rIns="0" bIns="0" rtlCol="0" anchor="ctr"/>
            <a:lstStyle/>
            <a:p>
              <a:pPr marL="0" indent="0">
                <a:buNone/>
              </a:pPr>
              <a:r>
                <a:rPr lang="en-US" sz="1050" dirty="0">
                  <a:solidFill>
                    <a:srgbClr val="7A5050"/>
                  </a:solidFill>
                </a:rPr>
                <a:t>URL path only (without query string)</a:t>
              </a:r>
              <a:endParaRPr lang="en-US" sz="1050" dirty="0"/>
            </a:p>
          </p:txBody>
        </p:sp>
      </p:grpSp>
      <p:grpSp>
        <p:nvGrpSpPr>
          <p:cNvPr id="82" name="Group 81">
            <a:extLst>
              <a:ext uri="{FF2B5EF4-FFF2-40B4-BE49-F238E27FC236}">
                <a16:creationId xmlns:a16="http://schemas.microsoft.com/office/drawing/2014/main" id="{A04065CB-4081-DB21-0CF2-4AB4112D93C6}"/>
              </a:ext>
            </a:extLst>
          </p:cNvPr>
          <p:cNvGrpSpPr/>
          <p:nvPr/>
        </p:nvGrpSpPr>
        <p:grpSpPr>
          <a:xfrm>
            <a:off x="320040" y="2181688"/>
            <a:ext cx="3804920" cy="320040"/>
            <a:chOff x="320040" y="7916312"/>
            <a:chExt cx="3804920" cy="530352"/>
          </a:xfrm>
        </p:grpSpPr>
        <p:sp>
          <p:nvSpPr>
            <p:cNvPr id="18" name="Shape 16"/>
            <p:cNvSpPr/>
            <p:nvPr/>
          </p:nvSpPr>
          <p:spPr>
            <a:xfrm>
              <a:off x="320040" y="7916312"/>
              <a:ext cx="3804920" cy="530352"/>
            </a:xfrm>
            <a:prstGeom prst="rect">
              <a:avLst/>
            </a:prstGeom>
            <a:solidFill>
              <a:srgbClr val="FFFFFF"/>
            </a:solidFill>
            <a:ln w="12700">
              <a:solidFill>
                <a:srgbClr val="EDD8D0"/>
              </a:solidFill>
              <a:prstDash val="solid"/>
            </a:ln>
            <a:effectLst>
              <a:outerShdw blurRad="101600" dist="38100" dir="8100000" algn="bl" rotWithShape="0">
                <a:srgbClr val="000000">
                  <a:alpha val="12000"/>
                </a:srgbClr>
              </a:outerShdw>
            </a:effectLst>
          </p:spPr>
          <p:txBody>
            <a:bodyPr/>
            <a:lstStyle/>
            <a:p>
              <a:endParaRPr lang="en-US"/>
            </a:p>
          </p:txBody>
        </p:sp>
        <p:sp>
          <p:nvSpPr>
            <p:cNvPr id="19" name="Shape 17"/>
            <p:cNvSpPr/>
            <p:nvPr/>
          </p:nvSpPr>
          <p:spPr>
            <a:xfrm>
              <a:off x="320040" y="7916312"/>
              <a:ext cx="64008" cy="530352"/>
            </a:xfrm>
            <a:prstGeom prst="rect">
              <a:avLst/>
            </a:prstGeom>
            <a:solidFill>
              <a:srgbClr val="A8281E"/>
            </a:solidFill>
            <a:ln w="12700">
              <a:solidFill>
                <a:srgbClr val="A8281E"/>
              </a:solidFill>
              <a:prstDash val="solid"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20" name="Text 18"/>
            <p:cNvSpPr/>
            <p:nvPr/>
          </p:nvSpPr>
          <p:spPr>
            <a:xfrm>
              <a:off x="502920" y="7952888"/>
              <a:ext cx="3622040" cy="237744"/>
            </a:xfrm>
            <a:prstGeom prst="rect">
              <a:avLst/>
            </a:prstGeom>
            <a:noFill/>
            <a:ln/>
          </p:spPr>
          <p:txBody>
            <a:bodyPr wrap="square" lIns="0" tIns="0" rIns="0" bIns="0" rtlCol="0" anchor="ctr"/>
            <a:lstStyle/>
            <a:p>
              <a:pPr marL="0" indent="0">
                <a:buNone/>
              </a:pPr>
              <a:r>
                <a:rPr lang="en-US" sz="1150" b="1" dirty="0">
                  <a:solidFill>
                    <a:srgbClr val="140808"/>
                  </a:solidFill>
                  <a:latin typeface="Consolas" pitchFamily="34" charset="0"/>
                  <a:ea typeface="Consolas" pitchFamily="34" charset="-122"/>
                  <a:cs typeface="Consolas" pitchFamily="34" charset="-120"/>
                </a:rPr>
                <a:t>url.query_args</a:t>
              </a:r>
              <a:endParaRPr lang="en-US" sz="1150" dirty="0"/>
            </a:p>
          </p:txBody>
        </p:sp>
        <p:sp>
          <p:nvSpPr>
            <p:cNvPr id="21" name="Text 19"/>
            <p:cNvSpPr/>
            <p:nvPr/>
          </p:nvSpPr>
          <p:spPr>
            <a:xfrm>
              <a:off x="502920" y="8208920"/>
              <a:ext cx="3622040" cy="201168"/>
            </a:xfrm>
            <a:prstGeom prst="rect">
              <a:avLst/>
            </a:prstGeom>
            <a:noFill/>
            <a:ln/>
          </p:spPr>
          <p:txBody>
            <a:bodyPr wrap="square" lIns="0" tIns="0" rIns="0" bIns="0" rtlCol="0" anchor="ctr"/>
            <a:lstStyle/>
            <a:p>
              <a:pPr marL="0" indent="0">
                <a:buNone/>
              </a:pPr>
              <a:r>
                <a:rPr lang="en-US" sz="1050" dirty="0">
                  <a:solidFill>
                    <a:srgbClr val="7A5050"/>
                  </a:solidFill>
                </a:rPr>
                <a:t>Query string only</a:t>
              </a:r>
              <a:endParaRPr lang="en-US" sz="1050" dirty="0"/>
            </a:p>
          </p:txBody>
        </p:sp>
      </p:grpSp>
      <p:grpSp>
        <p:nvGrpSpPr>
          <p:cNvPr id="81" name="Group 80">
            <a:extLst>
              <a:ext uri="{FF2B5EF4-FFF2-40B4-BE49-F238E27FC236}">
                <a16:creationId xmlns:a16="http://schemas.microsoft.com/office/drawing/2014/main" id="{64E7326F-1377-DEB1-689F-3FF0043930A3}"/>
              </a:ext>
            </a:extLst>
          </p:cNvPr>
          <p:cNvGrpSpPr/>
          <p:nvPr/>
        </p:nvGrpSpPr>
        <p:grpSpPr>
          <a:xfrm>
            <a:off x="320040" y="2559301"/>
            <a:ext cx="3804920" cy="320040"/>
            <a:chOff x="320040" y="8612265"/>
            <a:chExt cx="3804920" cy="530352"/>
          </a:xfrm>
        </p:grpSpPr>
        <p:sp>
          <p:nvSpPr>
            <p:cNvPr id="22" name="Shape 20"/>
            <p:cNvSpPr/>
            <p:nvPr/>
          </p:nvSpPr>
          <p:spPr>
            <a:xfrm>
              <a:off x="320040" y="8612265"/>
              <a:ext cx="3804920" cy="530352"/>
            </a:xfrm>
            <a:prstGeom prst="rect">
              <a:avLst/>
            </a:prstGeom>
            <a:solidFill>
              <a:srgbClr val="FFFFFF"/>
            </a:solidFill>
            <a:ln w="12700">
              <a:solidFill>
                <a:srgbClr val="EDD8D0"/>
              </a:solidFill>
              <a:prstDash val="solid"/>
            </a:ln>
            <a:effectLst>
              <a:outerShdw blurRad="101600" dist="38100" dir="8100000" algn="bl" rotWithShape="0">
                <a:srgbClr val="000000">
                  <a:alpha val="12000"/>
                </a:srgbClr>
              </a:outerShdw>
            </a:effectLst>
          </p:spPr>
          <p:txBody>
            <a:bodyPr/>
            <a:lstStyle/>
            <a:p>
              <a:endParaRPr lang="en-US"/>
            </a:p>
          </p:txBody>
        </p:sp>
        <p:sp>
          <p:nvSpPr>
            <p:cNvPr id="23" name="Shape 21"/>
            <p:cNvSpPr/>
            <p:nvPr/>
          </p:nvSpPr>
          <p:spPr>
            <a:xfrm>
              <a:off x="320040" y="8612265"/>
              <a:ext cx="64008" cy="530352"/>
            </a:xfrm>
            <a:prstGeom prst="rect">
              <a:avLst/>
            </a:prstGeom>
            <a:solidFill>
              <a:srgbClr val="A8281E"/>
            </a:solidFill>
            <a:ln w="12700">
              <a:solidFill>
                <a:srgbClr val="A8281E"/>
              </a:solidFill>
              <a:prstDash val="solid"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24" name="Text 22"/>
            <p:cNvSpPr/>
            <p:nvPr/>
          </p:nvSpPr>
          <p:spPr>
            <a:xfrm>
              <a:off x="502920" y="8648841"/>
              <a:ext cx="3622040" cy="237744"/>
            </a:xfrm>
            <a:prstGeom prst="rect">
              <a:avLst/>
            </a:prstGeom>
            <a:noFill/>
            <a:ln/>
          </p:spPr>
          <p:txBody>
            <a:bodyPr wrap="square" lIns="0" tIns="0" rIns="0" bIns="0" rtlCol="0" anchor="ctr"/>
            <a:lstStyle/>
            <a:p>
              <a:pPr marL="0" indent="0">
                <a:buNone/>
              </a:pPr>
              <a:r>
                <a:rPr lang="en-US" sz="1150" b="1" dirty="0">
                  <a:solidFill>
                    <a:srgbClr val="140808"/>
                  </a:solidFill>
                  <a:latin typeface="Consolas" pitchFamily="34" charset="0"/>
                  <a:ea typeface="Consolas" pitchFamily="34" charset="-122"/>
                  <a:cs typeface="Consolas" pitchFamily="34" charset="-120"/>
                </a:rPr>
                <a:t>url.query_args:sort</a:t>
              </a:r>
              <a:endParaRPr lang="en-US" sz="1150" dirty="0"/>
            </a:p>
          </p:txBody>
        </p:sp>
        <p:sp>
          <p:nvSpPr>
            <p:cNvPr id="25" name="Text 23"/>
            <p:cNvSpPr/>
            <p:nvPr/>
          </p:nvSpPr>
          <p:spPr>
            <a:xfrm>
              <a:off x="502920" y="8904873"/>
              <a:ext cx="3622040" cy="201168"/>
            </a:xfrm>
            <a:prstGeom prst="rect">
              <a:avLst/>
            </a:prstGeom>
            <a:noFill/>
            <a:ln/>
          </p:spPr>
          <p:txBody>
            <a:bodyPr wrap="square" lIns="0" tIns="0" rIns="0" bIns="0" rtlCol="0" anchor="ctr"/>
            <a:lstStyle/>
            <a:p>
              <a:pPr marL="0" indent="0">
                <a:buNone/>
              </a:pPr>
              <a:r>
                <a:rPr lang="en-US" sz="1050" dirty="0">
                  <a:solidFill>
                    <a:srgbClr val="7A5050"/>
                  </a:solidFill>
                </a:rPr>
                <a:t>Only the 'sort' query parameter</a:t>
              </a:r>
              <a:endParaRPr lang="en-US" sz="1050" dirty="0"/>
            </a:p>
          </p:txBody>
        </p:sp>
      </p:grpSp>
      <p:grpSp>
        <p:nvGrpSpPr>
          <p:cNvPr id="80" name="Group 79">
            <a:extLst>
              <a:ext uri="{FF2B5EF4-FFF2-40B4-BE49-F238E27FC236}">
                <a16:creationId xmlns:a16="http://schemas.microsoft.com/office/drawing/2014/main" id="{E8150C31-40E8-2721-C56A-33E8E21A4FE1}"/>
              </a:ext>
            </a:extLst>
          </p:cNvPr>
          <p:cNvGrpSpPr/>
          <p:nvPr/>
        </p:nvGrpSpPr>
        <p:grpSpPr>
          <a:xfrm>
            <a:off x="320040" y="2936914"/>
            <a:ext cx="3804920" cy="320040"/>
            <a:chOff x="320040" y="9172759"/>
            <a:chExt cx="3804920" cy="530352"/>
          </a:xfrm>
        </p:grpSpPr>
        <p:sp>
          <p:nvSpPr>
            <p:cNvPr id="26" name="Shape 24"/>
            <p:cNvSpPr/>
            <p:nvPr/>
          </p:nvSpPr>
          <p:spPr>
            <a:xfrm>
              <a:off x="320040" y="9172759"/>
              <a:ext cx="3804920" cy="530352"/>
            </a:xfrm>
            <a:prstGeom prst="rect">
              <a:avLst/>
            </a:prstGeom>
            <a:solidFill>
              <a:srgbClr val="FFFFFF"/>
            </a:solidFill>
            <a:ln w="12700">
              <a:solidFill>
                <a:srgbClr val="EDD8D0"/>
              </a:solidFill>
              <a:prstDash val="solid"/>
            </a:ln>
            <a:effectLst>
              <a:outerShdw blurRad="101600" dist="38100" dir="8100000" algn="bl" rotWithShape="0">
                <a:srgbClr val="000000">
                  <a:alpha val="12000"/>
                </a:srgbClr>
              </a:outerShdw>
            </a:effectLst>
          </p:spPr>
          <p:txBody>
            <a:bodyPr/>
            <a:lstStyle/>
            <a:p>
              <a:endParaRPr lang="en-US"/>
            </a:p>
          </p:txBody>
        </p:sp>
        <p:sp>
          <p:nvSpPr>
            <p:cNvPr id="27" name="Shape 25"/>
            <p:cNvSpPr/>
            <p:nvPr/>
          </p:nvSpPr>
          <p:spPr>
            <a:xfrm>
              <a:off x="320040" y="9172759"/>
              <a:ext cx="64008" cy="530352"/>
            </a:xfrm>
            <a:prstGeom prst="rect">
              <a:avLst/>
            </a:prstGeom>
            <a:solidFill>
              <a:srgbClr val="A8281E"/>
            </a:solidFill>
            <a:ln w="12700">
              <a:solidFill>
                <a:srgbClr val="A8281E"/>
              </a:solidFill>
              <a:prstDash val="solid"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28" name="Text 26"/>
            <p:cNvSpPr/>
            <p:nvPr/>
          </p:nvSpPr>
          <p:spPr>
            <a:xfrm>
              <a:off x="502920" y="9209335"/>
              <a:ext cx="3622040" cy="237744"/>
            </a:xfrm>
            <a:prstGeom prst="rect">
              <a:avLst/>
            </a:prstGeom>
            <a:noFill/>
            <a:ln/>
          </p:spPr>
          <p:txBody>
            <a:bodyPr wrap="square" lIns="0" tIns="0" rIns="0" bIns="0" rtlCol="0" anchor="ctr"/>
            <a:lstStyle/>
            <a:p>
              <a:pPr marL="0" indent="0">
                <a:buNone/>
              </a:pPr>
              <a:r>
                <a:rPr lang="en-US" sz="1150" b="1" dirty="0">
                  <a:solidFill>
                    <a:srgbClr val="140808"/>
                  </a:solidFill>
                  <a:latin typeface="Consolas" pitchFamily="34" charset="0"/>
                  <a:ea typeface="Consolas" pitchFamily="34" charset="-122"/>
                  <a:cs typeface="Consolas" pitchFamily="34" charset="-120"/>
                </a:rPr>
                <a:t>user</a:t>
              </a:r>
              <a:endParaRPr lang="en-US" sz="1150" dirty="0"/>
            </a:p>
          </p:txBody>
        </p:sp>
        <p:sp>
          <p:nvSpPr>
            <p:cNvPr id="29" name="Text 27"/>
            <p:cNvSpPr/>
            <p:nvPr/>
          </p:nvSpPr>
          <p:spPr>
            <a:xfrm>
              <a:off x="502920" y="9465367"/>
              <a:ext cx="3622040" cy="201168"/>
            </a:xfrm>
            <a:prstGeom prst="rect">
              <a:avLst/>
            </a:prstGeom>
            <a:noFill/>
            <a:ln/>
          </p:spPr>
          <p:txBody>
            <a:bodyPr wrap="square" lIns="0" tIns="0" rIns="0" bIns="0" rtlCol="0" anchor="ctr"/>
            <a:lstStyle/>
            <a:p>
              <a:pPr marL="0" indent="0">
                <a:buNone/>
              </a:pPr>
              <a:r>
                <a:rPr lang="en-US" sz="1050" dirty="0">
                  <a:solidFill>
                    <a:srgbClr val="7A5050"/>
                  </a:solidFill>
                </a:rPr>
                <a:t>Unique cache per user — very broad, avoid on high-traffic pages</a:t>
              </a:r>
              <a:endParaRPr lang="en-US" sz="1050" dirty="0"/>
            </a:p>
          </p:txBody>
        </p:sp>
      </p:grpSp>
      <p:grpSp>
        <p:nvGrpSpPr>
          <p:cNvPr id="79" name="Group 78">
            <a:extLst>
              <a:ext uri="{FF2B5EF4-FFF2-40B4-BE49-F238E27FC236}">
                <a16:creationId xmlns:a16="http://schemas.microsoft.com/office/drawing/2014/main" id="{B058EC97-B75E-4430-A668-87721FB718AE}"/>
              </a:ext>
            </a:extLst>
          </p:cNvPr>
          <p:cNvGrpSpPr/>
          <p:nvPr/>
        </p:nvGrpSpPr>
        <p:grpSpPr>
          <a:xfrm>
            <a:off x="320040" y="3314526"/>
            <a:ext cx="3804920" cy="320040"/>
            <a:chOff x="320040" y="9740030"/>
            <a:chExt cx="3804920" cy="530352"/>
          </a:xfrm>
        </p:grpSpPr>
        <p:sp>
          <p:nvSpPr>
            <p:cNvPr id="30" name="Shape 28"/>
            <p:cNvSpPr/>
            <p:nvPr/>
          </p:nvSpPr>
          <p:spPr>
            <a:xfrm>
              <a:off x="320040" y="9740030"/>
              <a:ext cx="3804920" cy="530352"/>
            </a:xfrm>
            <a:prstGeom prst="rect">
              <a:avLst/>
            </a:prstGeom>
            <a:solidFill>
              <a:srgbClr val="FFFFFF"/>
            </a:solidFill>
            <a:ln w="12700">
              <a:solidFill>
                <a:srgbClr val="EDD8D0"/>
              </a:solidFill>
              <a:prstDash val="solid"/>
            </a:ln>
            <a:effectLst>
              <a:outerShdw blurRad="101600" dist="38100" dir="8100000" algn="bl" rotWithShape="0">
                <a:srgbClr val="000000">
                  <a:alpha val="12000"/>
                </a:srgbClr>
              </a:outerShdw>
            </a:effectLst>
          </p:spPr>
          <p:txBody>
            <a:bodyPr/>
            <a:lstStyle/>
            <a:p>
              <a:endParaRPr lang="en-US"/>
            </a:p>
          </p:txBody>
        </p:sp>
        <p:sp>
          <p:nvSpPr>
            <p:cNvPr id="31" name="Shape 29"/>
            <p:cNvSpPr/>
            <p:nvPr/>
          </p:nvSpPr>
          <p:spPr>
            <a:xfrm>
              <a:off x="320040" y="9740030"/>
              <a:ext cx="64008" cy="530352"/>
            </a:xfrm>
            <a:prstGeom prst="rect">
              <a:avLst/>
            </a:prstGeom>
            <a:solidFill>
              <a:srgbClr val="A8281E"/>
            </a:solidFill>
            <a:ln w="12700">
              <a:solidFill>
                <a:srgbClr val="A8281E"/>
              </a:solidFill>
              <a:prstDash val="solid"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32" name="Text 30"/>
            <p:cNvSpPr/>
            <p:nvPr/>
          </p:nvSpPr>
          <p:spPr>
            <a:xfrm>
              <a:off x="502920" y="9776606"/>
              <a:ext cx="3622040" cy="237744"/>
            </a:xfrm>
            <a:prstGeom prst="rect">
              <a:avLst/>
            </a:prstGeom>
            <a:noFill/>
            <a:ln/>
          </p:spPr>
          <p:txBody>
            <a:bodyPr wrap="square" lIns="0" tIns="0" rIns="0" bIns="0" rtlCol="0" anchor="ctr"/>
            <a:lstStyle/>
            <a:p>
              <a:pPr marL="0" indent="0">
                <a:buNone/>
              </a:pPr>
              <a:r>
                <a:rPr lang="en-US" sz="1150" b="1" dirty="0">
                  <a:solidFill>
                    <a:srgbClr val="140808"/>
                  </a:solidFill>
                  <a:latin typeface="Consolas" pitchFamily="34" charset="0"/>
                  <a:ea typeface="Consolas" pitchFamily="34" charset="-122"/>
                  <a:cs typeface="Consolas" pitchFamily="34" charset="-120"/>
                </a:rPr>
                <a:t>user.permissions</a:t>
              </a:r>
              <a:endParaRPr lang="en-US" sz="1150" dirty="0"/>
            </a:p>
          </p:txBody>
        </p:sp>
        <p:sp>
          <p:nvSpPr>
            <p:cNvPr id="33" name="Text 31"/>
            <p:cNvSpPr/>
            <p:nvPr/>
          </p:nvSpPr>
          <p:spPr>
            <a:xfrm>
              <a:off x="502920" y="10032638"/>
              <a:ext cx="3622040" cy="201168"/>
            </a:xfrm>
            <a:prstGeom prst="rect">
              <a:avLst/>
            </a:prstGeom>
            <a:noFill/>
            <a:ln/>
          </p:spPr>
          <p:txBody>
            <a:bodyPr wrap="square" lIns="0" tIns="0" rIns="0" bIns="0" rtlCol="0" anchor="ctr"/>
            <a:lstStyle/>
            <a:p>
              <a:pPr marL="0" indent="0">
                <a:buNone/>
              </a:pPr>
              <a:r>
                <a:rPr lang="en-US" sz="1050" dirty="0">
                  <a:solidFill>
                    <a:srgbClr val="7A5050"/>
                  </a:solidFill>
                </a:rPr>
                <a:t>Vary by permission set (better than 'user' for access checks)</a:t>
              </a:r>
              <a:endParaRPr lang="en-US" sz="1050" dirty="0"/>
            </a:p>
          </p:txBody>
        </p:sp>
      </p:grpSp>
      <p:grpSp>
        <p:nvGrpSpPr>
          <p:cNvPr id="78" name="Group 77">
            <a:extLst>
              <a:ext uri="{FF2B5EF4-FFF2-40B4-BE49-F238E27FC236}">
                <a16:creationId xmlns:a16="http://schemas.microsoft.com/office/drawing/2014/main" id="{8B02FDD1-AA51-1716-5975-9E89BCC35E3C}"/>
              </a:ext>
            </a:extLst>
          </p:cNvPr>
          <p:cNvGrpSpPr/>
          <p:nvPr/>
        </p:nvGrpSpPr>
        <p:grpSpPr>
          <a:xfrm>
            <a:off x="320040" y="3692138"/>
            <a:ext cx="3804920" cy="320040"/>
            <a:chOff x="320040" y="10300516"/>
            <a:chExt cx="3804920" cy="530352"/>
          </a:xfrm>
        </p:grpSpPr>
        <p:sp>
          <p:nvSpPr>
            <p:cNvPr id="34" name="Shape 32"/>
            <p:cNvSpPr/>
            <p:nvPr/>
          </p:nvSpPr>
          <p:spPr>
            <a:xfrm>
              <a:off x="320040" y="10300516"/>
              <a:ext cx="3804920" cy="530352"/>
            </a:xfrm>
            <a:prstGeom prst="rect">
              <a:avLst/>
            </a:prstGeom>
            <a:solidFill>
              <a:srgbClr val="FFFFFF"/>
            </a:solidFill>
            <a:ln w="12700">
              <a:solidFill>
                <a:srgbClr val="EDD8D0"/>
              </a:solidFill>
              <a:prstDash val="solid"/>
            </a:ln>
            <a:effectLst>
              <a:outerShdw blurRad="101600" dist="38100" dir="8100000" algn="bl" rotWithShape="0">
                <a:srgbClr val="000000">
                  <a:alpha val="12000"/>
                </a:srgbClr>
              </a:outerShdw>
            </a:effectLst>
          </p:spPr>
          <p:txBody>
            <a:bodyPr/>
            <a:lstStyle/>
            <a:p>
              <a:endParaRPr lang="en-US"/>
            </a:p>
          </p:txBody>
        </p:sp>
        <p:sp>
          <p:nvSpPr>
            <p:cNvPr id="35" name="Shape 33"/>
            <p:cNvSpPr/>
            <p:nvPr/>
          </p:nvSpPr>
          <p:spPr>
            <a:xfrm>
              <a:off x="320040" y="10300516"/>
              <a:ext cx="64008" cy="530352"/>
            </a:xfrm>
            <a:prstGeom prst="rect">
              <a:avLst/>
            </a:prstGeom>
            <a:solidFill>
              <a:srgbClr val="A8281E"/>
            </a:solidFill>
            <a:ln w="12700">
              <a:solidFill>
                <a:srgbClr val="A8281E"/>
              </a:solidFill>
              <a:prstDash val="solid"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36" name="Text 34"/>
            <p:cNvSpPr/>
            <p:nvPr/>
          </p:nvSpPr>
          <p:spPr>
            <a:xfrm>
              <a:off x="502920" y="10337092"/>
              <a:ext cx="3622040" cy="237744"/>
            </a:xfrm>
            <a:prstGeom prst="rect">
              <a:avLst/>
            </a:prstGeom>
            <a:noFill/>
            <a:ln/>
          </p:spPr>
          <p:txBody>
            <a:bodyPr wrap="square" lIns="0" tIns="0" rIns="0" bIns="0" rtlCol="0" anchor="ctr"/>
            <a:lstStyle/>
            <a:p>
              <a:pPr marL="0" indent="0">
                <a:buNone/>
              </a:pPr>
              <a:r>
                <a:rPr lang="en-US" sz="1150" b="1" dirty="0">
                  <a:solidFill>
                    <a:srgbClr val="140808"/>
                  </a:solidFill>
                  <a:latin typeface="Consolas" pitchFamily="34" charset="0"/>
                  <a:ea typeface="Consolas" pitchFamily="34" charset="-122"/>
                  <a:cs typeface="Consolas" pitchFamily="34" charset="-120"/>
                </a:rPr>
                <a:t>user.roles</a:t>
              </a:r>
              <a:endParaRPr lang="en-US" sz="1150" dirty="0"/>
            </a:p>
          </p:txBody>
        </p:sp>
        <p:sp>
          <p:nvSpPr>
            <p:cNvPr id="37" name="Text 35"/>
            <p:cNvSpPr/>
            <p:nvPr/>
          </p:nvSpPr>
          <p:spPr>
            <a:xfrm>
              <a:off x="502920" y="10593124"/>
              <a:ext cx="3622040" cy="201168"/>
            </a:xfrm>
            <a:prstGeom prst="rect">
              <a:avLst/>
            </a:prstGeom>
            <a:noFill/>
            <a:ln/>
          </p:spPr>
          <p:txBody>
            <a:bodyPr wrap="square" lIns="0" tIns="0" rIns="0" bIns="0" rtlCol="0" anchor="ctr"/>
            <a:lstStyle/>
            <a:p>
              <a:pPr marL="0" indent="0">
                <a:buNone/>
              </a:pPr>
              <a:r>
                <a:rPr lang="en-US" sz="1050" dirty="0">
                  <a:solidFill>
                    <a:srgbClr val="7A5050"/>
                  </a:solidFill>
                </a:rPr>
                <a:t>Vary by user role combination</a:t>
              </a:r>
              <a:endParaRPr lang="en-US" sz="1050" dirty="0"/>
            </a:p>
          </p:txBody>
        </p:sp>
      </p:grpSp>
      <p:grpSp>
        <p:nvGrpSpPr>
          <p:cNvPr id="77" name="Group 76">
            <a:extLst>
              <a:ext uri="{FF2B5EF4-FFF2-40B4-BE49-F238E27FC236}">
                <a16:creationId xmlns:a16="http://schemas.microsoft.com/office/drawing/2014/main" id="{C90D683E-845B-E413-56BC-D58E067623F2}"/>
              </a:ext>
            </a:extLst>
          </p:cNvPr>
          <p:cNvGrpSpPr/>
          <p:nvPr/>
        </p:nvGrpSpPr>
        <p:grpSpPr>
          <a:xfrm>
            <a:off x="5019040" y="1426463"/>
            <a:ext cx="3804920" cy="320040"/>
            <a:chOff x="320040" y="10888103"/>
            <a:chExt cx="3804920" cy="530352"/>
          </a:xfrm>
        </p:grpSpPr>
        <p:sp>
          <p:nvSpPr>
            <p:cNvPr id="38" name="Shape 36"/>
            <p:cNvSpPr/>
            <p:nvPr/>
          </p:nvSpPr>
          <p:spPr>
            <a:xfrm>
              <a:off x="320040" y="10888103"/>
              <a:ext cx="3804920" cy="530352"/>
            </a:xfrm>
            <a:prstGeom prst="rect">
              <a:avLst/>
            </a:prstGeom>
            <a:solidFill>
              <a:srgbClr val="FFFFFF"/>
            </a:solidFill>
            <a:ln w="12700">
              <a:solidFill>
                <a:srgbClr val="EDD8D0"/>
              </a:solidFill>
              <a:prstDash val="solid"/>
            </a:ln>
            <a:effectLst>
              <a:outerShdw blurRad="101600" dist="38100" dir="8100000" algn="bl" rotWithShape="0">
                <a:srgbClr val="000000">
                  <a:alpha val="12000"/>
                </a:srgbClr>
              </a:outerShdw>
            </a:effectLst>
          </p:spPr>
          <p:txBody>
            <a:bodyPr/>
            <a:lstStyle/>
            <a:p>
              <a:endParaRPr lang="en-US"/>
            </a:p>
          </p:txBody>
        </p:sp>
        <p:sp>
          <p:nvSpPr>
            <p:cNvPr id="39" name="Shape 37"/>
            <p:cNvSpPr/>
            <p:nvPr/>
          </p:nvSpPr>
          <p:spPr>
            <a:xfrm>
              <a:off x="320040" y="10888103"/>
              <a:ext cx="64008" cy="530352"/>
            </a:xfrm>
            <a:prstGeom prst="rect">
              <a:avLst/>
            </a:prstGeom>
            <a:solidFill>
              <a:srgbClr val="A8281E"/>
            </a:solidFill>
            <a:ln w="12700">
              <a:solidFill>
                <a:srgbClr val="A8281E"/>
              </a:solidFill>
              <a:prstDash val="solid"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40" name="Text 38"/>
            <p:cNvSpPr/>
            <p:nvPr/>
          </p:nvSpPr>
          <p:spPr>
            <a:xfrm>
              <a:off x="502920" y="10924679"/>
              <a:ext cx="3622040" cy="237744"/>
            </a:xfrm>
            <a:prstGeom prst="rect">
              <a:avLst/>
            </a:prstGeom>
            <a:noFill/>
            <a:ln/>
          </p:spPr>
          <p:txBody>
            <a:bodyPr wrap="square" lIns="0" tIns="0" rIns="0" bIns="0" rtlCol="0" anchor="ctr"/>
            <a:lstStyle/>
            <a:p>
              <a:pPr marL="0" indent="0">
                <a:buNone/>
              </a:pPr>
              <a:r>
                <a:rPr lang="en-US" sz="1150" b="1" dirty="0">
                  <a:solidFill>
                    <a:srgbClr val="140808"/>
                  </a:solidFill>
                  <a:latin typeface="Consolas" pitchFamily="34" charset="0"/>
                  <a:ea typeface="Consolas" pitchFamily="34" charset="-122"/>
                  <a:cs typeface="Consolas" pitchFamily="34" charset="-120"/>
                </a:rPr>
                <a:t>languages:language_interface</a:t>
              </a:r>
              <a:endParaRPr lang="en-US" sz="1150" dirty="0"/>
            </a:p>
          </p:txBody>
        </p:sp>
        <p:sp>
          <p:nvSpPr>
            <p:cNvPr id="41" name="Text 39"/>
            <p:cNvSpPr/>
            <p:nvPr/>
          </p:nvSpPr>
          <p:spPr>
            <a:xfrm>
              <a:off x="502920" y="11180711"/>
              <a:ext cx="3622040" cy="201168"/>
            </a:xfrm>
            <a:prstGeom prst="rect">
              <a:avLst/>
            </a:prstGeom>
            <a:noFill/>
            <a:ln/>
          </p:spPr>
          <p:txBody>
            <a:bodyPr wrap="square" lIns="0" tIns="0" rIns="0" bIns="0" rtlCol="0" anchor="ctr"/>
            <a:lstStyle/>
            <a:p>
              <a:pPr marL="0" indent="0">
                <a:buNone/>
              </a:pPr>
              <a:r>
                <a:rPr lang="en-US" sz="1050" dirty="0">
                  <a:solidFill>
                    <a:srgbClr val="7A5050"/>
                  </a:solidFill>
                </a:rPr>
                <a:t>Vary by UI language</a:t>
              </a:r>
              <a:endParaRPr lang="en-US" sz="1050" dirty="0"/>
            </a:p>
          </p:txBody>
        </p:sp>
      </p:grpSp>
      <p:grpSp>
        <p:nvGrpSpPr>
          <p:cNvPr id="76" name="Group 75">
            <a:extLst>
              <a:ext uri="{FF2B5EF4-FFF2-40B4-BE49-F238E27FC236}">
                <a16:creationId xmlns:a16="http://schemas.microsoft.com/office/drawing/2014/main" id="{968F0366-06DC-0407-37E4-BCCB66F9E00B}"/>
              </a:ext>
            </a:extLst>
          </p:cNvPr>
          <p:cNvGrpSpPr/>
          <p:nvPr/>
        </p:nvGrpSpPr>
        <p:grpSpPr>
          <a:xfrm>
            <a:off x="5019040" y="1804076"/>
            <a:ext cx="3804920" cy="320040"/>
            <a:chOff x="320040" y="11455365"/>
            <a:chExt cx="3804920" cy="530352"/>
          </a:xfrm>
        </p:grpSpPr>
        <p:sp>
          <p:nvSpPr>
            <p:cNvPr id="42" name="Shape 40"/>
            <p:cNvSpPr/>
            <p:nvPr/>
          </p:nvSpPr>
          <p:spPr>
            <a:xfrm>
              <a:off x="320040" y="11455365"/>
              <a:ext cx="3804920" cy="530352"/>
            </a:xfrm>
            <a:prstGeom prst="rect">
              <a:avLst/>
            </a:prstGeom>
            <a:solidFill>
              <a:srgbClr val="FFFFFF"/>
            </a:solidFill>
            <a:ln w="12700">
              <a:solidFill>
                <a:srgbClr val="EDD8D0"/>
              </a:solidFill>
              <a:prstDash val="solid"/>
            </a:ln>
            <a:effectLst>
              <a:outerShdw blurRad="101600" dist="38100" dir="8100000" algn="bl" rotWithShape="0">
                <a:srgbClr val="000000">
                  <a:alpha val="12000"/>
                </a:srgbClr>
              </a:outerShdw>
            </a:effectLst>
          </p:spPr>
          <p:txBody>
            <a:bodyPr/>
            <a:lstStyle/>
            <a:p>
              <a:endParaRPr lang="en-US"/>
            </a:p>
          </p:txBody>
        </p:sp>
        <p:sp>
          <p:nvSpPr>
            <p:cNvPr id="43" name="Shape 41"/>
            <p:cNvSpPr/>
            <p:nvPr/>
          </p:nvSpPr>
          <p:spPr>
            <a:xfrm>
              <a:off x="320040" y="11455365"/>
              <a:ext cx="64008" cy="530352"/>
            </a:xfrm>
            <a:prstGeom prst="rect">
              <a:avLst/>
            </a:prstGeom>
            <a:solidFill>
              <a:srgbClr val="A8281E"/>
            </a:solidFill>
            <a:ln w="12700">
              <a:solidFill>
                <a:srgbClr val="A8281E"/>
              </a:solidFill>
              <a:prstDash val="solid"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44" name="Text 42"/>
            <p:cNvSpPr/>
            <p:nvPr/>
          </p:nvSpPr>
          <p:spPr>
            <a:xfrm>
              <a:off x="502920" y="11491941"/>
              <a:ext cx="3622040" cy="237744"/>
            </a:xfrm>
            <a:prstGeom prst="rect">
              <a:avLst/>
            </a:prstGeom>
            <a:noFill/>
            <a:ln/>
          </p:spPr>
          <p:txBody>
            <a:bodyPr wrap="square" lIns="0" tIns="0" rIns="0" bIns="0" rtlCol="0" anchor="ctr"/>
            <a:lstStyle/>
            <a:p>
              <a:pPr marL="0" indent="0">
                <a:buNone/>
              </a:pPr>
              <a:r>
                <a:rPr lang="en-US" sz="1150" b="1" dirty="0">
                  <a:solidFill>
                    <a:srgbClr val="140808"/>
                  </a:solidFill>
                  <a:latin typeface="Consolas" pitchFamily="34" charset="0"/>
                  <a:ea typeface="Consolas" pitchFamily="34" charset="-122"/>
                  <a:cs typeface="Consolas" pitchFamily="34" charset="-120"/>
                </a:rPr>
                <a:t>languages:language_content</a:t>
              </a:r>
              <a:endParaRPr lang="en-US" sz="1150" dirty="0"/>
            </a:p>
          </p:txBody>
        </p:sp>
        <p:sp>
          <p:nvSpPr>
            <p:cNvPr id="45" name="Text 43"/>
            <p:cNvSpPr/>
            <p:nvPr/>
          </p:nvSpPr>
          <p:spPr>
            <a:xfrm>
              <a:off x="502920" y="11747973"/>
              <a:ext cx="3622040" cy="201168"/>
            </a:xfrm>
            <a:prstGeom prst="rect">
              <a:avLst/>
            </a:prstGeom>
            <a:noFill/>
            <a:ln/>
          </p:spPr>
          <p:txBody>
            <a:bodyPr wrap="square" lIns="0" tIns="0" rIns="0" bIns="0" rtlCol="0" anchor="ctr"/>
            <a:lstStyle/>
            <a:p>
              <a:pPr marL="0" indent="0">
                <a:buNone/>
              </a:pPr>
              <a:r>
                <a:rPr lang="en-US" sz="1050" dirty="0">
                  <a:solidFill>
                    <a:srgbClr val="7A5050"/>
                  </a:solidFill>
                </a:rPr>
                <a:t>Vary by content language</a:t>
              </a:r>
              <a:endParaRPr lang="en-US" sz="1050" dirty="0"/>
            </a:p>
          </p:txBody>
        </p:sp>
      </p:grpSp>
      <p:grpSp>
        <p:nvGrpSpPr>
          <p:cNvPr id="75" name="Group 74">
            <a:extLst>
              <a:ext uri="{FF2B5EF4-FFF2-40B4-BE49-F238E27FC236}">
                <a16:creationId xmlns:a16="http://schemas.microsoft.com/office/drawing/2014/main" id="{C8160A0F-5DBD-3ED0-2B02-079BED41C580}"/>
              </a:ext>
            </a:extLst>
          </p:cNvPr>
          <p:cNvGrpSpPr/>
          <p:nvPr/>
        </p:nvGrpSpPr>
        <p:grpSpPr>
          <a:xfrm>
            <a:off x="5019040" y="2181689"/>
            <a:ext cx="3804920" cy="320040"/>
            <a:chOff x="320040" y="12022633"/>
            <a:chExt cx="3804920" cy="530352"/>
          </a:xfrm>
        </p:grpSpPr>
        <p:sp>
          <p:nvSpPr>
            <p:cNvPr id="46" name="Shape 44"/>
            <p:cNvSpPr/>
            <p:nvPr/>
          </p:nvSpPr>
          <p:spPr>
            <a:xfrm>
              <a:off x="320040" y="12022633"/>
              <a:ext cx="3804920" cy="530352"/>
            </a:xfrm>
            <a:prstGeom prst="rect">
              <a:avLst/>
            </a:prstGeom>
            <a:solidFill>
              <a:srgbClr val="FFFFFF"/>
            </a:solidFill>
            <a:ln w="12700">
              <a:solidFill>
                <a:srgbClr val="EDD8D0"/>
              </a:solidFill>
              <a:prstDash val="solid"/>
            </a:ln>
            <a:effectLst>
              <a:outerShdw blurRad="101600" dist="38100" dir="8100000" algn="bl" rotWithShape="0">
                <a:srgbClr val="000000">
                  <a:alpha val="12000"/>
                </a:srgbClr>
              </a:outerShdw>
            </a:effectLst>
          </p:spPr>
          <p:txBody>
            <a:bodyPr/>
            <a:lstStyle/>
            <a:p>
              <a:endParaRPr lang="en-US"/>
            </a:p>
          </p:txBody>
        </p:sp>
        <p:sp>
          <p:nvSpPr>
            <p:cNvPr id="47" name="Shape 45"/>
            <p:cNvSpPr/>
            <p:nvPr/>
          </p:nvSpPr>
          <p:spPr>
            <a:xfrm>
              <a:off x="320040" y="12022633"/>
              <a:ext cx="64008" cy="530352"/>
            </a:xfrm>
            <a:prstGeom prst="rect">
              <a:avLst/>
            </a:prstGeom>
            <a:solidFill>
              <a:srgbClr val="A8281E"/>
            </a:solidFill>
            <a:ln w="12700">
              <a:solidFill>
                <a:srgbClr val="A8281E"/>
              </a:solidFill>
              <a:prstDash val="solid"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48" name="Text 46"/>
            <p:cNvSpPr/>
            <p:nvPr/>
          </p:nvSpPr>
          <p:spPr>
            <a:xfrm>
              <a:off x="502920" y="12059209"/>
              <a:ext cx="3622040" cy="237744"/>
            </a:xfrm>
            <a:prstGeom prst="rect">
              <a:avLst/>
            </a:prstGeom>
            <a:noFill/>
            <a:ln/>
          </p:spPr>
          <p:txBody>
            <a:bodyPr wrap="square" lIns="0" tIns="0" rIns="0" bIns="0" rtlCol="0" anchor="ctr"/>
            <a:lstStyle/>
            <a:p>
              <a:pPr marL="0" indent="0">
                <a:buNone/>
              </a:pPr>
              <a:r>
                <a:rPr lang="en-US" sz="1150" b="1" dirty="0">
                  <a:solidFill>
                    <a:srgbClr val="140808"/>
                  </a:solidFill>
                  <a:latin typeface="Consolas" pitchFamily="34" charset="0"/>
                  <a:ea typeface="Consolas" pitchFamily="34" charset="-122"/>
                  <a:cs typeface="Consolas" pitchFamily="34" charset="-120"/>
                </a:rPr>
                <a:t>session</a:t>
              </a:r>
              <a:endParaRPr lang="en-US" sz="1150" dirty="0"/>
            </a:p>
          </p:txBody>
        </p:sp>
        <p:sp>
          <p:nvSpPr>
            <p:cNvPr id="49" name="Text 47"/>
            <p:cNvSpPr/>
            <p:nvPr/>
          </p:nvSpPr>
          <p:spPr>
            <a:xfrm>
              <a:off x="502920" y="12315241"/>
              <a:ext cx="3622040" cy="201168"/>
            </a:xfrm>
            <a:prstGeom prst="rect">
              <a:avLst/>
            </a:prstGeom>
            <a:noFill/>
            <a:ln/>
          </p:spPr>
          <p:txBody>
            <a:bodyPr wrap="square" lIns="0" tIns="0" rIns="0" bIns="0" rtlCol="0" anchor="ctr"/>
            <a:lstStyle/>
            <a:p>
              <a:pPr marL="0" indent="0">
                <a:buNone/>
              </a:pPr>
              <a:r>
                <a:rPr lang="en-US" sz="1050" dirty="0">
                  <a:solidFill>
                    <a:srgbClr val="7A5050"/>
                  </a:solidFill>
                </a:rPr>
                <a:t>Vary by session (implies 'user', disables page caching)</a:t>
              </a:r>
              <a:endParaRPr lang="en-US" sz="1050" dirty="0"/>
            </a:p>
          </p:txBody>
        </p:sp>
      </p:grpSp>
      <p:grpSp>
        <p:nvGrpSpPr>
          <p:cNvPr id="74" name="Group 73">
            <a:extLst>
              <a:ext uri="{FF2B5EF4-FFF2-40B4-BE49-F238E27FC236}">
                <a16:creationId xmlns:a16="http://schemas.microsoft.com/office/drawing/2014/main" id="{633E5227-B56D-A243-C3DE-E939FFCC91FD}"/>
              </a:ext>
            </a:extLst>
          </p:cNvPr>
          <p:cNvGrpSpPr/>
          <p:nvPr/>
        </p:nvGrpSpPr>
        <p:grpSpPr>
          <a:xfrm>
            <a:off x="5019040" y="2559302"/>
            <a:ext cx="3804920" cy="320040"/>
            <a:chOff x="320040" y="12657631"/>
            <a:chExt cx="3804920" cy="530352"/>
          </a:xfrm>
        </p:grpSpPr>
        <p:sp>
          <p:nvSpPr>
            <p:cNvPr id="50" name="Shape 48"/>
            <p:cNvSpPr/>
            <p:nvPr/>
          </p:nvSpPr>
          <p:spPr>
            <a:xfrm>
              <a:off x="320040" y="12657631"/>
              <a:ext cx="3804920" cy="530352"/>
            </a:xfrm>
            <a:prstGeom prst="rect">
              <a:avLst/>
            </a:prstGeom>
            <a:solidFill>
              <a:srgbClr val="FFFFFF"/>
            </a:solidFill>
            <a:ln w="12700">
              <a:solidFill>
                <a:srgbClr val="EDD8D0"/>
              </a:solidFill>
              <a:prstDash val="solid"/>
            </a:ln>
            <a:effectLst>
              <a:outerShdw blurRad="101600" dist="38100" dir="8100000" algn="bl" rotWithShape="0">
                <a:srgbClr val="000000">
                  <a:alpha val="12000"/>
                </a:srgbClr>
              </a:outerShdw>
            </a:effectLst>
          </p:spPr>
          <p:txBody>
            <a:bodyPr/>
            <a:lstStyle/>
            <a:p>
              <a:endParaRPr lang="en-US"/>
            </a:p>
          </p:txBody>
        </p:sp>
        <p:sp>
          <p:nvSpPr>
            <p:cNvPr id="51" name="Shape 49"/>
            <p:cNvSpPr/>
            <p:nvPr/>
          </p:nvSpPr>
          <p:spPr>
            <a:xfrm>
              <a:off x="320040" y="12657631"/>
              <a:ext cx="64008" cy="530352"/>
            </a:xfrm>
            <a:prstGeom prst="rect">
              <a:avLst/>
            </a:prstGeom>
            <a:solidFill>
              <a:srgbClr val="A8281E"/>
            </a:solidFill>
            <a:ln w="12700">
              <a:solidFill>
                <a:srgbClr val="A8281E"/>
              </a:solidFill>
              <a:prstDash val="solid"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52" name="Text 50"/>
            <p:cNvSpPr/>
            <p:nvPr/>
          </p:nvSpPr>
          <p:spPr>
            <a:xfrm>
              <a:off x="502920" y="12694207"/>
              <a:ext cx="3622040" cy="237744"/>
            </a:xfrm>
            <a:prstGeom prst="rect">
              <a:avLst/>
            </a:prstGeom>
            <a:noFill/>
            <a:ln/>
          </p:spPr>
          <p:txBody>
            <a:bodyPr wrap="square" lIns="0" tIns="0" rIns="0" bIns="0" rtlCol="0" anchor="ctr"/>
            <a:lstStyle/>
            <a:p>
              <a:pPr marL="0" indent="0">
                <a:buNone/>
              </a:pPr>
              <a:r>
                <a:rPr lang="en-US" sz="1150" b="1" dirty="0">
                  <a:solidFill>
                    <a:srgbClr val="140808"/>
                  </a:solidFill>
                  <a:latin typeface="Consolas" pitchFamily="34" charset="0"/>
                  <a:ea typeface="Consolas" pitchFamily="34" charset="-122"/>
                  <a:cs typeface="Consolas" pitchFamily="34" charset="-120"/>
                </a:rPr>
                <a:t>cookies:COOKIE_NAME</a:t>
              </a:r>
              <a:endParaRPr lang="en-US" sz="1150" dirty="0"/>
            </a:p>
          </p:txBody>
        </p:sp>
        <p:sp>
          <p:nvSpPr>
            <p:cNvPr id="53" name="Text 51"/>
            <p:cNvSpPr/>
            <p:nvPr/>
          </p:nvSpPr>
          <p:spPr>
            <a:xfrm>
              <a:off x="502920" y="12950239"/>
              <a:ext cx="3622040" cy="201168"/>
            </a:xfrm>
            <a:prstGeom prst="rect">
              <a:avLst/>
            </a:prstGeom>
            <a:noFill/>
            <a:ln/>
          </p:spPr>
          <p:txBody>
            <a:bodyPr wrap="square" lIns="0" tIns="0" rIns="0" bIns="0" rtlCol="0" anchor="ctr"/>
            <a:lstStyle/>
            <a:p>
              <a:pPr marL="0" indent="0">
                <a:buNone/>
              </a:pPr>
              <a:r>
                <a:rPr lang="en-US" sz="1050" dirty="0">
                  <a:solidFill>
                    <a:srgbClr val="7A5050"/>
                  </a:solidFill>
                </a:rPr>
                <a:t>Vary by specific cookie value</a:t>
              </a:r>
              <a:endParaRPr lang="en-US" sz="1050" dirty="0"/>
            </a:p>
          </p:txBody>
        </p:sp>
      </p:grpSp>
      <p:grpSp>
        <p:nvGrpSpPr>
          <p:cNvPr id="73" name="Group 72">
            <a:extLst>
              <a:ext uri="{FF2B5EF4-FFF2-40B4-BE49-F238E27FC236}">
                <a16:creationId xmlns:a16="http://schemas.microsoft.com/office/drawing/2014/main" id="{DEF2BDCA-30B0-2FAC-2149-2EE081F312C8}"/>
              </a:ext>
            </a:extLst>
          </p:cNvPr>
          <p:cNvGrpSpPr/>
          <p:nvPr/>
        </p:nvGrpSpPr>
        <p:grpSpPr>
          <a:xfrm>
            <a:off x="5019040" y="2936915"/>
            <a:ext cx="3804920" cy="320040"/>
            <a:chOff x="320040" y="13157163"/>
            <a:chExt cx="3804920" cy="530352"/>
          </a:xfrm>
        </p:grpSpPr>
        <p:sp>
          <p:nvSpPr>
            <p:cNvPr id="54" name="Shape 52"/>
            <p:cNvSpPr/>
            <p:nvPr/>
          </p:nvSpPr>
          <p:spPr>
            <a:xfrm>
              <a:off x="320040" y="13157163"/>
              <a:ext cx="3804920" cy="530352"/>
            </a:xfrm>
            <a:prstGeom prst="rect">
              <a:avLst/>
            </a:prstGeom>
            <a:solidFill>
              <a:srgbClr val="FFFFFF"/>
            </a:solidFill>
            <a:ln w="12700">
              <a:solidFill>
                <a:srgbClr val="EDD8D0"/>
              </a:solidFill>
              <a:prstDash val="solid"/>
            </a:ln>
            <a:effectLst>
              <a:outerShdw blurRad="101600" dist="38100" dir="8100000" algn="bl" rotWithShape="0">
                <a:srgbClr val="000000">
                  <a:alpha val="12000"/>
                </a:srgbClr>
              </a:outerShdw>
            </a:effectLst>
          </p:spPr>
          <p:txBody>
            <a:bodyPr/>
            <a:lstStyle/>
            <a:p>
              <a:endParaRPr lang="en-US"/>
            </a:p>
          </p:txBody>
        </p:sp>
        <p:sp>
          <p:nvSpPr>
            <p:cNvPr id="55" name="Shape 53"/>
            <p:cNvSpPr/>
            <p:nvPr/>
          </p:nvSpPr>
          <p:spPr>
            <a:xfrm>
              <a:off x="320040" y="13157163"/>
              <a:ext cx="64008" cy="530352"/>
            </a:xfrm>
            <a:prstGeom prst="rect">
              <a:avLst/>
            </a:prstGeom>
            <a:solidFill>
              <a:srgbClr val="A8281E"/>
            </a:solidFill>
            <a:ln w="12700">
              <a:solidFill>
                <a:srgbClr val="A8281E"/>
              </a:solidFill>
              <a:prstDash val="solid"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56" name="Text 54"/>
            <p:cNvSpPr/>
            <p:nvPr/>
          </p:nvSpPr>
          <p:spPr>
            <a:xfrm>
              <a:off x="502920" y="13193739"/>
              <a:ext cx="3622040" cy="237744"/>
            </a:xfrm>
            <a:prstGeom prst="rect">
              <a:avLst/>
            </a:prstGeom>
            <a:noFill/>
            <a:ln/>
          </p:spPr>
          <p:txBody>
            <a:bodyPr wrap="square" lIns="0" tIns="0" rIns="0" bIns="0" rtlCol="0" anchor="ctr"/>
            <a:lstStyle/>
            <a:p>
              <a:pPr marL="0" indent="0">
                <a:buNone/>
              </a:pPr>
              <a:r>
                <a:rPr lang="en-US" sz="1150" b="1" dirty="0">
                  <a:solidFill>
                    <a:srgbClr val="140808"/>
                  </a:solidFill>
                  <a:latin typeface="Consolas" pitchFamily="34" charset="0"/>
                  <a:ea typeface="Consolas" pitchFamily="34" charset="-122"/>
                  <a:cs typeface="Consolas" pitchFamily="34" charset="-120"/>
                </a:rPr>
                <a:t>headers:Accept-Language</a:t>
              </a:r>
              <a:endParaRPr lang="en-US" sz="1150" dirty="0"/>
            </a:p>
          </p:txBody>
        </p:sp>
        <p:sp>
          <p:nvSpPr>
            <p:cNvPr id="57" name="Text 55"/>
            <p:cNvSpPr/>
            <p:nvPr/>
          </p:nvSpPr>
          <p:spPr>
            <a:xfrm>
              <a:off x="502920" y="13449771"/>
              <a:ext cx="3622040" cy="201168"/>
            </a:xfrm>
            <a:prstGeom prst="rect">
              <a:avLst/>
            </a:prstGeom>
            <a:noFill/>
            <a:ln/>
          </p:spPr>
          <p:txBody>
            <a:bodyPr wrap="square" lIns="0" tIns="0" rIns="0" bIns="0" rtlCol="0" anchor="ctr"/>
            <a:lstStyle/>
            <a:p>
              <a:pPr marL="0" indent="0">
                <a:buNone/>
              </a:pPr>
              <a:r>
                <a:rPr lang="en-US" sz="1050" dirty="0">
                  <a:solidFill>
                    <a:srgbClr val="7A5050"/>
                  </a:solidFill>
                </a:rPr>
                <a:t>Vary by specific request header</a:t>
              </a:r>
              <a:endParaRPr lang="en-US" sz="1050" dirty="0"/>
            </a:p>
          </p:txBody>
        </p:sp>
      </p:grpSp>
      <p:grpSp>
        <p:nvGrpSpPr>
          <p:cNvPr id="72" name="Group 71">
            <a:extLst>
              <a:ext uri="{FF2B5EF4-FFF2-40B4-BE49-F238E27FC236}">
                <a16:creationId xmlns:a16="http://schemas.microsoft.com/office/drawing/2014/main" id="{34AEE170-C6AA-BE3F-5647-E32C3D71E32A}"/>
              </a:ext>
            </a:extLst>
          </p:cNvPr>
          <p:cNvGrpSpPr/>
          <p:nvPr/>
        </p:nvGrpSpPr>
        <p:grpSpPr>
          <a:xfrm>
            <a:off x="5019040" y="3314528"/>
            <a:ext cx="3804920" cy="320040"/>
            <a:chOff x="320040" y="13724428"/>
            <a:chExt cx="3804920" cy="530352"/>
          </a:xfrm>
        </p:grpSpPr>
        <p:sp>
          <p:nvSpPr>
            <p:cNvPr id="58" name="Shape 56"/>
            <p:cNvSpPr/>
            <p:nvPr/>
          </p:nvSpPr>
          <p:spPr>
            <a:xfrm>
              <a:off x="320040" y="13724428"/>
              <a:ext cx="3804920" cy="530352"/>
            </a:xfrm>
            <a:prstGeom prst="rect">
              <a:avLst/>
            </a:prstGeom>
            <a:solidFill>
              <a:srgbClr val="FFFFFF"/>
            </a:solidFill>
            <a:ln w="12700">
              <a:solidFill>
                <a:srgbClr val="EDD8D0"/>
              </a:solidFill>
              <a:prstDash val="solid"/>
            </a:ln>
            <a:effectLst>
              <a:outerShdw blurRad="101600" dist="38100" dir="8100000" algn="bl" rotWithShape="0">
                <a:srgbClr val="000000">
                  <a:alpha val="12000"/>
                </a:srgbClr>
              </a:outerShdw>
            </a:effectLst>
          </p:spPr>
          <p:txBody>
            <a:bodyPr/>
            <a:lstStyle/>
            <a:p>
              <a:endParaRPr lang="en-US"/>
            </a:p>
          </p:txBody>
        </p:sp>
        <p:sp>
          <p:nvSpPr>
            <p:cNvPr id="59" name="Shape 57"/>
            <p:cNvSpPr/>
            <p:nvPr/>
          </p:nvSpPr>
          <p:spPr>
            <a:xfrm>
              <a:off x="320040" y="13724428"/>
              <a:ext cx="64008" cy="530352"/>
            </a:xfrm>
            <a:prstGeom prst="rect">
              <a:avLst/>
            </a:prstGeom>
            <a:solidFill>
              <a:srgbClr val="A8281E"/>
            </a:solidFill>
            <a:ln w="12700">
              <a:solidFill>
                <a:srgbClr val="A8281E"/>
              </a:solidFill>
              <a:prstDash val="solid"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60" name="Text 58"/>
            <p:cNvSpPr/>
            <p:nvPr/>
          </p:nvSpPr>
          <p:spPr>
            <a:xfrm>
              <a:off x="502920" y="13761004"/>
              <a:ext cx="3622040" cy="237744"/>
            </a:xfrm>
            <a:prstGeom prst="rect">
              <a:avLst/>
            </a:prstGeom>
            <a:noFill/>
            <a:ln/>
          </p:spPr>
          <p:txBody>
            <a:bodyPr wrap="square" lIns="0" tIns="0" rIns="0" bIns="0" rtlCol="0" anchor="ctr"/>
            <a:lstStyle/>
            <a:p>
              <a:pPr marL="0" indent="0">
                <a:buNone/>
              </a:pPr>
              <a:r>
                <a:rPr lang="en-US" sz="1150" b="1" dirty="0">
                  <a:solidFill>
                    <a:srgbClr val="140808"/>
                  </a:solidFill>
                  <a:latin typeface="Consolas" pitchFamily="34" charset="0"/>
                  <a:ea typeface="Consolas" pitchFamily="34" charset="-122"/>
                  <a:cs typeface="Consolas" pitchFamily="34" charset="-120"/>
                </a:rPr>
                <a:t>route</a:t>
              </a:r>
              <a:endParaRPr lang="en-US" sz="1150" dirty="0"/>
            </a:p>
          </p:txBody>
        </p:sp>
        <p:sp>
          <p:nvSpPr>
            <p:cNvPr id="61" name="Text 59"/>
            <p:cNvSpPr/>
            <p:nvPr/>
          </p:nvSpPr>
          <p:spPr>
            <a:xfrm>
              <a:off x="502920" y="14017036"/>
              <a:ext cx="3622040" cy="201168"/>
            </a:xfrm>
            <a:prstGeom prst="rect">
              <a:avLst/>
            </a:prstGeom>
            <a:noFill/>
            <a:ln/>
          </p:spPr>
          <p:txBody>
            <a:bodyPr wrap="square" lIns="0" tIns="0" rIns="0" bIns="0" rtlCol="0" anchor="ctr"/>
            <a:lstStyle/>
            <a:p>
              <a:pPr marL="0" indent="0">
                <a:buNone/>
              </a:pPr>
              <a:r>
                <a:rPr lang="en-US" sz="1050" dirty="0">
                  <a:solidFill>
                    <a:srgbClr val="7A5050"/>
                  </a:solidFill>
                </a:rPr>
                <a:t>Vary by matched route name</a:t>
              </a:r>
              <a:endParaRPr lang="en-US" sz="1050" dirty="0"/>
            </a:p>
          </p:txBody>
        </p:sp>
      </p:grpSp>
      <p:grpSp>
        <p:nvGrpSpPr>
          <p:cNvPr id="71" name="Group 70">
            <a:extLst>
              <a:ext uri="{FF2B5EF4-FFF2-40B4-BE49-F238E27FC236}">
                <a16:creationId xmlns:a16="http://schemas.microsoft.com/office/drawing/2014/main" id="{BC23A3BB-72CA-C17D-73EC-9A31E4BED849}"/>
              </a:ext>
            </a:extLst>
          </p:cNvPr>
          <p:cNvGrpSpPr/>
          <p:nvPr/>
        </p:nvGrpSpPr>
        <p:grpSpPr>
          <a:xfrm>
            <a:off x="5019040" y="3692138"/>
            <a:ext cx="3804920" cy="320040"/>
            <a:chOff x="320040" y="14345883"/>
            <a:chExt cx="3804920" cy="530352"/>
          </a:xfrm>
        </p:grpSpPr>
        <p:sp>
          <p:nvSpPr>
            <p:cNvPr id="62" name="Shape 60"/>
            <p:cNvSpPr/>
            <p:nvPr/>
          </p:nvSpPr>
          <p:spPr>
            <a:xfrm>
              <a:off x="320040" y="14345883"/>
              <a:ext cx="3804920" cy="530352"/>
            </a:xfrm>
            <a:prstGeom prst="rect">
              <a:avLst/>
            </a:prstGeom>
            <a:solidFill>
              <a:srgbClr val="FFFFFF"/>
            </a:solidFill>
            <a:ln w="12700">
              <a:solidFill>
                <a:srgbClr val="EDD8D0"/>
              </a:solidFill>
              <a:prstDash val="solid"/>
            </a:ln>
            <a:effectLst>
              <a:outerShdw blurRad="101600" dist="38100" dir="8100000" algn="bl" rotWithShape="0">
                <a:srgbClr val="000000">
                  <a:alpha val="12000"/>
                </a:srgbClr>
              </a:outerShdw>
            </a:effectLst>
          </p:spPr>
          <p:txBody>
            <a:bodyPr/>
            <a:lstStyle/>
            <a:p>
              <a:endParaRPr lang="en-US"/>
            </a:p>
          </p:txBody>
        </p:sp>
        <p:sp>
          <p:nvSpPr>
            <p:cNvPr id="63" name="Shape 61"/>
            <p:cNvSpPr/>
            <p:nvPr/>
          </p:nvSpPr>
          <p:spPr>
            <a:xfrm>
              <a:off x="320040" y="14345883"/>
              <a:ext cx="64008" cy="530352"/>
            </a:xfrm>
            <a:prstGeom prst="rect">
              <a:avLst/>
            </a:prstGeom>
            <a:solidFill>
              <a:srgbClr val="A8281E"/>
            </a:solidFill>
            <a:ln w="12700">
              <a:solidFill>
                <a:srgbClr val="A8281E"/>
              </a:solidFill>
              <a:prstDash val="solid"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64" name="Text 62"/>
            <p:cNvSpPr/>
            <p:nvPr/>
          </p:nvSpPr>
          <p:spPr>
            <a:xfrm>
              <a:off x="502920" y="14382459"/>
              <a:ext cx="3622040" cy="237744"/>
            </a:xfrm>
            <a:prstGeom prst="rect">
              <a:avLst/>
            </a:prstGeom>
            <a:noFill/>
            <a:ln/>
          </p:spPr>
          <p:txBody>
            <a:bodyPr wrap="square" lIns="0" tIns="0" rIns="0" bIns="0" rtlCol="0" anchor="ctr"/>
            <a:lstStyle/>
            <a:p>
              <a:pPr marL="0" indent="0">
                <a:buNone/>
              </a:pPr>
              <a:r>
                <a:rPr lang="en-US" sz="1150" b="1" dirty="0">
                  <a:solidFill>
                    <a:srgbClr val="140808"/>
                  </a:solidFill>
                  <a:latin typeface="Consolas" pitchFamily="34" charset="0"/>
                  <a:ea typeface="Consolas" pitchFamily="34" charset="-122"/>
                  <a:cs typeface="Consolas" pitchFamily="34" charset="-120"/>
                </a:rPr>
                <a:t>timezone</a:t>
              </a:r>
              <a:endParaRPr lang="en-US" sz="1150" dirty="0"/>
            </a:p>
          </p:txBody>
        </p:sp>
        <p:sp>
          <p:nvSpPr>
            <p:cNvPr id="65" name="Text 63"/>
            <p:cNvSpPr/>
            <p:nvPr/>
          </p:nvSpPr>
          <p:spPr>
            <a:xfrm>
              <a:off x="502920" y="14638491"/>
              <a:ext cx="3622040" cy="201168"/>
            </a:xfrm>
            <a:prstGeom prst="rect">
              <a:avLst/>
            </a:prstGeom>
            <a:noFill/>
            <a:ln/>
          </p:spPr>
          <p:txBody>
            <a:bodyPr wrap="square" lIns="0" tIns="0" rIns="0" bIns="0" rtlCol="0" anchor="ctr"/>
            <a:lstStyle/>
            <a:p>
              <a:pPr marL="0" indent="0">
                <a:buNone/>
              </a:pPr>
              <a:r>
                <a:rPr lang="en-US" sz="1050" dirty="0">
                  <a:solidFill>
                    <a:srgbClr val="7A5050"/>
                  </a:solidFill>
                </a:rPr>
                <a:t>Vary by user timezone (date display)</a:t>
              </a:r>
              <a:endParaRPr lang="en-US" sz="1050" dirty="0"/>
            </a:p>
          </p:txBody>
        </p:sp>
      </p:grpSp>
      <p:grpSp>
        <p:nvGrpSpPr>
          <p:cNvPr id="70" name="Group 69">
            <a:extLst>
              <a:ext uri="{FF2B5EF4-FFF2-40B4-BE49-F238E27FC236}">
                <a16:creationId xmlns:a16="http://schemas.microsoft.com/office/drawing/2014/main" id="{825F2D82-6C49-7FC6-CEEC-DE4C2D239583}"/>
              </a:ext>
            </a:extLst>
          </p:cNvPr>
          <p:cNvGrpSpPr/>
          <p:nvPr/>
        </p:nvGrpSpPr>
        <p:grpSpPr>
          <a:xfrm>
            <a:off x="320040" y="4087711"/>
            <a:ext cx="8503920" cy="714607"/>
            <a:chOff x="320040" y="10298833"/>
            <a:chExt cx="8503920" cy="714607"/>
          </a:xfrm>
        </p:grpSpPr>
        <p:sp>
          <p:nvSpPr>
            <p:cNvPr id="66" name="Shape 64"/>
            <p:cNvSpPr/>
            <p:nvPr/>
          </p:nvSpPr>
          <p:spPr>
            <a:xfrm>
              <a:off x="320040" y="10298833"/>
              <a:ext cx="8503920" cy="714607"/>
            </a:xfrm>
            <a:prstGeom prst="rect">
              <a:avLst/>
            </a:prstGeom>
            <a:solidFill>
              <a:srgbClr val="100505"/>
            </a:solidFill>
            <a:ln w="12700">
              <a:solidFill>
                <a:srgbClr val="A8281E"/>
              </a:solidFill>
              <a:prstDash val="solid"/>
            </a:ln>
            <a:effectLst>
              <a:outerShdw blurRad="101600" dist="38100" dir="8100000" algn="bl" rotWithShape="0">
                <a:srgbClr val="000000">
                  <a:alpha val="12000"/>
                </a:srgbClr>
              </a:outerShdw>
            </a:effectLst>
          </p:spPr>
          <p:txBody>
            <a:bodyPr/>
            <a:lstStyle/>
            <a:p>
              <a:endParaRPr lang="en-US"/>
            </a:p>
          </p:txBody>
        </p:sp>
        <p:sp>
          <p:nvSpPr>
            <p:cNvPr id="67" name="Text 65"/>
            <p:cNvSpPr/>
            <p:nvPr/>
          </p:nvSpPr>
          <p:spPr>
            <a:xfrm>
              <a:off x="457200" y="10298833"/>
              <a:ext cx="8229600" cy="714607"/>
            </a:xfrm>
            <a:prstGeom prst="rect">
              <a:avLst/>
            </a:prstGeom>
            <a:noFill/>
            <a:ln/>
          </p:spPr>
          <p:txBody>
            <a:bodyPr wrap="square" lIns="0" tIns="0" rIns="0" bIns="0" rtlCol="0" anchor="t"/>
            <a:lstStyle/>
            <a:p>
              <a:pPr marL="0" indent="0">
                <a:buNone/>
              </a:pPr>
              <a:r>
                <a:rPr lang="en-US" sz="1050" dirty="0">
                  <a:solidFill>
                    <a:srgbClr val="7EC8A0"/>
                  </a:solidFill>
                  <a:latin typeface="Consolas" pitchFamily="34" charset="0"/>
                  <a:ea typeface="Consolas" pitchFamily="34" charset="-122"/>
                  <a:cs typeface="Consolas" pitchFamily="34" charset="-120"/>
                </a:rPr>
                <a:t>// Max-age examples:</a:t>
              </a:r>
              <a:endParaRPr lang="en-US" sz="1050" dirty="0"/>
            </a:p>
            <a:p>
              <a:pPr marL="0" indent="0">
                <a:buNone/>
              </a:pPr>
              <a:r>
                <a:rPr lang="en-US" sz="1050" dirty="0">
                  <a:solidFill>
                    <a:srgbClr val="F0C8B8"/>
                  </a:solidFill>
                  <a:latin typeface="Consolas" pitchFamily="34" charset="0"/>
                  <a:ea typeface="Consolas" pitchFamily="34" charset="-122"/>
                  <a:cs typeface="Consolas" pitchFamily="34" charset="-120"/>
                </a:rPr>
                <a:t>['#cache' =&gt; ['max-age' =&gt; 0]]                // Never cache (dynamic)</a:t>
              </a:r>
              <a:endParaRPr lang="en-US" sz="1050" dirty="0"/>
            </a:p>
            <a:p>
              <a:pPr marL="0" indent="0">
                <a:buNone/>
              </a:pPr>
              <a:r>
                <a:rPr lang="en-US" sz="1050" dirty="0">
                  <a:solidFill>
                    <a:srgbClr val="F0C8B8"/>
                  </a:solidFill>
                  <a:latin typeface="Consolas" pitchFamily="34" charset="0"/>
                  <a:ea typeface="Consolas" pitchFamily="34" charset="-122"/>
                  <a:cs typeface="Consolas" pitchFamily="34" charset="-120"/>
                </a:rPr>
                <a:t>['#cache' =&gt; ['max-age' =&gt; 3600]]             // Cache for 1 hour</a:t>
              </a:r>
              <a:endParaRPr lang="en-US" sz="1050" dirty="0"/>
            </a:p>
            <a:p>
              <a:pPr marL="0" indent="0">
                <a:buNone/>
              </a:pPr>
              <a:r>
                <a:rPr lang="en-US" sz="1050" dirty="0">
                  <a:solidFill>
                    <a:srgbClr val="9CDCFE"/>
                  </a:solidFill>
                  <a:latin typeface="Consolas" pitchFamily="34" charset="0"/>
                  <a:ea typeface="Consolas" pitchFamily="34" charset="-122"/>
                  <a:cs typeface="Consolas" pitchFamily="34" charset="-120"/>
                </a:rPr>
                <a:t>['#cache' =&gt; ['max-age' =&gt; Cache::PERMANENT]] // Cache until tag invalidated</a:t>
              </a:r>
              <a:endParaRPr lang="en-US" sz="1050" dirty="0"/>
            </a:p>
          </p:txBody>
        </p:sp>
      </p:grpSp>
      <p:sp>
        <p:nvSpPr>
          <p:cNvPr id="68" name="Shape 4"/>
          <p:cNvSpPr/>
          <p:nvPr/>
        </p:nvSpPr>
        <p:spPr>
          <a:xfrm>
            <a:off x="0" y="4846320"/>
            <a:ext cx="9144000" cy="297180"/>
          </a:xfrm>
          <a:prstGeom prst="rect">
            <a:avLst/>
          </a:prstGeom>
          <a:solidFill>
            <a:srgbClr val="140808"/>
          </a:solidFill>
          <a:ln w="12700">
            <a:solidFill>
              <a:srgbClr val="140808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69" name="Text 5"/>
          <p:cNvSpPr/>
          <p:nvPr/>
        </p:nvSpPr>
        <p:spPr>
          <a:xfrm>
            <a:off x="274320" y="4846320"/>
            <a:ext cx="8595360" cy="2971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800" dirty="0">
                <a:solidFill>
                  <a:srgbClr val="FDF4F0"/>
                </a:solidFill>
              </a:rPr>
              <a:t>drupal.org/docs  |  CACHING, PERFORMANCE &amp; DEPLOYMENT  |  COURSE 6 OF 7</a:t>
            </a:r>
            <a:endParaRPr lang="en-US" sz="8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DF4F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658368"/>
          </a:xfrm>
          <a:prstGeom prst="rect">
            <a:avLst/>
          </a:prstGeom>
          <a:solidFill>
            <a:srgbClr val="140808"/>
          </a:solidFill>
          <a:ln w="12700">
            <a:solidFill>
              <a:srgbClr val="140808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3" name="Shape 1"/>
          <p:cNvSpPr/>
          <p:nvPr/>
        </p:nvSpPr>
        <p:spPr>
          <a:xfrm>
            <a:off x="0" y="658368"/>
            <a:ext cx="9144000" cy="50292"/>
          </a:xfrm>
          <a:prstGeom prst="rect">
            <a:avLst/>
          </a:prstGeom>
          <a:solidFill>
            <a:srgbClr val="F0907A"/>
          </a:solidFill>
          <a:ln w="12700">
            <a:solidFill>
              <a:srgbClr val="F0907A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4" name="Text 2"/>
          <p:cNvSpPr/>
          <p:nvPr/>
        </p:nvSpPr>
        <p:spPr>
          <a:xfrm>
            <a:off x="320040" y="0"/>
            <a:ext cx="4389120" cy="6583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2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Cache API</a:t>
            </a:r>
            <a:endParaRPr lang="en-US" sz="2200" dirty="0"/>
          </a:p>
        </p:txBody>
      </p:sp>
      <p:sp>
        <p:nvSpPr>
          <p:cNvPr id="5" name="Text 3"/>
          <p:cNvSpPr/>
          <p:nvPr/>
        </p:nvSpPr>
        <p:spPr>
          <a:xfrm>
            <a:off x="4709160" y="0"/>
            <a:ext cx="4114800" cy="6583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300" dirty="0">
                <a:solidFill>
                  <a:srgbClr val="FDF4F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 |  Cache Backends &amp; Best Practices</a:t>
            </a:r>
            <a:endParaRPr lang="en-US" sz="1300" dirty="0"/>
          </a:p>
        </p:txBody>
      </p:sp>
      <p:sp>
        <p:nvSpPr>
          <p:cNvPr id="6" name="Shape 4"/>
          <p:cNvSpPr/>
          <p:nvPr/>
        </p:nvSpPr>
        <p:spPr>
          <a:xfrm>
            <a:off x="0" y="4846320"/>
            <a:ext cx="9144000" cy="297180"/>
          </a:xfrm>
          <a:prstGeom prst="rect">
            <a:avLst/>
          </a:prstGeom>
          <a:solidFill>
            <a:srgbClr val="140808"/>
          </a:solidFill>
          <a:ln w="12700">
            <a:solidFill>
              <a:srgbClr val="140808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7" name="Text 5"/>
          <p:cNvSpPr/>
          <p:nvPr/>
        </p:nvSpPr>
        <p:spPr>
          <a:xfrm>
            <a:off x="274320" y="4846320"/>
            <a:ext cx="8595360" cy="2971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800" dirty="0">
                <a:solidFill>
                  <a:srgbClr val="FDF4F0"/>
                </a:solidFill>
              </a:rPr>
              <a:t>drupal.org/docs  |  CACHING, PERFORMANCE &amp; DEPLOYMENT  |  COURSE 6 OF 7</a:t>
            </a:r>
            <a:endParaRPr lang="en-US" sz="800" dirty="0"/>
          </a:p>
        </p:txBody>
      </p:sp>
      <p:sp>
        <p:nvSpPr>
          <p:cNvPr id="8" name="Text 6"/>
          <p:cNvSpPr/>
          <p:nvPr/>
        </p:nvSpPr>
        <p:spPr>
          <a:xfrm>
            <a:off x="320040" y="804672"/>
            <a:ext cx="416052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300" b="1" dirty="0">
                <a:solidFill>
                  <a:srgbClr val="A8281E"/>
                </a:solidFill>
              </a:rPr>
              <a:t>Configuring cache backends in settings.php</a:t>
            </a:r>
            <a:endParaRPr lang="en-US" sz="1300" dirty="0"/>
          </a:p>
        </p:txBody>
      </p:sp>
      <p:sp>
        <p:nvSpPr>
          <p:cNvPr id="9" name="Shape 7"/>
          <p:cNvSpPr/>
          <p:nvPr/>
        </p:nvSpPr>
        <p:spPr>
          <a:xfrm>
            <a:off x="320040" y="1097280"/>
            <a:ext cx="4160520" cy="3090672"/>
          </a:xfrm>
          <a:prstGeom prst="rect">
            <a:avLst/>
          </a:prstGeom>
          <a:solidFill>
            <a:srgbClr val="100505"/>
          </a:solidFill>
          <a:ln w="12700">
            <a:solidFill>
              <a:srgbClr val="A8281E"/>
            </a:solidFill>
            <a:prstDash val="solid"/>
          </a:ln>
          <a:effectLst>
            <a:outerShdw blurRad="101600" dist="38100" dir="8100000" algn="bl" rotWithShape="0">
              <a:srgbClr val="000000">
                <a:alpha val="12000"/>
              </a:srgbClr>
            </a:outerShdw>
          </a:effectLst>
        </p:spPr>
        <p:txBody>
          <a:bodyPr/>
          <a:lstStyle/>
          <a:p>
            <a:endParaRPr lang="en-US"/>
          </a:p>
        </p:txBody>
      </p:sp>
      <p:sp>
        <p:nvSpPr>
          <p:cNvPr id="10" name="Text 8"/>
          <p:cNvSpPr/>
          <p:nvPr/>
        </p:nvSpPr>
        <p:spPr>
          <a:xfrm>
            <a:off x="457200" y="1188720"/>
            <a:ext cx="3886200" cy="290779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800" dirty="0">
                <a:solidFill>
                  <a:srgbClr val="7EC8A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# settings.php — configure per-bin backends</a:t>
            </a:r>
            <a:endParaRPr lang="en-US" sz="800" dirty="0"/>
          </a:p>
          <a:p>
            <a:pPr marL="0" indent="0">
              <a:buNone/>
            </a:pPr>
            <a:r>
              <a:rPr lang="en-US" sz="800" dirty="0">
                <a:solidFill>
                  <a:srgbClr val="61AFEF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use Drupal\Core\Cache\DatabaseBackend;</a:t>
            </a:r>
            <a:endParaRPr lang="en-US" sz="800" dirty="0"/>
          </a:p>
          <a:p>
            <a:pPr marL="0" indent="0">
              <a:buNone/>
            </a:pPr>
            <a:endParaRPr lang="en-US" sz="800" dirty="0"/>
          </a:p>
          <a:p>
            <a:pPr marL="0" indent="0">
              <a:buNone/>
            </a:pPr>
            <a:r>
              <a:rPr lang="en-US" sz="800" dirty="0">
                <a:solidFill>
                  <a:srgbClr val="7EC8A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# ── REDIS (recommended for production) ────────────────────────────────</a:t>
            </a:r>
            <a:endParaRPr lang="en-US" sz="800" dirty="0"/>
          </a:p>
          <a:p>
            <a:pPr marL="0" indent="0">
              <a:buNone/>
            </a:pPr>
            <a:r>
              <a:rPr lang="en-US" sz="800" dirty="0">
                <a:solidFill>
                  <a:srgbClr val="7EC8A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# Install redis module + phpredis extension</a:t>
            </a:r>
            <a:endParaRPr lang="en-US" sz="800" dirty="0"/>
          </a:p>
          <a:p>
            <a:pPr marL="0" indent="0">
              <a:buNone/>
            </a:pPr>
            <a:r>
              <a:rPr lang="en-US" sz="800" dirty="0">
                <a:solidFill>
                  <a:srgbClr val="E5C07B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$settings['redis.connection']['interface'] = 'PhpRedis';</a:t>
            </a:r>
            <a:endParaRPr lang="en-US" sz="800" dirty="0"/>
          </a:p>
          <a:p>
            <a:pPr marL="0" indent="0">
              <a:buNone/>
            </a:pPr>
            <a:r>
              <a:rPr lang="en-US" sz="800" dirty="0">
                <a:solidFill>
                  <a:srgbClr val="E5C07B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$settings['redis.connection']['host'] = '127.0.0.1';</a:t>
            </a:r>
            <a:endParaRPr lang="en-US" sz="800" dirty="0"/>
          </a:p>
          <a:p>
            <a:pPr marL="0" indent="0">
              <a:buNone/>
            </a:pPr>
            <a:r>
              <a:rPr lang="en-US" sz="800" dirty="0">
                <a:solidFill>
                  <a:srgbClr val="E5C07B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$settings['cache']['default'] = 'cache.backend.redis';</a:t>
            </a:r>
            <a:endParaRPr lang="en-US" sz="800" dirty="0"/>
          </a:p>
          <a:p>
            <a:pPr marL="0" indent="0">
              <a:buNone/>
            </a:pPr>
            <a:endParaRPr lang="en-US" sz="800" dirty="0"/>
          </a:p>
          <a:p>
            <a:pPr marL="0" indent="0">
              <a:buNone/>
            </a:pPr>
            <a:r>
              <a:rPr lang="en-US" sz="800" dirty="0">
                <a:solidFill>
                  <a:srgbClr val="7EC8A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# ── APCu (fast in-memory, single server only) ─────────────────────────</a:t>
            </a:r>
            <a:endParaRPr lang="en-US" sz="800" dirty="0"/>
          </a:p>
          <a:p>
            <a:pPr marL="0" indent="0">
              <a:buNone/>
            </a:pPr>
            <a:r>
              <a:rPr lang="en-US" sz="800" dirty="0">
                <a:solidFill>
                  <a:srgbClr val="E5C07B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$settings['cache']['bins']['discovery'] = 'cache.backend.apcu';</a:t>
            </a:r>
            <a:endParaRPr lang="en-US" sz="800" dirty="0"/>
          </a:p>
          <a:p>
            <a:pPr marL="0" indent="0">
              <a:buNone/>
            </a:pPr>
            <a:r>
              <a:rPr lang="en-US" sz="800" dirty="0">
                <a:solidFill>
                  <a:srgbClr val="E5C07B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$settings['cache']['bins']['bootstrap']  = 'cache.backend.apcu';</a:t>
            </a:r>
            <a:endParaRPr lang="en-US" sz="800" dirty="0"/>
          </a:p>
          <a:p>
            <a:pPr marL="0" indent="0">
              <a:buNone/>
            </a:pPr>
            <a:r>
              <a:rPr lang="en-US" sz="800" dirty="0">
                <a:solidFill>
                  <a:srgbClr val="E5C07B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$settings['cache']['bins']['config']     = 'cache.backend.apcu';</a:t>
            </a:r>
            <a:endParaRPr lang="en-US" sz="800" dirty="0"/>
          </a:p>
          <a:p>
            <a:pPr marL="0" indent="0">
              <a:buNone/>
            </a:pPr>
            <a:endParaRPr lang="en-US" sz="800" dirty="0"/>
          </a:p>
          <a:p>
            <a:pPr marL="0" indent="0">
              <a:buNone/>
            </a:pPr>
            <a:r>
              <a:rPr lang="en-US" sz="800" dirty="0">
                <a:solidFill>
                  <a:srgbClr val="7EC8A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# ── MEMCACHE ──────────────────────────────────────────────────────────</a:t>
            </a:r>
            <a:endParaRPr lang="en-US" sz="800" dirty="0"/>
          </a:p>
          <a:p>
            <a:pPr marL="0" indent="0">
              <a:buNone/>
            </a:pPr>
            <a:r>
              <a:rPr lang="en-US" sz="800" dirty="0">
                <a:solidFill>
                  <a:srgbClr val="E5C07B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$settings['memcache']['servers'] = ['127.0.0.1:11211' =&gt; 'default'];</a:t>
            </a:r>
            <a:endParaRPr lang="en-US" sz="800" dirty="0"/>
          </a:p>
          <a:p>
            <a:pPr marL="0" indent="0">
              <a:buNone/>
            </a:pPr>
            <a:r>
              <a:rPr lang="en-US" sz="800" dirty="0">
                <a:solidFill>
                  <a:srgbClr val="E5C07B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$settings['cache']['default'] = 'cache.backend.memcache';</a:t>
            </a:r>
            <a:endParaRPr lang="en-US" sz="800" dirty="0"/>
          </a:p>
          <a:p>
            <a:pPr marL="0" indent="0">
              <a:buNone/>
            </a:pPr>
            <a:endParaRPr lang="en-US" sz="800" dirty="0"/>
          </a:p>
          <a:p>
            <a:pPr marL="0" indent="0">
              <a:buNone/>
            </a:pPr>
            <a:r>
              <a:rPr lang="en-US" sz="800" dirty="0">
                <a:solidFill>
                  <a:srgbClr val="7EC8A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# ── NULL BACKEND (disable cache for a bin — development only!) ─────────</a:t>
            </a:r>
            <a:endParaRPr lang="en-US" sz="800" dirty="0"/>
          </a:p>
          <a:p>
            <a:pPr marL="0" indent="0">
              <a:buNone/>
            </a:pPr>
            <a:r>
              <a:rPr lang="en-US" sz="800" dirty="0">
                <a:solidFill>
                  <a:srgbClr val="E5C07B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$settings['cache']['bins']['render'] = 'cache.backend.null';</a:t>
            </a:r>
            <a:endParaRPr lang="en-US" sz="800" dirty="0"/>
          </a:p>
        </p:txBody>
      </p:sp>
      <p:sp>
        <p:nvSpPr>
          <p:cNvPr id="11" name="Shape 9"/>
          <p:cNvSpPr/>
          <p:nvPr/>
        </p:nvSpPr>
        <p:spPr>
          <a:xfrm>
            <a:off x="4663440" y="1097280"/>
            <a:ext cx="4160520" cy="3090672"/>
          </a:xfrm>
          <a:prstGeom prst="rect">
            <a:avLst/>
          </a:prstGeom>
          <a:solidFill>
            <a:srgbClr val="FFFFFF"/>
          </a:solidFill>
          <a:ln w="12700">
            <a:solidFill>
              <a:srgbClr val="EDD8D0"/>
            </a:solidFill>
            <a:prstDash val="solid"/>
          </a:ln>
          <a:effectLst>
            <a:outerShdw blurRad="101600" dist="38100" dir="8100000" algn="bl" rotWithShape="0">
              <a:srgbClr val="000000">
                <a:alpha val="12000"/>
              </a:srgbClr>
            </a:outerShdw>
          </a:effectLst>
        </p:spPr>
        <p:txBody>
          <a:bodyPr/>
          <a:lstStyle/>
          <a:p>
            <a:endParaRPr lang="en-US"/>
          </a:p>
        </p:txBody>
      </p:sp>
      <p:sp>
        <p:nvSpPr>
          <p:cNvPr id="12" name="Text 10"/>
          <p:cNvSpPr/>
          <p:nvPr/>
        </p:nvSpPr>
        <p:spPr>
          <a:xfrm>
            <a:off x="4846320" y="1234440"/>
            <a:ext cx="3794760" cy="281635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spcAft>
                <a:spcPts val="300"/>
              </a:spcAft>
              <a:buNone/>
            </a:pPr>
            <a:r>
              <a:rPr lang="en-US" sz="1050" b="1" dirty="0">
                <a:solidFill>
                  <a:srgbClr val="A8281E"/>
                </a:solidFill>
              </a:rPr>
              <a:t>Cache API Best Practices</a:t>
            </a:r>
            <a:endParaRPr lang="en-US" sz="1050" dirty="0"/>
          </a:p>
          <a:p>
            <a:pPr marL="342900" indent="-342900">
              <a:spcAft>
                <a:spcPts val="100"/>
              </a:spcAft>
              <a:buSzPct val="100000"/>
              <a:buChar char="•"/>
            </a:pPr>
            <a:r>
              <a:rPr lang="en-US" sz="1000" dirty="0">
                <a:solidFill>
                  <a:srgbClr val="1E0808"/>
                </a:solidFill>
              </a:rPr>
              <a:t>Always include cache tags for every entity or config object the cached value depends on — missing tags means stale cache after saves</a:t>
            </a:r>
            <a:endParaRPr lang="en-US" sz="1050" dirty="0"/>
          </a:p>
          <a:p>
            <a:pPr marL="342900" indent="-342900">
              <a:spcAft>
                <a:spcPts val="100"/>
              </a:spcAft>
              <a:buSzPct val="100000"/>
              <a:buChar char="•"/>
            </a:pPr>
            <a:r>
              <a:rPr lang="en-US" sz="1000" dirty="0">
                <a:solidFill>
                  <a:srgbClr val="1E0808"/>
                </a:solidFill>
              </a:rPr>
              <a:t>Prefer Cache::PERMANENT + tags over time-based TTLs — tag invalidation is instant; TTL means stale data until expiry</a:t>
            </a:r>
            <a:endParaRPr lang="en-US" sz="1050" dirty="0"/>
          </a:p>
          <a:p>
            <a:pPr marL="342900" indent="-342900">
              <a:spcAft>
                <a:spcPts val="100"/>
              </a:spcAft>
              <a:buSzPct val="100000"/>
              <a:buChar char="•"/>
            </a:pPr>
            <a:r>
              <a:rPr lang="en-US" sz="1000" dirty="0">
                <a:solidFill>
                  <a:srgbClr val="1E0808"/>
                </a:solidFill>
              </a:rPr>
              <a:t>Use the narrowest cache context that correctly varies the cache — 'user' creates N copies; 'user.permissions' usually creates only 2-5</a:t>
            </a:r>
            <a:endParaRPr lang="en-US" sz="1050" dirty="0"/>
          </a:p>
          <a:p>
            <a:pPr marL="342900" indent="-342900">
              <a:spcAft>
                <a:spcPts val="100"/>
              </a:spcAft>
              <a:buSzPct val="100000"/>
              <a:buChar char="•"/>
            </a:pPr>
            <a:r>
              <a:rPr lang="en-US" sz="1000" dirty="0">
                <a:solidFill>
                  <a:srgbClr val="1E0808"/>
                </a:solidFill>
              </a:rPr>
              <a:t>Use cache.data bin for persistent data, cache.default for general computed data — cache.render is reserved for render arrays</a:t>
            </a:r>
            <a:endParaRPr lang="en-US" sz="1050" dirty="0"/>
          </a:p>
          <a:p>
            <a:pPr marL="342900" indent="-342900">
              <a:spcAft>
                <a:spcPts val="100"/>
              </a:spcAft>
              <a:buSzPct val="100000"/>
              <a:buChar char="•"/>
            </a:pPr>
            <a:r>
              <a:rPr lang="en-US" sz="1000" dirty="0">
                <a:solidFill>
                  <a:srgbClr val="1E0808"/>
                </a:solidFill>
              </a:rPr>
              <a:t>Use Redis in production for all cache bins — database caching works but adds SQL overhead on every cache miss</a:t>
            </a:r>
            <a:endParaRPr lang="en-US" sz="1050" dirty="0"/>
          </a:p>
          <a:p>
            <a:pPr marL="342900" indent="-342900">
              <a:spcAft>
                <a:spcPts val="100"/>
              </a:spcAft>
              <a:buSzPct val="100000"/>
              <a:buChar char="•"/>
            </a:pPr>
            <a:r>
              <a:rPr lang="en-US" sz="1000" dirty="0">
                <a:solidFill>
                  <a:srgbClr val="1E0808"/>
                </a:solidFill>
              </a:rPr>
              <a:t>Never call Cache::invalidateTags() in a loop — batch all tags and call once: Cache::invalidateTags(array_merge(...$tagArrays))</a:t>
            </a:r>
            <a:endParaRPr lang="en-US" sz="1050" dirty="0"/>
          </a:p>
          <a:p>
            <a:pPr marL="0" indent="0">
              <a:spcAft>
                <a:spcPts val="300"/>
              </a:spcAft>
              <a:buNone/>
            </a:pPr>
            <a:r>
              <a:rPr lang="en-US" sz="1050" b="1" dirty="0">
                <a:solidFill>
                  <a:srgbClr val="A8281E"/>
                </a:solidFill>
              </a:rPr>
              <a:t>Development: disable caches</a:t>
            </a:r>
            <a:endParaRPr lang="en-US" sz="1050" dirty="0"/>
          </a:p>
          <a:p>
            <a:pPr marL="342900" indent="-342900">
              <a:spcAft>
                <a:spcPts val="100"/>
              </a:spcAft>
              <a:buSzPct val="100000"/>
              <a:buChar char="•"/>
            </a:pPr>
            <a:r>
              <a:rPr lang="en-US" sz="1000" dirty="0">
                <a:solidFill>
                  <a:srgbClr val="1E0808"/>
                </a:solidFill>
              </a:rPr>
              <a:t>Use development.services.yml + settings.local.php with cache.backend.null — never commit cache-disabling settings to production</a:t>
            </a:r>
            <a:endParaRPr lang="en-US" sz="105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140808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18872" cy="5143500"/>
          </a:xfrm>
          <a:prstGeom prst="rect">
            <a:avLst/>
          </a:prstGeom>
          <a:solidFill>
            <a:srgbClr val="F0907A"/>
          </a:solidFill>
          <a:ln w="12700">
            <a:solidFill>
              <a:srgbClr val="F0907A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3" name="Shape 1"/>
          <p:cNvSpPr/>
          <p:nvPr/>
        </p:nvSpPr>
        <p:spPr>
          <a:xfrm>
            <a:off x="411480" y="530352"/>
            <a:ext cx="1024128" cy="1024128"/>
          </a:xfrm>
          <a:prstGeom prst="ellipse">
            <a:avLst/>
          </a:prstGeom>
          <a:solidFill>
            <a:srgbClr val="A8281E"/>
          </a:solidFill>
          <a:ln w="25400">
            <a:solidFill>
              <a:srgbClr val="F0907A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4" name="Text 2"/>
          <p:cNvSpPr/>
          <p:nvPr/>
        </p:nvSpPr>
        <p:spPr>
          <a:xfrm>
            <a:off x="411480" y="530352"/>
            <a:ext cx="1024128" cy="10241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4000" b="1" dirty="0">
                <a:solidFill>
                  <a:srgbClr val="FFFFFF"/>
                </a:solidFill>
              </a:rPr>
              <a:t>API 2</a:t>
            </a:r>
            <a:endParaRPr lang="en-US" sz="4000" dirty="0"/>
          </a:p>
        </p:txBody>
      </p:sp>
      <p:sp>
        <p:nvSpPr>
          <p:cNvPr id="5" name="Text 3"/>
          <p:cNvSpPr/>
          <p:nvPr/>
        </p:nvSpPr>
        <p:spPr>
          <a:xfrm>
            <a:off x="347472" y="1783080"/>
            <a:ext cx="845820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38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Render Cache &amp; Cacheability</a:t>
            </a:r>
            <a:endParaRPr lang="en-US" sz="3800" dirty="0"/>
          </a:p>
        </p:txBody>
      </p:sp>
      <p:sp>
        <p:nvSpPr>
          <p:cNvPr id="6" name="Text 4"/>
          <p:cNvSpPr/>
          <p:nvPr/>
        </p:nvSpPr>
        <p:spPr>
          <a:xfrm>
            <a:off x="347472" y="2816352"/>
            <a:ext cx="8458200" cy="6583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500" dirty="0">
                <a:solidFill>
                  <a:srgbClr val="FDF4F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#cache in render arrays, cacheability bubbling up the render tree, and lazy builders for dynamic content</a:t>
            </a:r>
            <a:endParaRPr lang="en-US" sz="1500" dirty="0"/>
          </a:p>
        </p:txBody>
      </p:sp>
      <p:sp>
        <p:nvSpPr>
          <p:cNvPr id="7" name="Shape 5"/>
          <p:cNvSpPr/>
          <p:nvPr/>
        </p:nvSpPr>
        <p:spPr>
          <a:xfrm>
            <a:off x="0" y="4754880"/>
            <a:ext cx="9144000" cy="388620"/>
          </a:xfrm>
          <a:prstGeom prst="rect">
            <a:avLst/>
          </a:prstGeom>
          <a:solidFill>
            <a:srgbClr val="A8281E"/>
          </a:solidFill>
          <a:ln w="12700">
            <a:solidFill>
              <a:srgbClr val="A8281E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8" name="Text 6"/>
          <p:cNvSpPr/>
          <p:nvPr/>
        </p:nvSpPr>
        <p:spPr>
          <a:xfrm>
            <a:off x="274320" y="4754880"/>
            <a:ext cx="8686800" cy="3886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900" dirty="0">
                <a:solidFill>
                  <a:srgbClr val="FDF4F0"/>
                </a:solidFill>
              </a:rPr>
              <a:t>DRUPAL CORE APIs  |  COURSE 6: CACHING, PERFORMANCE &amp; DEPLOYMENT</a:t>
            </a:r>
            <a:endParaRPr lang="en-US" sz="9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DF4F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658368"/>
          </a:xfrm>
          <a:prstGeom prst="rect">
            <a:avLst/>
          </a:prstGeom>
          <a:solidFill>
            <a:srgbClr val="140808"/>
          </a:solidFill>
          <a:ln w="12700">
            <a:solidFill>
              <a:srgbClr val="140808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3" name="Shape 1"/>
          <p:cNvSpPr/>
          <p:nvPr/>
        </p:nvSpPr>
        <p:spPr>
          <a:xfrm>
            <a:off x="0" y="658368"/>
            <a:ext cx="9144000" cy="50292"/>
          </a:xfrm>
          <a:prstGeom prst="rect">
            <a:avLst/>
          </a:prstGeom>
          <a:solidFill>
            <a:srgbClr val="F0907A"/>
          </a:solidFill>
          <a:ln w="12700">
            <a:solidFill>
              <a:srgbClr val="F0907A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4" name="Text 2"/>
          <p:cNvSpPr/>
          <p:nvPr/>
        </p:nvSpPr>
        <p:spPr>
          <a:xfrm>
            <a:off x="320040" y="0"/>
            <a:ext cx="4389120" cy="6583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2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Render Cache</a:t>
            </a:r>
            <a:endParaRPr lang="en-US" sz="2200" dirty="0"/>
          </a:p>
        </p:txBody>
      </p:sp>
      <p:sp>
        <p:nvSpPr>
          <p:cNvPr id="5" name="Text 3"/>
          <p:cNvSpPr/>
          <p:nvPr/>
        </p:nvSpPr>
        <p:spPr>
          <a:xfrm>
            <a:off x="4709160" y="0"/>
            <a:ext cx="4114800" cy="6583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300" dirty="0">
                <a:solidFill>
                  <a:srgbClr val="FDF4F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 |  How Render Array Caching Works</a:t>
            </a:r>
            <a:endParaRPr lang="en-US" sz="1300" dirty="0"/>
          </a:p>
        </p:txBody>
      </p:sp>
      <p:sp>
        <p:nvSpPr>
          <p:cNvPr id="6" name="Shape 4"/>
          <p:cNvSpPr/>
          <p:nvPr/>
        </p:nvSpPr>
        <p:spPr>
          <a:xfrm>
            <a:off x="0" y="4846320"/>
            <a:ext cx="9144000" cy="297180"/>
          </a:xfrm>
          <a:prstGeom prst="rect">
            <a:avLst/>
          </a:prstGeom>
          <a:solidFill>
            <a:srgbClr val="140808"/>
          </a:solidFill>
          <a:ln w="12700">
            <a:solidFill>
              <a:srgbClr val="140808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7" name="Text 5"/>
          <p:cNvSpPr/>
          <p:nvPr/>
        </p:nvSpPr>
        <p:spPr>
          <a:xfrm>
            <a:off x="274320" y="4846320"/>
            <a:ext cx="8595360" cy="2971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800" dirty="0">
                <a:solidFill>
                  <a:srgbClr val="FDF4F0"/>
                </a:solidFill>
              </a:rPr>
              <a:t>drupal.org/docs  |  CACHING, PERFORMANCE &amp; DEPLOYMENT  |  COURSE 6 OF 7</a:t>
            </a:r>
            <a:endParaRPr lang="en-US" sz="800" dirty="0"/>
          </a:p>
        </p:txBody>
      </p:sp>
      <p:sp>
        <p:nvSpPr>
          <p:cNvPr id="8" name="Text 6"/>
          <p:cNvSpPr/>
          <p:nvPr/>
        </p:nvSpPr>
        <p:spPr>
          <a:xfrm>
            <a:off x="320040" y="786384"/>
            <a:ext cx="850392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300" dirty="0">
                <a:solidFill>
                  <a:srgbClr val="1E0808"/>
                </a:solidFill>
              </a:rPr>
              <a:t>Every render array can declare #cache metadata. Drupal caches fragments automatically — no manual cache calls needed.</a:t>
            </a:r>
            <a:endParaRPr lang="en-US" sz="1300" dirty="0"/>
          </a:p>
        </p:txBody>
      </p:sp>
      <p:sp>
        <p:nvSpPr>
          <p:cNvPr id="9" name="Shape 7"/>
          <p:cNvSpPr/>
          <p:nvPr/>
        </p:nvSpPr>
        <p:spPr>
          <a:xfrm>
            <a:off x="320040" y="1234440"/>
            <a:ext cx="8503920" cy="3250690"/>
          </a:xfrm>
          <a:prstGeom prst="rect">
            <a:avLst/>
          </a:prstGeom>
          <a:solidFill>
            <a:srgbClr val="100505"/>
          </a:solidFill>
          <a:ln w="12700">
            <a:solidFill>
              <a:srgbClr val="A8281E"/>
            </a:solidFill>
            <a:prstDash val="solid"/>
          </a:ln>
          <a:effectLst>
            <a:outerShdw blurRad="101600" dist="38100" dir="8100000" algn="bl" rotWithShape="0">
              <a:srgbClr val="000000">
                <a:alpha val="12000"/>
              </a:srgbClr>
            </a:outerShdw>
          </a:effectLst>
        </p:spPr>
        <p:txBody>
          <a:bodyPr/>
          <a:lstStyle/>
          <a:p>
            <a:endParaRPr lang="en-US"/>
          </a:p>
        </p:txBody>
      </p:sp>
      <p:sp>
        <p:nvSpPr>
          <p:cNvPr id="10" name="Text 8"/>
          <p:cNvSpPr/>
          <p:nvPr/>
        </p:nvSpPr>
        <p:spPr>
          <a:xfrm>
            <a:off x="457200" y="1325880"/>
            <a:ext cx="8229600" cy="307592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600" dirty="0">
                <a:solidFill>
                  <a:srgbClr val="7EC8A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// ── FULL #cache DECLARATION ──────────────────────────────────────────</a:t>
            </a:r>
            <a:endParaRPr lang="en-US" sz="600" dirty="0"/>
          </a:p>
          <a:p>
            <a:pPr marL="0" indent="0">
              <a:buNone/>
            </a:pPr>
            <a:r>
              <a:rPr lang="en-US" sz="600" dirty="0">
                <a:solidFill>
                  <a:srgbClr val="E5C07B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$build = [</a:t>
            </a:r>
            <a:endParaRPr lang="en-US" sz="600" dirty="0"/>
          </a:p>
          <a:p>
            <a:pPr marL="0" indent="0">
              <a:buNone/>
            </a:pPr>
            <a:r>
              <a:rPr lang="en-US" sz="600" dirty="0">
                <a:solidFill>
                  <a:srgbClr val="E5C07B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    '#theme'   =&gt; 'product_teaser',</a:t>
            </a:r>
            <a:endParaRPr lang="en-US" sz="600" dirty="0"/>
          </a:p>
          <a:p>
            <a:pPr marL="0" indent="0">
              <a:buNone/>
            </a:pPr>
            <a:r>
              <a:rPr lang="en-US" sz="600" dirty="0">
                <a:solidFill>
                  <a:srgbClr val="E5C07B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    '#product' =&gt; $node,</a:t>
            </a:r>
            <a:endParaRPr lang="en-US" sz="600" dirty="0"/>
          </a:p>
          <a:p>
            <a:pPr marL="0" indent="0">
              <a:buNone/>
            </a:pPr>
            <a:r>
              <a:rPr lang="en-US" sz="600" dirty="0">
                <a:solidFill>
                  <a:srgbClr val="E5C07B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    '#cache'   =&gt; [</a:t>
            </a:r>
            <a:endParaRPr lang="en-US" sz="600" dirty="0"/>
          </a:p>
          <a:p>
            <a:pPr marL="0" indent="0">
              <a:buNone/>
            </a:pPr>
            <a:r>
              <a:rPr lang="en-US" sz="600" dirty="0">
                <a:solidFill>
                  <a:srgbClr val="7EC8A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        // Unique key to store this rendered fragment</a:t>
            </a:r>
            <a:endParaRPr lang="en-US" sz="600" dirty="0"/>
          </a:p>
          <a:p>
            <a:pPr marL="0" indent="0">
              <a:buNone/>
            </a:pPr>
            <a:r>
              <a:rPr lang="en-US" sz="600" dirty="0">
                <a:solidFill>
                  <a:srgbClr val="E5C07B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        'keys'     =&gt; ['product_teaser', $node-&gt;id()],</a:t>
            </a:r>
            <a:endParaRPr lang="en-US" sz="600" dirty="0"/>
          </a:p>
          <a:p>
            <a:pPr marL="0" indent="0">
              <a:buNone/>
            </a:pPr>
            <a:r>
              <a:rPr lang="en-US" sz="600" dirty="0">
                <a:solidFill>
                  <a:srgbClr val="7EC8A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        // Invalidate when this node or any config changes</a:t>
            </a:r>
            <a:endParaRPr lang="en-US" sz="600" dirty="0"/>
          </a:p>
          <a:p>
            <a:pPr marL="0" indent="0">
              <a:buNone/>
            </a:pPr>
            <a:r>
              <a:rPr lang="en-US" sz="600" dirty="0">
                <a:solidFill>
                  <a:srgbClr val="E5C07B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        'tags'     =&gt; Cache::mergeTags($node-&gt;getCacheTags(), ['config:system.site']),</a:t>
            </a:r>
            <a:endParaRPr lang="en-US" sz="600" dirty="0"/>
          </a:p>
          <a:p>
            <a:pPr marL="0" indent="0">
              <a:buNone/>
            </a:pPr>
            <a:r>
              <a:rPr lang="en-US" sz="600" dirty="0">
                <a:solidFill>
                  <a:srgbClr val="7EC8A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        // Vary by user permissions (so admins see edit links, users don't)</a:t>
            </a:r>
            <a:endParaRPr lang="en-US" sz="600" dirty="0"/>
          </a:p>
          <a:p>
            <a:pPr marL="0" indent="0">
              <a:buNone/>
            </a:pPr>
            <a:r>
              <a:rPr lang="en-US" sz="600" dirty="0">
                <a:solidFill>
                  <a:srgbClr val="E5C07B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        'contexts' =&gt; ['user.permissions', 'languages:language_content'],</a:t>
            </a:r>
            <a:endParaRPr lang="en-US" sz="600" dirty="0"/>
          </a:p>
          <a:p>
            <a:pPr marL="0" indent="0">
              <a:buNone/>
            </a:pPr>
            <a:r>
              <a:rPr lang="en-US" sz="600" dirty="0">
                <a:solidFill>
                  <a:srgbClr val="7EC8A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        // Cache indefinitely (invalidate only via tags)</a:t>
            </a:r>
            <a:endParaRPr lang="en-US" sz="600" dirty="0"/>
          </a:p>
          <a:p>
            <a:pPr marL="0" indent="0">
              <a:buNone/>
            </a:pPr>
            <a:r>
              <a:rPr lang="en-US" sz="600" dirty="0">
                <a:solidFill>
                  <a:srgbClr val="E5C07B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        'max-age'  =&gt; Cache::PERMANENT,</a:t>
            </a:r>
            <a:endParaRPr lang="en-US" sz="600" dirty="0"/>
          </a:p>
          <a:p>
            <a:pPr marL="0" indent="0">
              <a:buNone/>
            </a:pPr>
            <a:r>
              <a:rPr lang="en-US" sz="600" dirty="0">
                <a:solidFill>
                  <a:srgbClr val="F0C8B8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    ],</a:t>
            </a:r>
            <a:endParaRPr lang="en-US" sz="600" dirty="0"/>
          </a:p>
          <a:p>
            <a:pPr marL="0" indent="0">
              <a:buNone/>
            </a:pPr>
            <a:r>
              <a:rPr lang="en-US" sz="600" dirty="0">
                <a:solidFill>
                  <a:srgbClr val="F0C8B8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];</a:t>
            </a:r>
            <a:endParaRPr lang="en-US" sz="600" dirty="0"/>
          </a:p>
          <a:p>
            <a:pPr marL="0" indent="0">
              <a:buNone/>
            </a:pPr>
            <a:endParaRPr lang="en-US" sz="600" dirty="0"/>
          </a:p>
          <a:p>
            <a:pPr marL="0" indent="0">
              <a:buNone/>
            </a:pPr>
            <a:r>
              <a:rPr lang="en-US" sz="600" dirty="0">
                <a:solidFill>
                  <a:srgbClr val="7EC8A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// ── CONTEXTS AND TAGS BUBBLE UP ───────────────────────────────────────</a:t>
            </a:r>
            <a:endParaRPr lang="en-US" sz="600" dirty="0"/>
          </a:p>
          <a:p>
            <a:pPr marL="0" indent="0">
              <a:buNone/>
            </a:pPr>
            <a:r>
              <a:rPr lang="en-US" sz="600" dirty="0">
                <a:solidFill>
                  <a:srgbClr val="7EC8A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// Child render arrays propagate their #cache metadata to parents.</a:t>
            </a:r>
            <a:endParaRPr lang="en-US" sz="600" dirty="0"/>
          </a:p>
          <a:p>
            <a:pPr marL="0" indent="0">
              <a:buNone/>
            </a:pPr>
            <a:r>
              <a:rPr lang="en-US" sz="600" dirty="0">
                <a:solidFill>
                  <a:srgbClr val="7EC8A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// If a child has ['user'] context, the parent also gets it.</a:t>
            </a:r>
            <a:endParaRPr lang="en-US" sz="600" dirty="0"/>
          </a:p>
          <a:p>
            <a:pPr marL="0" indent="0">
              <a:buNone/>
            </a:pPr>
            <a:r>
              <a:rPr lang="en-US" sz="600" dirty="0">
                <a:solidFill>
                  <a:srgbClr val="7EC8A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// This ensures the page cache correctly varies for the most specific child.</a:t>
            </a:r>
            <a:endParaRPr lang="en-US" sz="600" dirty="0"/>
          </a:p>
          <a:p>
            <a:pPr marL="0" indent="0">
              <a:buNone/>
            </a:pPr>
            <a:endParaRPr lang="en-US" sz="600" dirty="0"/>
          </a:p>
          <a:p>
            <a:pPr marL="0" indent="0">
              <a:buNone/>
            </a:pPr>
            <a:r>
              <a:rPr lang="en-US" sz="600" dirty="0">
                <a:solidFill>
                  <a:srgbClr val="7EC8A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// ── DISABLING CACHE FOR ONE ELEMENT ──────────────────────────────────</a:t>
            </a:r>
            <a:endParaRPr lang="en-US" sz="600" dirty="0"/>
          </a:p>
          <a:p>
            <a:pPr marL="0" indent="0">
              <a:buNone/>
            </a:pPr>
            <a:r>
              <a:rPr lang="en-US" sz="600" dirty="0">
                <a:solidFill>
                  <a:srgbClr val="E5C07B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$build['dynamic_part'] = [</a:t>
            </a:r>
            <a:endParaRPr lang="en-US" sz="600" dirty="0"/>
          </a:p>
          <a:p>
            <a:pPr marL="0" indent="0">
              <a:buNone/>
            </a:pPr>
            <a:r>
              <a:rPr lang="en-US" sz="600" dirty="0">
                <a:solidFill>
                  <a:srgbClr val="E5C07B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    '#markup'  =&gt; $this-&gt;getCurrentTimestamp(),</a:t>
            </a:r>
            <a:endParaRPr lang="en-US" sz="600" dirty="0"/>
          </a:p>
          <a:p>
            <a:pPr marL="0" indent="0">
              <a:buNone/>
            </a:pPr>
            <a:r>
              <a:rPr lang="en-US" sz="600" dirty="0">
                <a:solidFill>
                  <a:srgbClr val="E5C07B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    '#cache'   =&gt; ['max-age' =&gt; 0],  // Never cache — busts parent too!</a:t>
            </a:r>
            <a:endParaRPr lang="en-US" sz="600" dirty="0"/>
          </a:p>
          <a:p>
            <a:pPr marL="0" indent="0">
              <a:buNone/>
            </a:pPr>
            <a:r>
              <a:rPr lang="en-US" sz="600" dirty="0">
                <a:solidFill>
                  <a:srgbClr val="F0C8B8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];</a:t>
            </a:r>
            <a:endParaRPr lang="en-US" sz="600" dirty="0"/>
          </a:p>
          <a:p>
            <a:pPr marL="0" indent="0">
              <a:buNone/>
            </a:pPr>
            <a:endParaRPr lang="en-US" sz="600" dirty="0"/>
          </a:p>
          <a:p>
            <a:pPr marL="0" indent="0">
              <a:buNone/>
            </a:pPr>
            <a:r>
              <a:rPr lang="en-US" sz="600" dirty="0">
                <a:solidFill>
                  <a:srgbClr val="7EC8A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// ── CHECKING IF SOMETHING IS CACHED ──────────────────────────────────</a:t>
            </a:r>
            <a:endParaRPr lang="en-US" sz="600" dirty="0"/>
          </a:p>
          <a:p>
            <a:pPr marL="0" indent="0">
              <a:buNone/>
            </a:pPr>
            <a:r>
              <a:rPr lang="en-US" sz="600" dirty="0">
                <a:solidFill>
                  <a:srgbClr val="7EC8A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// You rarely need to do this — the renderer handles it automatically.</a:t>
            </a:r>
            <a:endParaRPr lang="en-US" sz="600" dirty="0"/>
          </a:p>
          <a:p>
            <a:pPr marL="0" indent="0">
              <a:buNone/>
            </a:pPr>
            <a:r>
              <a:rPr lang="en-US" sz="600" dirty="0">
                <a:solidFill>
                  <a:srgbClr val="7EC8A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// But for debugging:</a:t>
            </a:r>
            <a:endParaRPr lang="en-US" sz="600" dirty="0"/>
          </a:p>
          <a:p>
            <a:pPr marL="0" indent="0">
              <a:buNone/>
            </a:pPr>
            <a:r>
              <a:rPr lang="en-US" sz="600" dirty="0">
                <a:solidFill>
                  <a:srgbClr val="E5C07B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$bin   = \Drupal::cache('render');</a:t>
            </a:r>
            <a:endParaRPr lang="en-US" sz="600" dirty="0"/>
          </a:p>
          <a:p>
            <a:pPr marL="0" indent="0">
              <a:buNone/>
            </a:pPr>
            <a:r>
              <a:rPr lang="en-US" sz="600" dirty="0">
                <a:solidFill>
                  <a:srgbClr val="E5C07B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$cid   = implode(':', ['product_teaser', $nid]);</a:t>
            </a:r>
            <a:endParaRPr lang="en-US" sz="600" dirty="0"/>
          </a:p>
          <a:p>
            <a:pPr marL="0" indent="0">
              <a:buNone/>
            </a:pPr>
            <a:r>
              <a:rPr lang="en-US" sz="600" dirty="0">
                <a:solidFill>
                  <a:srgbClr val="E5C07B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$found = $bin-&gt;get($cid);</a:t>
            </a:r>
            <a:endParaRPr lang="en-US" sz="600" dirty="0"/>
          </a:p>
        </p:txBody>
      </p:sp>
      <p:sp>
        <p:nvSpPr>
          <p:cNvPr id="11" name="Shape 9"/>
          <p:cNvSpPr/>
          <p:nvPr/>
        </p:nvSpPr>
        <p:spPr>
          <a:xfrm flipV="1">
            <a:off x="320040" y="4576570"/>
            <a:ext cx="8503920" cy="219458"/>
          </a:xfrm>
          <a:prstGeom prst="rect">
            <a:avLst/>
          </a:prstGeom>
          <a:solidFill>
            <a:srgbClr val="FDF4F0"/>
          </a:solidFill>
          <a:ln w="12700">
            <a:solidFill>
              <a:srgbClr val="A8281E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2" name="Text 10"/>
          <p:cNvSpPr/>
          <p:nvPr/>
        </p:nvSpPr>
        <p:spPr>
          <a:xfrm>
            <a:off x="502920" y="4591986"/>
            <a:ext cx="8229600" cy="17100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800" dirty="0">
                <a:solidFill>
                  <a:srgbClr val="1E0808"/>
                </a:solidFill>
              </a:rPr>
              <a:t>A single child render element with max-age: 0 bubbles up and prevents the entire page from being cached. This is the most common source of unexpected cache misses on high-traffic pages.</a:t>
            </a:r>
            <a:endParaRPr lang="en-US" sz="8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DF4F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658368"/>
          </a:xfrm>
          <a:prstGeom prst="rect">
            <a:avLst/>
          </a:prstGeom>
          <a:solidFill>
            <a:srgbClr val="140808"/>
          </a:solidFill>
          <a:ln w="12700">
            <a:solidFill>
              <a:srgbClr val="140808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3" name="Shape 1"/>
          <p:cNvSpPr/>
          <p:nvPr/>
        </p:nvSpPr>
        <p:spPr>
          <a:xfrm>
            <a:off x="0" y="658368"/>
            <a:ext cx="9144000" cy="50292"/>
          </a:xfrm>
          <a:prstGeom prst="rect">
            <a:avLst/>
          </a:prstGeom>
          <a:solidFill>
            <a:srgbClr val="F0907A"/>
          </a:solidFill>
          <a:ln w="12700">
            <a:solidFill>
              <a:srgbClr val="F0907A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4" name="Text 2"/>
          <p:cNvSpPr/>
          <p:nvPr/>
        </p:nvSpPr>
        <p:spPr>
          <a:xfrm>
            <a:off x="320040" y="0"/>
            <a:ext cx="4389120" cy="6583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2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Render Cache</a:t>
            </a:r>
            <a:endParaRPr lang="en-US" sz="2200" dirty="0"/>
          </a:p>
        </p:txBody>
      </p:sp>
      <p:sp>
        <p:nvSpPr>
          <p:cNvPr id="5" name="Text 3"/>
          <p:cNvSpPr/>
          <p:nvPr/>
        </p:nvSpPr>
        <p:spPr>
          <a:xfrm>
            <a:off x="4709160" y="0"/>
            <a:ext cx="4114800" cy="6583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300" dirty="0">
                <a:solidFill>
                  <a:srgbClr val="FDF4F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 |  CacheableDependencyInterface &amp; BubbleableMetadata</a:t>
            </a:r>
            <a:endParaRPr lang="en-US" sz="1300" dirty="0"/>
          </a:p>
        </p:txBody>
      </p:sp>
      <p:sp>
        <p:nvSpPr>
          <p:cNvPr id="6" name="Shape 4"/>
          <p:cNvSpPr/>
          <p:nvPr/>
        </p:nvSpPr>
        <p:spPr>
          <a:xfrm>
            <a:off x="0" y="4846320"/>
            <a:ext cx="9144000" cy="297180"/>
          </a:xfrm>
          <a:prstGeom prst="rect">
            <a:avLst/>
          </a:prstGeom>
          <a:solidFill>
            <a:srgbClr val="140808"/>
          </a:solidFill>
          <a:ln w="12700">
            <a:solidFill>
              <a:srgbClr val="140808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7" name="Text 5"/>
          <p:cNvSpPr/>
          <p:nvPr/>
        </p:nvSpPr>
        <p:spPr>
          <a:xfrm>
            <a:off x="274320" y="4846320"/>
            <a:ext cx="8595360" cy="2971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800" dirty="0">
                <a:solidFill>
                  <a:srgbClr val="FDF4F0"/>
                </a:solidFill>
              </a:rPr>
              <a:t>drupal.org/docs  |  CACHING, PERFORMANCE &amp; DEPLOYMENT  |  COURSE 6 OF 7</a:t>
            </a:r>
            <a:endParaRPr lang="en-US" sz="800" dirty="0"/>
          </a:p>
        </p:txBody>
      </p:sp>
      <p:sp>
        <p:nvSpPr>
          <p:cNvPr id="8" name="Shape 6"/>
          <p:cNvSpPr/>
          <p:nvPr/>
        </p:nvSpPr>
        <p:spPr>
          <a:xfrm>
            <a:off x="320040" y="804672"/>
            <a:ext cx="8503920" cy="3977640"/>
          </a:xfrm>
          <a:prstGeom prst="rect">
            <a:avLst/>
          </a:prstGeom>
          <a:solidFill>
            <a:srgbClr val="100505"/>
          </a:solidFill>
          <a:ln w="12700">
            <a:solidFill>
              <a:srgbClr val="A8281E"/>
            </a:solidFill>
            <a:prstDash val="solid"/>
          </a:ln>
          <a:effectLst>
            <a:outerShdw blurRad="101600" dist="38100" dir="8100000" algn="bl" rotWithShape="0">
              <a:srgbClr val="000000">
                <a:alpha val="12000"/>
              </a:srgbClr>
            </a:outerShdw>
          </a:effectLst>
        </p:spPr>
        <p:txBody>
          <a:bodyPr/>
          <a:lstStyle/>
          <a:p>
            <a:endParaRPr lang="en-US"/>
          </a:p>
        </p:txBody>
      </p:sp>
      <p:sp>
        <p:nvSpPr>
          <p:cNvPr id="9" name="Text 7"/>
          <p:cNvSpPr/>
          <p:nvPr/>
        </p:nvSpPr>
        <p:spPr>
          <a:xfrm>
            <a:off x="457200" y="896112"/>
            <a:ext cx="8229600" cy="3794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600" dirty="0">
                <a:solidFill>
                  <a:srgbClr val="7EC8A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// ── CacheableDependencyInterface ─────────────────────────────────────</a:t>
            </a:r>
            <a:endParaRPr lang="en-US" sz="600" dirty="0"/>
          </a:p>
          <a:p>
            <a:pPr marL="0" indent="0">
              <a:buNone/>
            </a:pPr>
            <a:r>
              <a:rPr lang="en-US" sz="600" dirty="0">
                <a:solidFill>
                  <a:srgbClr val="7EC8A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// Implement on any class whose instances affect cacheability.</a:t>
            </a:r>
            <a:endParaRPr lang="en-US" sz="600" dirty="0"/>
          </a:p>
          <a:p>
            <a:pPr marL="0" indent="0">
              <a:buNone/>
            </a:pPr>
            <a:r>
              <a:rPr lang="en-US" sz="600" dirty="0">
                <a:solidFill>
                  <a:srgbClr val="7EC8A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// Entity, Config, User, AccessResult all implement this.</a:t>
            </a:r>
            <a:endParaRPr lang="en-US" sz="600" dirty="0"/>
          </a:p>
          <a:p>
            <a:pPr marL="0" indent="0">
              <a:buNone/>
            </a:pPr>
            <a:endParaRPr lang="en-US" sz="600" dirty="0"/>
          </a:p>
          <a:p>
            <a:pPr marL="0" indent="0">
              <a:buNone/>
            </a:pPr>
            <a:r>
              <a:rPr lang="en-US" sz="600" dirty="0">
                <a:solidFill>
                  <a:srgbClr val="61AFEF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use Drupal\Core\Cache\CacheableDependencyInterface;</a:t>
            </a:r>
            <a:endParaRPr lang="en-US" sz="600" dirty="0"/>
          </a:p>
          <a:p>
            <a:pPr marL="0" indent="0">
              <a:buNone/>
            </a:pPr>
            <a:endParaRPr lang="en-US" sz="600" dirty="0"/>
          </a:p>
          <a:p>
            <a:pPr marL="0" indent="0">
              <a:buNone/>
            </a:pPr>
            <a:r>
              <a:rPr lang="en-US" sz="600" dirty="0">
                <a:solidFill>
                  <a:srgbClr val="61AFEF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class ProductPrice implements CacheableDependencyInterface {</a:t>
            </a:r>
            <a:endParaRPr lang="en-US" sz="600" dirty="0"/>
          </a:p>
          <a:p>
            <a:pPr marL="0" indent="0">
              <a:buNone/>
            </a:pPr>
            <a:r>
              <a:rPr lang="en-US" sz="600" dirty="0">
                <a:solidFill>
                  <a:srgbClr val="61AFEF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    public function getCacheTags(): array {</a:t>
            </a:r>
            <a:endParaRPr lang="en-US" sz="600" dirty="0"/>
          </a:p>
          <a:p>
            <a:pPr marL="0" indent="0">
              <a:buNone/>
            </a:pPr>
            <a:r>
              <a:rPr lang="en-US" sz="600" dirty="0">
                <a:solidFill>
                  <a:srgbClr val="61AFEF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        return ['my_module:price:' . $this-&gt;sku];</a:t>
            </a:r>
            <a:endParaRPr lang="en-US" sz="600" dirty="0"/>
          </a:p>
          <a:p>
            <a:pPr marL="0" indent="0">
              <a:buNone/>
            </a:pPr>
            <a:r>
              <a:rPr lang="en-US" sz="600" dirty="0">
                <a:solidFill>
                  <a:srgbClr val="F0C8B8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    }</a:t>
            </a:r>
            <a:endParaRPr lang="en-US" sz="600" dirty="0"/>
          </a:p>
          <a:p>
            <a:pPr marL="0" indent="0">
              <a:buNone/>
            </a:pPr>
            <a:r>
              <a:rPr lang="en-US" sz="600" dirty="0">
                <a:solidFill>
                  <a:srgbClr val="61AFEF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    public function getCacheContexts(): array {</a:t>
            </a:r>
            <a:endParaRPr lang="en-US" sz="600" dirty="0"/>
          </a:p>
          <a:p>
            <a:pPr marL="0" indent="0">
              <a:buNone/>
            </a:pPr>
            <a:r>
              <a:rPr lang="en-US" sz="600" dirty="0">
                <a:solidFill>
                  <a:srgbClr val="61AFEF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        return ['user.roles'];  // Price varies by role (wholesale vs retail)</a:t>
            </a:r>
            <a:endParaRPr lang="en-US" sz="600" dirty="0"/>
          </a:p>
          <a:p>
            <a:pPr marL="0" indent="0">
              <a:buNone/>
            </a:pPr>
            <a:r>
              <a:rPr lang="en-US" sz="600" dirty="0">
                <a:solidFill>
                  <a:srgbClr val="F0C8B8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    }</a:t>
            </a:r>
            <a:endParaRPr lang="en-US" sz="600" dirty="0"/>
          </a:p>
          <a:p>
            <a:pPr marL="0" indent="0">
              <a:buNone/>
            </a:pPr>
            <a:r>
              <a:rPr lang="en-US" sz="600" dirty="0">
                <a:solidFill>
                  <a:srgbClr val="61AFEF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    public function getCacheMaxAge(): int {</a:t>
            </a:r>
            <a:endParaRPr lang="en-US" sz="600" dirty="0"/>
          </a:p>
          <a:p>
            <a:pPr marL="0" indent="0">
              <a:buNone/>
            </a:pPr>
            <a:r>
              <a:rPr lang="en-US" sz="600" dirty="0">
                <a:solidFill>
                  <a:srgbClr val="61AFEF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        return Cache::PERMANENT;</a:t>
            </a:r>
            <a:endParaRPr lang="en-US" sz="600" dirty="0"/>
          </a:p>
          <a:p>
            <a:pPr marL="0" indent="0">
              <a:buNone/>
            </a:pPr>
            <a:r>
              <a:rPr lang="en-US" sz="600" dirty="0">
                <a:solidFill>
                  <a:srgbClr val="F0C8B8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    }</a:t>
            </a:r>
            <a:endParaRPr lang="en-US" sz="600" dirty="0"/>
          </a:p>
          <a:p>
            <a:pPr marL="0" indent="0">
              <a:buNone/>
            </a:pPr>
            <a:r>
              <a:rPr lang="en-US" sz="600" dirty="0">
                <a:solidFill>
                  <a:srgbClr val="F0C8B8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}</a:t>
            </a:r>
            <a:endParaRPr lang="en-US" sz="600" dirty="0"/>
          </a:p>
          <a:p>
            <a:pPr marL="0" indent="0">
              <a:buNone/>
            </a:pPr>
            <a:endParaRPr lang="en-US" sz="600" dirty="0"/>
          </a:p>
          <a:p>
            <a:pPr marL="0" indent="0">
              <a:buNone/>
            </a:pPr>
            <a:r>
              <a:rPr lang="en-US" sz="600" dirty="0">
                <a:solidFill>
                  <a:srgbClr val="7EC8A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// ── ADDING TO A RENDER ARRAY ──────────────────────────────────────────</a:t>
            </a:r>
            <a:endParaRPr lang="en-US" sz="600" dirty="0"/>
          </a:p>
          <a:p>
            <a:pPr marL="0" indent="0">
              <a:buNone/>
            </a:pPr>
            <a:r>
              <a:rPr lang="en-US" sz="600" dirty="0">
                <a:solidFill>
                  <a:srgbClr val="E5C07B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$price = new ProductPrice($sku);</a:t>
            </a:r>
            <a:endParaRPr lang="en-US" sz="600" dirty="0"/>
          </a:p>
          <a:p>
            <a:pPr marL="0" indent="0">
              <a:buNone/>
            </a:pPr>
            <a:r>
              <a:rPr lang="en-US" sz="600" dirty="0">
                <a:solidFill>
                  <a:srgbClr val="E5C07B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$build = ['#markup' =&gt; $price-&gt;getFormatted()];</a:t>
            </a:r>
            <a:endParaRPr lang="en-US" sz="600" dirty="0"/>
          </a:p>
          <a:p>
            <a:pPr marL="0" indent="0">
              <a:buNone/>
            </a:pPr>
            <a:r>
              <a:rPr lang="en-US" sz="600" dirty="0">
                <a:solidFill>
                  <a:srgbClr val="7EC8A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// Pull cacheability from the object:</a:t>
            </a:r>
            <a:endParaRPr lang="en-US" sz="600" dirty="0"/>
          </a:p>
          <a:p>
            <a:pPr marL="0" indent="0">
              <a:buNone/>
            </a:pPr>
            <a:r>
              <a:rPr lang="en-US" sz="600" dirty="0">
                <a:solidFill>
                  <a:srgbClr val="9CDCFE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\Drupal\Core\Render\Element::setAttributes($build, []);</a:t>
            </a:r>
            <a:endParaRPr lang="en-US" sz="600" dirty="0"/>
          </a:p>
          <a:p>
            <a:pPr marL="0" indent="0">
              <a:buNone/>
            </a:pPr>
            <a:r>
              <a:rPr lang="en-US" sz="600" dirty="0">
                <a:solidFill>
                  <a:srgbClr val="E5C07B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$build['#cache']['tags']     = Cache::mergeTags($build['#cache']['tags'] ?? [], $price-&gt;getCacheTags());</a:t>
            </a:r>
            <a:endParaRPr lang="en-US" sz="600" dirty="0"/>
          </a:p>
          <a:p>
            <a:pPr marL="0" indent="0">
              <a:buNone/>
            </a:pPr>
            <a:r>
              <a:rPr lang="en-US" sz="600" dirty="0">
                <a:solidFill>
                  <a:srgbClr val="E5C07B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$build['#cache']['contexts'] = Cache::mergeContexts($build['#cache']['contexts'] ?? [], $price-&gt;getCacheContexts());</a:t>
            </a:r>
            <a:endParaRPr lang="en-US" sz="600" dirty="0"/>
          </a:p>
          <a:p>
            <a:pPr marL="0" indent="0">
              <a:buNone/>
            </a:pPr>
            <a:endParaRPr lang="en-US" sz="600" dirty="0"/>
          </a:p>
          <a:p>
            <a:pPr marL="0" indent="0">
              <a:buNone/>
            </a:pPr>
            <a:r>
              <a:rPr lang="en-US" sz="600" dirty="0">
                <a:solidFill>
                  <a:srgbClr val="7EC8A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// Or use addCacheableDependency() in a controller:</a:t>
            </a:r>
            <a:endParaRPr lang="en-US" sz="600" dirty="0"/>
          </a:p>
          <a:p>
            <a:pPr marL="0" indent="0">
              <a:buNone/>
            </a:pPr>
            <a:r>
              <a:rPr lang="en-US" sz="600" dirty="0">
                <a:solidFill>
                  <a:srgbClr val="E5C07B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$response = new CacheableResponse($html);</a:t>
            </a:r>
            <a:endParaRPr lang="en-US" sz="600" dirty="0"/>
          </a:p>
          <a:p>
            <a:pPr marL="0" indent="0">
              <a:buNone/>
            </a:pPr>
            <a:r>
              <a:rPr lang="en-US" sz="600" dirty="0">
                <a:solidFill>
                  <a:srgbClr val="9CDCFE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$response-&gt;addCacheableDependency($node);     // Adds node's tags+contexts</a:t>
            </a:r>
            <a:endParaRPr lang="en-US" sz="600" dirty="0"/>
          </a:p>
          <a:p>
            <a:pPr marL="0" indent="0">
              <a:buNone/>
            </a:pPr>
            <a:r>
              <a:rPr lang="en-US" sz="600" dirty="0">
                <a:solidFill>
                  <a:srgbClr val="9CDCFE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$response-&gt;addCacheableDependency($config);   // Adds config's tags+contexts</a:t>
            </a:r>
            <a:endParaRPr lang="en-US" sz="600" dirty="0"/>
          </a:p>
          <a:p>
            <a:pPr marL="0" indent="0">
              <a:buNone/>
            </a:pPr>
            <a:endParaRPr lang="en-US" sz="600" dirty="0"/>
          </a:p>
          <a:p>
            <a:pPr marL="0" indent="0">
              <a:buNone/>
            </a:pPr>
            <a:r>
              <a:rPr lang="en-US" sz="600" dirty="0">
                <a:solidFill>
                  <a:srgbClr val="7EC8A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// ── BubbleableMetadata UTILITY ────────────────────────────────────────</a:t>
            </a:r>
            <a:endParaRPr lang="en-US" sz="600" dirty="0"/>
          </a:p>
          <a:p>
            <a:pPr marL="0" indent="0">
              <a:buNone/>
            </a:pPr>
            <a:r>
              <a:rPr lang="en-US" sz="600" dirty="0">
                <a:solidFill>
                  <a:srgbClr val="61AFEF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use Drupal\Core\Render\BubbleableMetadata;</a:t>
            </a:r>
            <a:endParaRPr lang="en-US" sz="600" dirty="0"/>
          </a:p>
          <a:p>
            <a:pPr marL="0" indent="0">
              <a:buNone/>
            </a:pPr>
            <a:endParaRPr lang="en-US" sz="600" dirty="0"/>
          </a:p>
          <a:p>
            <a:pPr marL="0" indent="0">
              <a:buNone/>
            </a:pPr>
            <a:r>
              <a:rPr lang="en-US" sz="600" dirty="0">
                <a:solidFill>
                  <a:srgbClr val="E5C07B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$bubbleable = new BubbleableMetadata();</a:t>
            </a:r>
            <a:endParaRPr lang="en-US" sz="600" dirty="0"/>
          </a:p>
          <a:p>
            <a:pPr marL="0" indent="0">
              <a:buNone/>
            </a:pPr>
            <a:r>
              <a:rPr lang="en-US" sz="600" dirty="0">
                <a:solidFill>
                  <a:srgbClr val="9CDCFE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$bubbleable-&gt;addCacheContexts(['url.query_args:page']);</a:t>
            </a:r>
            <a:endParaRPr lang="en-US" sz="600" dirty="0"/>
          </a:p>
          <a:p>
            <a:pPr marL="0" indent="0">
              <a:buNone/>
            </a:pPr>
            <a:r>
              <a:rPr lang="en-US" sz="600" dirty="0">
                <a:solidFill>
                  <a:srgbClr val="9CDCFE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$bubbleable-&gt;addCacheTags(['node_list']);</a:t>
            </a:r>
            <a:endParaRPr lang="en-US" sz="600" dirty="0"/>
          </a:p>
          <a:p>
            <a:pPr marL="0" indent="0">
              <a:buNone/>
            </a:pPr>
            <a:r>
              <a:rPr lang="en-US" sz="600" dirty="0">
                <a:solidFill>
                  <a:srgbClr val="9CDCFE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$bubbleable-&gt;setCacheMaxAge(3600);</a:t>
            </a:r>
            <a:endParaRPr lang="en-US" sz="600" dirty="0"/>
          </a:p>
          <a:p>
            <a:pPr marL="0" indent="0">
              <a:buNone/>
            </a:pPr>
            <a:endParaRPr lang="en-US" sz="600" dirty="0"/>
          </a:p>
          <a:p>
            <a:pPr marL="0" indent="0">
              <a:buNone/>
            </a:pPr>
            <a:r>
              <a:rPr lang="en-US" sz="600" dirty="0">
                <a:solidFill>
                  <a:srgbClr val="7EC8A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// Apply to a render array:</a:t>
            </a:r>
            <a:endParaRPr lang="en-US" sz="600" dirty="0"/>
          </a:p>
          <a:p>
            <a:pPr marL="0" indent="0">
              <a:buNone/>
            </a:pPr>
            <a:r>
              <a:rPr lang="en-US" sz="600" dirty="0">
                <a:solidFill>
                  <a:srgbClr val="9CDCFE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$bubbleable-&gt;applyTo($build);</a:t>
            </a:r>
            <a:endParaRPr lang="en-US" sz="6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DF4F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658368"/>
          </a:xfrm>
          <a:prstGeom prst="rect">
            <a:avLst/>
          </a:prstGeom>
          <a:solidFill>
            <a:srgbClr val="140808"/>
          </a:solidFill>
          <a:ln w="12700">
            <a:solidFill>
              <a:srgbClr val="140808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3" name="Shape 1"/>
          <p:cNvSpPr/>
          <p:nvPr/>
        </p:nvSpPr>
        <p:spPr>
          <a:xfrm>
            <a:off x="0" y="658368"/>
            <a:ext cx="9144000" cy="50292"/>
          </a:xfrm>
          <a:prstGeom prst="rect">
            <a:avLst/>
          </a:prstGeom>
          <a:solidFill>
            <a:srgbClr val="F0907A"/>
          </a:solidFill>
          <a:ln w="12700">
            <a:solidFill>
              <a:srgbClr val="F0907A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4" name="Text 2"/>
          <p:cNvSpPr/>
          <p:nvPr/>
        </p:nvSpPr>
        <p:spPr>
          <a:xfrm>
            <a:off x="320040" y="0"/>
            <a:ext cx="4389120" cy="6583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2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Render Cache</a:t>
            </a:r>
            <a:endParaRPr lang="en-US" sz="2200" dirty="0"/>
          </a:p>
        </p:txBody>
      </p:sp>
      <p:sp>
        <p:nvSpPr>
          <p:cNvPr id="5" name="Text 3"/>
          <p:cNvSpPr/>
          <p:nvPr/>
        </p:nvSpPr>
        <p:spPr>
          <a:xfrm>
            <a:off x="4709160" y="0"/>
            <a:ext cx="4114800" cy="6583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300" dirty="0">
                <a:solidFill>
                  <a:srgbClr val="FDF4F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 |  #lazy_builder — Caching Dynamic Content Safely</a:t>
            </a:r>
            <a:endParaRPr lang="en-US" sz="1300" dirty="0"/>
          </a:p>
        </p:txBody>
      </p:sp>
      <p:sp>
        <p:nvSpPr>
          <p:cNvPr id="6" name="Shape 4"/>
          <p:cNvSpPr/>
          <p:nvPr/>
        </p:nvSpPr>
        <p:spPr>
          <a:xfrm>
            <a:off x="0" y="4846320"/>
            <a:ext cx="9144000" cy="297180"/>
          </a:xfrm>
          <a:prstGeom prst="rect">
            <a:avLst/>
          </a:prstGeom>
          <a:solidFill>
            <a:srgbClr val="140808"/>
          </a:solidFill>
          <a:ln w="12700">
            <a:solidFill>
              <a:srgbClr val="140808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7" name="Text 5"/>
          <p:cNvSpPr/>
          <p:nvPr/>
        </p:nvSpPr>
        <p:spPr>
          <a:xfrm>
            <a:off x="274320" y="4846320"/>
            <a:ext cx="8595360" cy="2971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800" dirty="0">
                <a:solidFill>
                  <a:srgbClr val="FDF4F0"/>
                </a:solidFill>
              </a:rPr>
              <a:t>drupal.org/docs  |  CACHING, PERFORMANCE &amp; DEPLOYMENT  |  COURSE 6 OF 7</a:t>
            </a:r>
            <a:endParaRPr lang="en-US" sz="800" dirty="0"/>
          </a:p>
        </p:txBody>
      </p:sp>
      <p:sp>
        <p:nvSpPr>
          <p:cNvPr id="8" name="Text 6"/>
          <p:cNvSpPr/>
          <p:nvPr/>
        </p:nvSpPr>
        <p:spPr>
          <a:xfrm>
            <a:off x="320040" y="786384"/>
            <a:ext cx="850392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300" dirty="0">
                <a:solidFill>
                  <a:srgbClr val="1E0808"/>
                </a:solidFill>
              </a:rPr>
              <a:t>Use #lazy_builder for content that varies per user (cart count, username, permissions-based elements) inside otherwise-cached pages.</a:t>
            </a:r>
            <a:endParaRPr lang="en-US" sz="1300" dirty="0"/>
          </a:p>
        </p:txBody>
      </p:sp>
      <p:sp>
        <p:nvSpPr>
          <p:cNvPr id="9" name="Shape 7"/>
          <p:cNvSpPr/>
          <p:nvPr/>
        </p:nvSpPr>
        <p:spPr>
          <a:xfrm>
            <a:off x="320040" y="1261872"/>
            <a:ext cx="8503920" cy="3456432"/>
          </a:xfrm>
          <a:prstGeom prst="rect">
            <a:avLst/>
          </a:prstGeom>
          <a:solidFill>
            <a:srgbClr val="100505"/>
          </a:solidFill>
          <a:ln w="12700">
            <a:solidFill>
              <a:srgbClr val="A8281E"/>
            </a:solidFill>
            <a:prstDash val="solid"/>
          </a:ln>
          <a:effectLst>
            <a:outerShdw blurRad="101600" dist="38100" dir="8100000" algn="bl" rotWithShape="0">
              <a:srgbClr val="000000">
                <a:alpha val="12000"/>
              </a:srgbClr>
            </a:outerShdw>
          </a:effectLst>
        </p:spPr>
        <p:txBody>
          <a:bodyPr/>
          <a:lstStyle/>
          <a:p>
            <a:endParaRPr lang="en-US"/>
          </a:p>
        </p:txBody>
      </p:sp>
      <p:sp>
        <p:nvSpPr>
          <p:cNvPr id="10" name="Text 8"/>
          <p:cNvSpPr/>
          <p:nvPr/>
        </p:nvSpPr>
        <p:spPr>
          <a:xfrm>
            <a:off x="457200" y="1353312"/>
            <a:ext cx="8229600" cy="327355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500" dirty="0">
                <a:solidFill>
                  <a:srgbClr val="7EC8A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// ── THE PROBLEM ───────────────────────────────────────────────────────</a:t>
            </a:r>
            <a:endParaRPr lang="en-US" sz="500" dirty="0"/>
          </a:p>
          <a:p>
            <a:pPr marL="0" indent="0">
              <a:buNone/>
            </a:pPr>
            <a:r>
              <a:rPr lang="en-US" sz="500" dirty="0">
                <a:solidFill>
                  <a:srgbClr val="7EC8A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// If a block or element depends on the current user, its max-age is 0</a:t>
            </a:r>
            <a:endParaRPr lang="en-US" sz="500" dirty="0"/>
          </a:p>
          <a:p>
            <a:pPr marL="0" indent="0">
              <a:buNone/>
            </a:pPr>
            <a:r>
              <a:rPr lang="en-US" sz="500" dirty="0">
                <a:solidFill>
                  <a:srgbClr val="7EC8A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// or it uses the 'user' context — both break page caching.</a:t>
            </a:r>
            <a:endParaRPr lang="en-US" sz="500" dirty="0"/>
          </a:p>
          <a:p>
            <a:pPr marL="0" indent="0">
              <a:buNone/>
            </a:pPr>
            <a:r>
              <a:rPr lang="en-US" sz="500" dirty="0">
                <a:solidFill>
                  <a:srgbClr val="7EC8A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// Solution: #lazy_builder renders the element AFTER the cached page</a:t>
            </a:r>
            <a:endParaRPr lang="en-US" sz="500" dirty="0"/>
          </a:p>
          <a:p>
            <a:pPr marL="0" indent="0">
              <a:buNone/>
            </a:pPr>
            <a:r>
              <a:rPr lang="en-US" sz="500" dirty="0">
                <a:solidFill>
                  <a:srgbClr val="7EC8A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// is assembled, inserting placeholders that are filled per-request.</a:t>
            </a:r>
            <a:endParaRPr lang="en-US" sz="500" dirty="0"/>
          </a:p>
          <a:p>
            <a:pPr marL="0" indent="0">
              <a:buNone/>
            </a:pPr>
            <a:endParaRPr lang="en-US" sz="500" dirty="0"/>
          </a:p>
          <a:p>
            <a:pPr marL="0" indent="0">
              <a:buNone/>
            </a:pPr>
            <a:r>
              <a:rPr lang="en-US" sz="500" dirty="0">
                <a:solidFill>
                  <a:srgbClr val="7EC8A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// ── #lazy_builder SYNTAX ──────────────────────────────────────────────</a:t>
            </a:r>
            <a:endParaRPr lang="en-US" sz="500" dirty="0"/>
          </a:p>
          <a:p>
            <a:pPr marL="0" indent="0">
              <a:buNone/>
            </a:pPr>
            <a:r>
              <a:rPr lang="en-US" sz="500" dirty="0">
                <a:solidFill>
                  <a:srgbClr val="E5C07B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$build['user_greeting'] = [</a:t>
            </a:r>
            <a:endParaRPr lang="en-US" sz="500" dirty="0"/>
          </a:p>
          <a:p>
            <a:pPr marL="0" indent="0">
              <a:buNone/>
            </a:pPr>
            <a:r>
              <a:rPr lang="en-US" sz="500" dirty="0">
                <a:solidFill>
                  <a:srgbClr val="7EC8A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    // [callable, $arguments] — must be a static method or service</a:t>
            </a:r>
            <a:endParaRPr lang="en-US" sz="500" dirty="0"/>
          </a:p>
          <a:p>
            <a:pPr marL="0" indent="0">
              <a:buNone/>
            </a:pPr>
            <a:r>
              <a:rPr lang="en-US" sz="500" dirty="0">
                <a:solidFill>
                  <a:srgbClr val="E5C07B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    '#lazy_builder' =&gt; [</a:t>
            </a:r>
            <a:endParaRPr lang="en-US" sz="500" dirty="0"/>
          </a:p>
          <a:p>
            <a:pPr marL="0" indent="0">
              <a:buNone/>
            </a:pPr>
            <a:r>
              <a:rPr lang="en-US" sz="500" dirty="0">
                <a:solidFill>
                  <a:srgbClr val="E5C07B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        'my_module.lazy_builder:renderGreeting',  // service_id:method</a:t>
            </a:r>
            <a:endParaRPr lang="en-US" sz="500" dirty="0"/>
          </a:p>
          <a:p>
            <a:pPr marL="0" indent="0">
              <a:buNone/>
            </a:pPr>
            <a:r>
              <a:rPr lang="en-US" sz="500" dirty="0">
                <a:solidFill>
                  <a:srgbClr val="9CDCFE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        [$this-&gt;currentUser-&gt;id()],               // Arguments (must be scalar)</a:t>
            </a:r>
            <a:endParaRPr lang="en-US" sz="500" dirty="0"/>
          </a:p>
          <a:p>
            <a:pPr marL="0" indent="0">
              <a:buNone/>
            </a:pPr>
            <a:r>
              <a:rPr lang="en-US" sz="500" dirty="0">
                <a:solidFill>
                  <a:srgbClr val="F0C8B8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    ],</a:t>
            </a:r>
            <a:endParaRPr lang="en-US" sz="500" dirty="0"/>
          </a:p>
          <a:p>
            <a:pPr marL="0" indent="0">
              <a:buNone/>
            </a:pPr>
            <a:r>
              <a:rPr lang="en-US" sz="500" dirty="0">
                <a:solidFill>
                  <a:srgbClr val="E5C07B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    '#create_placeholder' =&gt; TRUE,  // Always create a placeholder</a:t>
            </a:r>
            <a:endParaRPr lang="en-US" sz="500" dirty="0"/>
          </a:p>
          <a:p>
            <a:pPr marL="0" indent="0">
              <a:buNone/>
            </a:pPr>
            <a:r>
              <a:rPr lang="en-US" sz="500" dirty="0">
                <a:solidFill>
                  <a:srgbClr val="F0C8B8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];</a:t>
            </a:r>
            <a:endParaRPr lang="en-US" sz="500" dirty="0"/>
          </a:p>
          <a:p>
            <a:pPr marL="0" indent="0">
              <a:buNone/>
            </a:pPr>
            <a:endParaRPr lang="en-US" sz="500" dirty="0"/>
          </a:p>
          <a:p>
            <a:pPr marL="0" indent="0">
              <a:buNone/>
            </a:pPr>
            <a:r>
              <a:rPr lang="en-US" sz="500" dirty="0">
                <a:solidFill>
                  <a:srgbClr val="7EC8A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// ── THE LAZY BUILDER SERVICE ──────────────────────────────────────────</a:t>
            </a:r>
            <a:endParaRPr lang="en-US" sz="500" dirty="0"/>
          </a:p>
          <a:p>
            <a:pPr marL="0" indent="0">
              <a:buNone/>
            </a:pPr>
            <a:r>
              <a:rPr lang="en-US" sz="500" dirty="0">
                <a:solidFill>
                  <a:srgbClr val="7EC8A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// src/MyLazyBuilder.php</a:t>
            </a:r>
            <a:endParaRPr lang="en-US" sz="500" dirty="0"/>
          </a:p>
          <a:p>
            <a:pPr marL="0" indent="0">
              <a:buNone/>
            </a:pPr>
            <a:r>
              <a:rPr lang="en-US" sz="500" dirty="0">
                <a:solidFill>
                  <a:srgbClr val="61AFEF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use Drupal\Core\Security\TrustedCallbackInterface;</a:t>
            </a:r>
            <a:endParaRPr lang="en-US" sz="500" dirty="0"/>
          </a:p>
          <a:p>
            <a:pPr marL="0" indent="0">
              <a:buNone/>
            </a:pPr>
            <a:endParaRPr lang="en-US" sz="500" dirty="0"/>
          </a:p>
          <a:p>
            <a:pPr marL="0" indent="0">
              <a:buNone/>
            </a:pPr>
            <a:r>
              <a:rPr lang="en-US" sz="500" dirty="0">
                <a:solidFill>
                  <a:srgbClr val="61AFEF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class MyLazyBuilder implements TrustedCallbackInterface {</a:t>
            </a:r>
            <a:endParaRPr lang="en-US" sz="500" dirty="0"/>
          </a:p>
          <a:p>
            <a:pPr marL="0" indent="0">
              <a:buNone/>
            </a:pPr>
            <a:endParaRPr lang="en-US" sz="500" dirty="0"/>
          </a:p>
          <a:p>
            <a:pPr marL="0" indent="0">
              <a:buNone/>
            </a:pPr>
            <a:r>
              <a:rPr lang="en-US" sz="500" dirty="0">
                <a:solidFill>
                  <a:srgbClr val="61AFEF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    public function renderGreeting(int $uid): array {</a:t>
            </a:r>
            <a:endParaRPr lang="en-US" sz="500" dirty="0"/>
          </a:p>
          <a:p>
            <a:pPr marL="0" indent="0">
              <a:buNone/>
            </a:pPr>
            <a:r>
              <a:rPr lang="en-US" sz="500" dirty="0">
                <a:solidFill>
                  <a:srgbClr val="E5C07B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        $user = User::load($uid);</a:t>
            </a:r>
            <a:endParaRPr lang="en-US" sz="500" dirty="0"/>
          </a:p>
          <a:p>
            <a:pPr marL="0" indent="0">
              <a:buNone/>
            </a:pPr>
            <a:r>
              <a:rPr lang="en-US" sz="500" dirty="0">
                <a:solidFill>
                  <a:srgbClr val="61AFEF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        return [</a:t>
            </a:r>
            <a:endParaRPr lang="en-US" sz="500" dirty="0"/>
          </a:p>
          <a:p>
            <a:pPr marL="0" indent="0">
              <a:buNone/>
            </a:pPr>
            <a:r>
              <a:rPr lang="en-US" sz="500" dirty="0">
                <a:solidFill>
                  <a:srgbClr val="E5C07B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            '#markup' =&gt; $this-&gt;t('Hello, @name!', ['@name' =&gt; $user-&gt;getDisplayName()]),</a:t>
            </a:r>
            <a:endParaRPr lang="en-US" sz="500" dirty="0"/>
          </a:p>
          <a:p>
            <a:pPr marL="0" indent="0">
              <a:buNone/>
            </a:pPr>
            <a:r>
              <a:rPr lang="en-US" sz="500" dirty="0">
                <a:solidFill>
                  <a:srgbClr val="E5C07B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            '#cache'  =&gt; [</a:t>
            </a:r>
            <a:endParaRPr lang="en-US" sz="500" dirty="0"/>
          </a:p>
          <a:p>
            <a:pPr marL="0" indent="0">
              <a:buNone/>
            </a:pPr>
            <a:r>
              <a:rPr lang="en-US" sz="500" dirty="0">
                <a:solidFill>
                  <a:srgbClr val="E5C07B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                'contexts' =&gt; ['user'],     // Each user gets their own greeting</a:t>
            </a:r>
            <a:endParaRPr lang="en-US" sz="500" dirty="0"/>
          </a:p>
          <a:p>
            <a:pPr marL="0" indent="0">
              <a:buNone/>
            </a:pPr>
            <a:r>
              <a:rPr lang="en-US" sz="500" dirty="0">
                <a:solidFill>
                  <a:srgbClr val="E5C07B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                'tags'     =&gt; ['user:' . $uid],</a:t>
            </a:r>
            <a:endParaRPr lang="en-US" sz="500" dirty="0"/>
          </a:p>
          <a:p>
            <a:pPr marL="0" indent="0">
              <a:buNone/>
            </a:pPr>
            <a:r>
              <a:rPr lang="en-US" sz="500" dirty="0">
                <a:solidFill>
                  <a:srgbClr val="F0C8B8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            ],</a:t>
            </a:r>
            <a:endParaRPr lang="en-US" sz="500" dirty="0"/>
          </a:p>
          <a:p>
            <a:pPr marL="0" indent="0">
              <a:buNone/>
            </a:pPr>
            <a:r>
              <a:rPr lang="en-US" sz="500" dirty="0">
                <a:solidFill>
                  <a:srgbClr val="F0C8B8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        ];</a:t>
            </a:r>
            <a:endParaRPr lang="en-US" sz="500" dirty="0"/>
          </a:p>
          <a:p>
            <a:pPr marL="0" indent="0">
              <a:buNone/>
            </a:pPr>
            <a:r>
              <a:rPr lang="en-US" sz="500" dirty="0">
                <a:solidFill>
                  <a:srgbClr val="F0C8B8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    }</a:t>
            </a:r>
            <a:endParaRPr lang="en-US" sz="500" dirty="0"/>
          </a:p>
          <a:p>
            <a:pPr marL="0" indent="0">
              <a:buNone/>
            </a:pPr>
            <a:endParaRPr lang="en-US" sz="500" dirty="0"/>
          </a:p>
          <a:p>
            <a:pPr marL="0" indent="0">
              <a:buNone/>
            </a:pPr>
            <a:r>
              <a:rPr lang="en-US" sz="500" dirty="0">
                <a:solidFill>
                  <a:srgbClr val="61AFEF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    public static function trustedCallbacks(): array {</a:t>
            </a:r>
            <a:endParaRPr lang="en-US" sz="500" dirty="0"/>
          </a:p>
          <a:p>
            <a:pPr marL="0" indent="0">
              <a:buNone/>
            </a:pPr>
            <a:r>
              <a:rPr lang="en-US" sz="500" dirty="0">
                <a:solidFill>
                  <a:srgbClr val="61AFEF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        return ['renderGreeting'];   // MUST declare all lazy builder methods here</a:t>
            </a:r>
            <a:endParaRPr lang="en-US" sz="500" dirty="0"/>
          </a:p>
          <a:p>
            <a:pPr marL="0" indent="0">
              <a:buNone/>
            </a:pPr>
            <a:r>
              <a:rPr lang="en-US" sz="500" dirty="0">
                <a:solidFill>
                  <a:srgbClr val="F0C8B8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    }</a:t>
            </a:r>
            <a:endParaRPr lang="en-US" sz="500" dirty="0"/>
          </a:p>
          <a:p>
            <a:pPr marL="0" indent="0">
              <a:buNone/>
            </a:pPr>
            <a:r>
              <a:rPr lang="en-US" sz="500" dirty="0">
                <a:solidFill>
                  <a:srgbClr val="F0C8B8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}</a:t>
            </a:r>
            <a:endParaRPr lang="en-US" sz="500" dirty="0"/>
          </a:p>
          <a:p>
            <a:pPr marL="0" indent="0">
              <a:buNone/>
            </a:pPr>
            <a:endParaRPr lang="en-US" sz="500" dirty="0"/>
          </a:p>
          <a:p>
            <a:pPr marL="0" indent="0">
              <a:buNone/>
            </a:pPr>
            <a:r>
              <a:rPr lang="en-US" sz="500" dirty="0">
                <a:solidFill>
                  <a:srgbClr val="7EC8A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// Register in services.yml:</a:t>
            </a:r>
            <a:endParaRPr lang="en-US" sz="500" dirty="0"/>
          </a:p>
          <a:p>
            <a:pPr marL="0" indent="0">
              <a:buNone/>
            </a:pPr>
            <a:r>
              <a:rPr lang="en-US" sz="500" dirty="0">
                <a:solidFill>
                  <a:srgbClr val="7EC8A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// my_module.lazy_builder:</a:t>
            </a:r>
            <a:endParaRPr lang="en-US" sz="500" dirty="0"/>
          </a:p>
          <a:p>
            <a:pPr marL="0" indent="0">
              <a:buNone/>
            </a:pPr>
            <a:r>
              <a:rPr lang="en-US" sz="500" dirty="0">
                <a:solidFill>
                  <a:srgbClr val="7EC8A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//   class: Drupal\my_module\MyLazyBuilder</a:t>
            </a:r>
            <a:endParaRPr lang="en-US" sz="500" dirty="0"/>
          </a:p>
          <a:p>
            <a:pPr marL="0" indent="0">
              <a:buNone/>
            </a:pPr>
            <a:r>
              <a:rPr lang="en-US" sz="500" dirty="0">
                <a:solidFill>
                  <a:srgbClr val="7EC8A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//   arguments: ['@current_user']</a:t>
            </a:r>
            <a:endParaRPr lang="en-US" sz="5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DF4F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658368"/>
          </a:xfrm>
          <a:prstGeom prst="rect">
            <a:avLst/>
          </a:prstGeom>
          <a:solidFill>
            <a:srgbClr val="140808"/>
          </a:solidFill>
          <a:ln w="12700">
            <a:solidFill>
              <a:srgbClr val="140808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3" name="Shape 1"/>
          <p:cNvSpPr/>
          <p:nvPr/>
        </p:nvSpPr>
        <p:spPr>
          <a:xfrm>
            <a:off x="0" y="658368"/>
            <a:ext cx="9144000" cy="50292"/>
          </a:xfrm>
          <a:prstGeom prst="rect">
            <a:avLst/>
          </a:prstGeom>
          <a:solidFill>
            <a:srgbClr val="F0907A"/>
          </a:solidFill>
          <a:ln w="12700">
            <a:solidFill>
              <a:srgbClr val="F0907A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4" name="Text 2"/>
          <p:cNvSpPr/>
          <p:nvPr/>
        </p:nvSpPr>
        <p:spPr>
          <a:xfrm>
            <a:off x="320040" y="0"/>
            <a:ext cx="4389120" cy="6583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2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Render Cache</a:t>
            </a:r>
            <a:endParaRPr lang="en-US" sz="2200" dirty="0"/>
          </a:p>
        </p:txBody>
      </p:sp>
      <p:sp>
        <p:nvSpPr>
          <p:cNvPr id="5" name="Text 3"/>
          <p:cNvSpPr/>
          <p:nvPr/>
        </p:nvSpPr>
        <p:spPr>
          <a:xfrm>
            <a:off x="4709160" y="0"/>
            <a:ext cx="4114800" cy="6583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300" dirty="0">
                <a:solidFill>
                  <a:srgbClr val="FDF4F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 |  Debugging Cache Issues &amp; Best Practices</a:t>
            </a:r>
            <a:endParaRPr lang="en-US" sz="1300" dirty="0"/>
          </a:p>
        </p:txBody>
      </p:sp>
      <p:sp>
        <p:nvSpPr>
          <p:cNvPr id="6" name="Shape 4"/>
          <p:cNvSpPr/>
          <p:nvPr/>
        </p:nvSpPr>
        <p:spPr>
          <a:xfrm>
            <a:off x="0" y="4846320"/>
            <a:ext cx="9144000" cy="297180"/>
          </a:xfrm>
          <a:prstGeom prst="rect">
            <a:avLst/>
          </a:prstGeom>
          <a:solidFill>
            <a:srgbClr val="140808"/>
          </a:solidFill>
          <a:ln w="12700">
            <a:solidFill>
              <a:srgbClr val="140808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7" name="Text 5"/>
          <p:cNvSpPr/>
          <p:nvPr/>
        </p:nvSpPr>
        <p:spPr>
          <a:xfrm>
            <a:off x="274320" y="4846320"/>
            <a:ext cx="8595360" cy="2971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800" dirty="0">
                <a:solidFill>
                  <a:srgbClr val="FDF4F0"/>
                </a:solidFill>
              </a:rPr>
              <a:t>drupal.org/docs  |  CACHING, PERFORMANCE &amp; DEPLOYMENT  |  COURSE 6 OF 7</a:t>
            </a:r>
            <a:endParaRPr lang="en-US" sz="800" dirty="0"/>
          </a:p>
        </p:txBody>
      </p:sp>
      <p:sp>
        <p:nvSpPr>
          <p:cNvPr id="8" name="Text 6"/>
          <p:cNvSpPr/>
          <p:nvPr/>
        </p:nvSpPr>
        <p:spPr>
          <a:xfrm>
            <a:off x="320040" y="804672"/>
            <a:ext cx="416052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300" b="1" dirty="0">
                <a:solidFill>
                  <a:srgbClr val="A8281E"/>
                </a:solidFill>
              </a:rPr>
              <a:t>Cache debug tools</a:t>
            </a:r>
            <a:endParaRPr lang="en-US" sz="1300" dirty="0"/>
          </a:p>
        </p:txBody>
      </p:sp>
      <p:sp>
        <p:nvSpPr>
          <p:cNvPr id="9" name="Shape 7"/>
          <p:cNvSpPr/>
          <p:nvPr/>
        </p:nvSpPr>
        <p:spPr>
          <a:xfrm>
            <a:off x="320040" y="1097279"/>
            <a:ext cx="4160520" cy="3522133"/>
          </a:xfrm>
          <a:prstGeom prst="rect">
            <a:avLst/>
          </a:prstGeom>
          <a:solidFill>
            <a:srgbClr val="100505"/>
          </a:solidFill>
          <a:ln w="12700">
            <a:solidFill>
              <a:srgbClr val="A8281E"/>
            </a:solidFill>
            <a:prstDash val="solid"/>
          </a:ln>
          <a:effectLst>
            <a:outerShdw blurRad="101600" dist="38100" dir="8100000" algn="bl" rotWithShape="0">
              <a:srgbClr val="000000">
                <a:alpha val="12000"/>
              </a:srgbClr>
            </a:outerShdw>
          </a:effectLst>
        </p:spPr>
        <p:txBody>
          <a:bodyPr/>
          <a:lstStyle/>
          <a:p>
            <a:endParaRPr lang="en-US"/>
          </a:p>
        </p:txBody>
      </p:sp>
      <p:sp>
        <p:nvSpPr>
          <p:cNvPr id="10" name="Text 8"/>
          <p:cNvSpPr/>
          <p:nvPr/>
        </p:nvSpPr>
        <p:spPr>
          <a:xfrm>
            <a:off x="457200" y="1188720"/>
            <a:ext cx="3886200" cy="290779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800" dirty="0">
                <a:solidFill>
                  <a:srgbClr val="7EC8A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# ── Enable render cache debug in development ──────────────────────────</a:t>
            </a:r>
            <a:endParaRPr lang="en-US" sz="800" dirty="0"/>
          </a:p>
          <a:p>
            <a:pPr marL="0" indent="0">
              <a:buNone/>
            </a:pPr>
            <a:r>
              <a:rPr lang="en-US" sz="800" dirty="0">
                <a:solidFill>
                  <a:srgbClr val="7EC8A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# sites/development.services.yml:</a:t>
            </a:r>
            <a:endParaRPr lang="en-US" sz="800" dirty="0"/>
          </a:p>
          <a:p>
            <a:pPr marL="0" indent="0">
              <a:buNone/>
            </a:pPr>
            <a:r>
              <a:rPr lang="en-US" sz="800" dirty="0">
                <a:solidFill>
                  <a:srgbClr val="F0C8B8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parameters:</a:t>
            </a:r>
            <a:endParaRPr lang="en-US" sz="800" dirty="0"/>
          </a:p>
          <a:p>
            <a:pPr marL="0" indent="0">
              <a:buNone/>
            </a:pPr>
            <a:r>
              <a:rPr lang="en-US" sz="800" dirty="0">
                <a:solidFill>
                  <a:srgbClr val="F0C8B8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  http.response.debug_cacheability_headers: true</a:t>
            </a:r>
            <a:endParaRPr lang="en-US" sz="800" dirty="0"/>
          </a:p>
          <a:p>
            <a:pPr marL="0" indent="0">
              <a:buNone/>
            </a:pPr>
            <a:endParaRPr lang="en-US" sz="800" dirty="0"/>
          </a:p>
          <a:p>
            <a:pPr marL="0" indent="0">
              <a:buNone/>
            </a:pPr>
            <a:r>
              <a:rPr lang="en-US" sz="800" dirty="0">
                <a:solidFill>
                  <a:srgbClr val="7EC8A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# Adds X-Drupal-Cache-Contexts and X-Drupal-Cache-Tags headers</a:t>
            </a:r>
            <a:endParaRPr lang="en-US" sz="800" dirty="0"/>
          </a:p>
          <a:p>
            <a:pPr marL="0" indent="0">
              <a:buNone/>
            </a:pPr>
            <a:r>
              <a:rPr lang="en-US" sz="800" dirty="0">
                <a:solidFill>
                  <a:srgbClr val="7EC8A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# to responses — inspect in browser DevTools Network tab.</a:t>
            </a:r>
            <a:endParaRPr lang="en-US" sz="800" dirty="0"/>
          </a:p>
          <a:p>
            <a:pPr marL="0" indent="0">
              <a:buNone/>
            </a:pPr>
            <a:endParaRPr lang="en-US" sz="800" dirty="0"/>
          </a:p>
          <a:p>
            <a:pPr marL="0" indent="0">
              <a:buNone/>
            </a:pPr>
            <a:r>
              <a:rPr lang="en-US" sz="800" dirty="0">
                <a:solidFill>
                  <a:srgbClr val="7EC8A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# ── Check if page cache is hit ─────────────────────────────────────────</a:t>
            </a:r>
            <a:endParaRPr lang="en-US" sz="800" dirty="0"/>
          </a:p>
          <a:p>
            <a:pPr marL="0" indent="0">
              <a:buNone/>
            </a:pPr>
            <a:r>
              <a:rPr lang="en-US" sz="800" dirty="0">
                <a:solidFill>
                  <a:srgbClr val="7EC8A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# Response header: X-Drupal-Cache: HIT or MISS</a:t>
            </a:r>
            <a:endParaRPr lang="en-US" sz="800" dirty="0"/>
          </a:p>
          <a:p>
            <a:pPr marL="0" indent="0">
              <a:buNone/>
            </a:pPr>
            <a:endParaRPr lang="en-US" sz="800" dirty="0"/>
          </a:p>
          <a:p>
            <a:pPr marL="0" indent="0">
              <a:buNone/>
            </a:pPr>
            <a:r>
              <a:rPr lang="en-US" sz="800" dirty="0">
                <a:solidFill>
                  <a:srgbClr val="7EC8A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# ── Disable all caches during development ─────────────────────────────</a:t>
            </a:r>
            <a:endParaRPr lang="en-US" sz="800" dirty="0"/>
          </a:p>
          <a:p>
            <a:pPr marL="0" indent="0">
              <a:buNone/>
            </a:pPr>
            <a:r>
              <a:rPr lang="en-US" sz="800" dirty="0">
                <a:solidFill>
                  <a:srgbClr val="7EC8A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# settings.local.php:</a:t>
            </a:r>
            <a:endParaRPr lang="en-US" sz="800" dirty="0"/>
          </a:p>
          <a:p>
            <a:pPr marL="0" indent="0">
              <a:buNone/>
            </a:pPr>
            <a:r>
              <a:rPr lang="en-US" sz="800" dirty="0">
                <a:solidFill>
                  <a:srgbClr val="E5C07B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$settings['cache']['bins']['render']    = 'cache.backend.null';</a:t>
            </a:r>
            <a:endParaRPr lang="en-US" sz="800" dirty="0"/>
          </a:p>
          <a:p>
            <a:pPr marL="0" indent="0">
              <a:buNone/>
            </a:pPr>
            <a:r>
              <a:rPr lang="en-US" sz="800" dirty="0">
                <a:solidFill>
                  <a:srgbClr val="E5C07B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$settings['cache']['bins']['page']      = 'cache.backend.null';</a:t>
            </a:r>
            <a:endParaRPr lang="en-US" sz="800" dirty="0"/>
          </a:p>
          <a:p>
            <a:pPr marL="0" indent="0">
              <a:buNone/>
            </a:pPr>
            <a:r>
              <a:rPr lang="en-US" sz="800" dirty="0">
                <a:solidFill>
                  <a:srgbClr val="E5C07B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$settings['cache']['bins']['dynamic_page_cache'] = 'cache.backend.null';</a:t>
            </a:r>
            <a:endParaRPr lang="en-US" sz="800" dirty="0"/>
          </a:p>
          <a:p>
            <a:pPr marL="0" indent="0">
              <a:buNone/>
            </a:pPr>
            <a:endParaRPr lang="en-US" sz="800" dirty="0"/>
          </a:p>
          <a:p>
            <a:pPr marL="0" indent="0">
              <a:buNone/>
            </a:pPr>
            <a:r>
              <a:rPr lang="en-US" sz="800" dirty="0">
                <a:solidFill>
                  <a:srgbClr val="7EC8A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# ── Force a cache rebuild ──────────────────────────────────────────────</a:t>
            </a:r>
            <a:endParaRPr lang="en-US" sz="800" dirty="0"/>
          </a:p>
          <a:p>
            <a:pPr marL="0" indent="0">
              <a:buNone/>
            </a:pPr>
            <a:r>
              <a:rPr lang="en-US" sz="800" dirty="0">
                <a:solidFill>
                  <a:srgbClr val="F0C8B8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drush cr           # Rebuild caches (config, discovery, render)</a:t>
            </a:r>
            <a:endParaRPr lang="en-US" sz="800" dirty="0"/>
          </a:p>
          <a:p>
            <a:pPr marL="0" indent="0">
              <a:buNone/>
            </a:pPr>
            <a:r>
              <a:rPr lang="en-US" sz="800" dirty="0">
                <a:solidFill>
                  <a:srgbClr val="F0C8B8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drush cc render    # Clear only render cache</a:t>
            </a:r>
            <a:endParaRPr lang="en-US" sz="800" dirty="0"/>
          </a:p>
          <a:p>
            <a:pPr marL="0" indent="0">
              <a:buNone/>
            </a:pPr>
            <a:r>
              <a:rPr lang="en-US" sz="800" dirty="0">
                <a:solidFill>
                  <a:srgbClr val="F0C8B8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drush cc page      # Clear only page cache</a:t>
            </a:r>
            <a:endParaRPr lang="en-US" sz="800" dirty="0"/>
          </a:p>
        </p:txBody>
      </p:sp>
      <p:sp>
        <p:nvSpPr>
          <p:cNvPr id="11" name="Shape 9"/>
          <p:cNvSpPr/>
          <p:nvPr/>
        </p:nvSpPr>
        <p:spPr>
          <a:xfrm>
            <a:off x="4663440" y="1097280"/>
            <a:ext cx="4160520" cy="3522132"/>
          </a:xfrm>
          <a:prstGeom prst="rect">
            <a:avLst/>
          </a:prstGeom>
          <a:solidFill>
            <a:srgbClr val="FFFFFF"/>
          </a:solidFill>
          <a:ln w="12700">
            <a:solidFill>
              <a:srgbClr val="EDD8D0"/>
            </a:solidFill>
            <a:prstDash val="solid"/>
          </a:ln>
          <a:effectLst>
            <a:outerShdw blurRad="101600" dist="38100" dir="8100000" algn="bl" rotWithShape="0">
              <a:srgbClr val="000000">
                <a:alpha val="12000"/>
              </a:srgbClr>
            </a:outerShdw>
          </a:effectLst>
        </p:spPr>
        <p:txBody>
          <a:bodyPr/>
          <a:lstStyle/>
          <a:p>
            <a:endParaRPr lang="en-US"/>
          </a:p>
        </p:txBody>
      </p:sp>
      <p:sp>
        <p:nvSpPr>
          <p:cNvPr id="12" name="Text 10"/>
          <p:cNvSpPr/>
          <p:nvPr/>
        </p:nvSpPr>
        <p:spPr>
          <a:xfrm>
            <a:off x="4846320" y="1234440"/>
            <a:ext cx="3794760" cy="281635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spcAft>
                <a:spcPts val="300"/>
              </a:spcAft>
              <a:buNone/>
            </a:pPr>
            <a:r>
              <a:rPr lang="en-US" sz="1050" b="1" dirty="0">
                <a:solidFill>
                  <a:srgbClr val="A8281E"/>
                </a:solidFill>
              </a:rPr>
              <a:t>Render Cache Best Practices</a:t>
            </a:r>
            <a:endParaRPr lang="en-US" sz="1050" dirty="0"/>
          </a:p>
          <a:p>
            <a:pPr marL="342900" indent="-342900">
              <a:spcAft>
                <a:spcPts val="100"/>
              </a:spcAft>
              <a:buSzPct val="100000"/>
              <a:buChar char="•"/>
            </a:pPr>
            <a:r>
              <a:rPr lang="en-US" sz="1000" dirty="0">
                <a:solidFill>
                  <a:srgbClr val="1E0808"/>
                </a:solidFill>
              </a:rPr>
              <a:t>Add #cache to every render array that involves a database query or computed data — even if just adding cache tags, it enables downstream invalidation</a:t>
            </a:r>
            <a:endParaRPr lang="en-US" sz="1050" dirty="0"/>
          </a:p>
          <a:p>
            <a:pPr marL="342900" indent="-342900">
              <a:spcAft>
                <a:spcPts val="100"/>
              </a:spcAft>
              <a:buSzPct val="100000"/>
              <a:buChar char="•"/>
            </a:pPr>
            <a:r>
              <a:rPr lang="en-US" sz="1000" dirty="0">
                <a:solidFill>
                  <a:srgbClr val="1E0808"/>
                </a:solidFill>
              </a:rPr>
              <a:t>Use #lazy_builder for per-user elements inside cached pages — never use 'user' context on a high-traffic block unless the entire block varies per user intentionally</a:t>
            </a:r>
            <a:endParaRPr lang="en-US" sz="1050" dirty="0"/>
          </a:p>
          <a:p>
            <a:pPr marL="342900" indent="-342900">
              <a:spcAft>
                <a:spcPts val="100"/>
              </a:spcAft>
              <a:buSzPct val="100000"/>
              <a:buChar char="•"/>
            </a:pPr>
            <a:r>
              <a:rPr lang="en-US" sz="1000" dirty="0">
                <a:solidFill>
                  <a:srgbClr val="1E0808"/>
                </a:solidFill>
              </a:rPr>
              <a:t>Implement TrustedCallbackInterface on lazy builder classes — it's required for security and Drupal will throw if it's missing</a:t>
            </a:r>
            <a:endParaRPr lang="en-US" sz="1050" dirty="0"/>
          </a:p>
          <a:p>
            <a:pPr marL="342900" indent="-342900">
              <a:spcAft>
                <a:spcPts val="100"/>
              </a:spcAft>
              <a:buSzPct val="100000"/>
              <a:buChar char="•"/>
            </a:pPr>
            <a:r>
              <a:rPr lang="en-US" sz="1000" dirty="0">
                <a:solidFill>
                  <a:srgbClr val="1E0808"/>
                </a:solidFill>
              </a:rPr>
              <a:t>Test cache invalidation explicitly: save the node, reload the page, verify the stale content is gone. Tags are easy to forget and impossible to notice without testing</a:t>
            </a:r>
            <a:endParaRPr lang="en-US" sz="1050" dirty="0"/>
          </a:p>
          <a:p>
            <a:pPr marL="342900" indent="-342900">
              <a:spcAft>
                <a:spcPts val="100"/>
              </a:spcAft>
              <a:buSzPct val="100000"/>
              <a:buChar char="•"/>
            </a:pPr>
            <a:r>
              <a:rPr lang="en-US" sz="1000" dirty="0">
                <a:solidFill>
                  <a:srgbClr val="1E0808"/>
                </a:solidFill>
              </a:rPr>
              <a:t>Never return max-age: 0 unless the content truly changes every request — consider if a short TTL (60 seconds) would be acceptable instead</a:t>
            </a:r>
            <a:endParaRPr lang="en-US" sz="1050" dirty="0"/>
          </a:p>
          <a:p>
            <a:pPr marL="0" indent="0">
              <a:spcAft>
                <a:spcPts val="300"/>
              </a:spcAft>
              <a:buNone/>
            </a:pPr>
            <a:r>
              <a:rPr lang="en-US" sz="1050" b="1" dirty="0">
                <a:solidFill>
                  <a:srgbClr val="A8281E"/>
                </a:solidFill>
              </a:rPr>
              <a:t>Gotcha</a:t>
            </a:r>
            <a:endParaRPr lang="en-US" sz="1050" dirty="0"/>
          </a:p>
          <a:p>
            <a:pPr marL="342900" indent="-342900">
              <a:spcAft>
                <a:spcPts val="100"/>
              </a:spcAft>
              <a:buSzPct val="100000"/>
              <a:buChar char="•"/>
            </a:pPr>
            <a:r>
              <a:rPr lang="en-US" sz="1000" dirty="0">
                <a:solidFill>
                  <a:srgbClr val="1E0808"/>
                </a:solidFill>
              </a:rPr>
              <a:t>Cache::mergeTags() and Cache::mergeContexts() are needed — PHP array_merge() on tag arrays produces wrong results (duplicates, re-indexed)</a:t>
            </a:r>
            <a:endParaRPr lang="en-US" sz="105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140808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18872" cy="5143500"/>
          </a:xfrm>
          <a:prstGeom prst="rect">
            <a:avLst/>
          </a:prstGeom>
          <a:solidFill>
            <a:srgbClr val="F0907A"/>
          </a:solidFill>
          <a:ln w="12700">
            <a:solidFill>
              <a:srgbClr val="F0907A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3" name="Shape 1"/>
          <p:cNvSpPr/>
          <p:nvPr/>
        </p:nvSpPr>
        <p:spPr>
          <a:xfrm>
            <a:off x="411480" y="530352"/>
            <a:ext cx="1024128" cy="1024128"/>
          </a:xfrm>
          <a:prstGeom prst="ellipse">
            <a:avLst/>
          </a:prstGeom>
          <a:solidFill>
            <a:srgbClr val="A8281E"/>
          </a:solidFill>
          <a:ln w="25400">
            <a:solidFill>
              <a:srgbClr val="F0907A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4" name="Text 2"/>
          <p:cNvSpPr/>
          <p:nvPr/>
        </p:nvSpPr>
        <p:spPr>
          <a:xfrm>
            <a:off x="411480" y="530352"/>
            <a:ext cx="1024128" cy="10241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4000" b="1" dirty="0">
                <a:solidFill>
                  <a:srgbClr val="FFFFFF"/>
                </a:solidFill>
              </a:rPr>
              <a:t>API 3</a:t>
            </a:r>
            <a:endParaRPr lang="en-US" sz="4000" dirty="0"/>
          </a:p>
        </p:txBody>
      </p:sp>
      <p:sp>
        <p:nvSpPr>
          <p:cNvPr id="5" name="Text 3"/>
          <p:cNvSpPr/>
          <p:nvPr/>
        </p:nvSpPr>
        <p:spPr>
          <a:xfrm>
            <a:off x="347472" y="1783080"/>
            <a:ext cx="845820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38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Page Cache APIs</a:t>
            </a:r>
            <a:endParaRPr lang="en-US" sz="3800" dirty="0"/>
          </a:p>
        </p:txBody>
      </p:sp>
      <p:sp>
        <p:nvSpPr>
          <p:cNvPr id="6" name="Text 4"/>
          <p:cNvSpPr/>
          <p:nvPr/>
        </p:nvSpPr>
        <p:spPr>
          <a:xfrm>
            <a:off x="347472" y="2816352"/>
            <a:ext cx="8458200" cy="6583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500" dirty="0">
                <a:solidFill>
                  <a:srgbClr val="FDF4F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Internal Page Cache for anonymous users, Dynamic Page Cache for authenticated — serving pages without PHP execution</a:t>
            </a:r>
            <a:endParaRPr lang="en-US" sz="1500" dirty="0"/>
          </a:p>
        </p:txBody>
      </p:sp>
      <p:sp>
        <p:nvSpPr>
          <p:cNvPr id="7" name="Shape 5"/>
          <p:cNvSpPr/>
          <p:nvPr/>
        </p:nvSpPr>
        <p:spPr>
          <a:xfrm>
            <a:off x="0" y="4754880"/>
            <a:ext cx="9144000" cy="388620"/>
          </a:xfrm>
          <a:prstGeom prst="rect">
            <a:avLst/>
          </a:prstGeom>
          <a:solidFill>
            <a:srgbClr val="A8281E"/>
          </a:solidFill>
          <a:ln w="12700">
            <a:solidFill>
              <a:srgbClr val="A8281E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8" name="Text 6"/>
          <p:cNvSpPr/>
          <p:nvPr/>
        </p:nvSpPr>
        <p:spPr>
          <a:xfrm>
            <a:off x="274320" y="4754880"/>
            <a:ext cx="8686800" cy="3886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900" dirty="0">
                <a:solidFill>
                  <a:srgbClr val="FDF4F0"/>
                </a:solidFill>
              </a:rPr>
              <a:t>DRUPAL CORE APIs  |  COURSE 6: CACHING, PERFORMANCE &amp; DEPLOYMENT</a:t>
            </a:r>
            <a:endParaRPr lang="en-US" sz="9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DF4F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658368"/>
          </a:xfrm>
          <a:prstGeom prst="rect">
            <a:avLst/>
          </a:prstGeom>
          <a:solidFill>
            <a:srgbClr val="140808"/>
          </a:solidFill>
          <a:ln w="12700">
            <a:solidFill>
              <a:srgbClr val="140808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3" name="Shape 1"/>
          <p:cNvSpPr/>
          <p:nvPr/>
        </p:nvSpPr>
        <p:spPr>
          <a:xfrm>
            <a:off x="0" y="658368"/>
            <a:ext cx="9144000" cy="50292"/>
          </a:xfrm>
          <a:prstGeom prst="rect">
            <a:avLst/>
          </a:prstGeom>
          <a:solidFill>
            <a:srgbClr val="F0907A"/>
          </a:solidFill>
          <a:ln w="12700">
            <a:solidFill>
              <a:srgbClr val="F0907A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4" name="Text 2"/>
          <p:cNvSpPr/>
          <p:nvPr/>
        </p:nvSpPr>
        <p:spPr>
          <a:xfrm>
            <a:off x="320040" y="0"/>
            <a:ext cx="4389120" cy="6583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2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Page Cache APIs</a:t>
            </a:r>
            <a:endParaRPr lang="en-US" sz="2200" dirty="0"/>
          </a:p>
        </p:txBody>
      </p:sp>
      <p:sp>
        <p:nvSpPr>
          <p:cNvPr id="5" name="Text 3"/>
          <p:cNvSpPr/>
          <p:nvPr/>
        </p:nvSpPr>
        <p:spPr>
          <a:xfrm>
            <a:off x="4709160" y="0"/>
            <a:ext cx="4114800" cy="6583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300" dirty="0">
                <a:solidFill>
                  <a:srgbClr val="FDF4F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 |  Internal Page Cache vs Dynamic Page Cache</a:t>
            </a:r>
            <a:endParaRPr lang="en-US" sz="1300" dirty="0"/>
          </a:p>
        </p:txBody>
      </p:sp>
      <p:sp>
        <p:nvSpPr>
          <p:cNvPr id="6" name="Shape 4"/>
          <p:cNvSpPr/>
          <p:nvPr/>
        </p:nvSpPr>
        <p:spPr>
          <a:xfrm>
            <a:off x="0" y="4846320"/>
            <a:ext cx="9144000" cy="297180"/>
          </a:xfrm>
          <a:prstGeom prst="rect">
            <a:avLst/>
          </a:prstGeom>
          <a:solidFill>
            <a:srgbClr val="140808"/>
          </a:solidFill>
          <a:ln w="12700">
            <a:solidFill>
              <a:srgbClr val="140808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7" name="Text 5"/>
          <p:cNvSpPr/>
          <p:nvPr/>
        </p:nvSpPr>
        <p:spPr>
          <a:xfrm>
            <a:off x="274320" y="4846320"/>
            <a:ext cx="8595360" cy="2971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800" dirty="0">
                <a:solidFill>
                  <a:srgbClr val="FDF4F0"/>
                </a:solidFill>
              </a:rPr>
              <a:t>drupal.org/docs  |  CACHING, PERFORMANCE &amp; DEPLOYMENT  |  COURSE 6 OF 7</a:t>
            </a:r>
            <a:endParaRPr lang="en-US" sz="800" dirty="0"/>
          </a:p>
        </p:txBody>
      </p:sp>
      <p:sp>
        <p:nvSpPr>
          <p:cNvPr id="8" name="Text 6"/>
          <p:cNvSpPr/>
          <p:nvPr/>
        </p:nvSpPr>
        <p:spPr>
          <a:xfrm>
            <a:off x="320040" y="786384"/>
            <a:ext cx="850392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300" dirty="0">
                <a:solidFill>
                  <a:srgbClr val="1E0808"/>
                </a:solidFill>
              </a:rPr>
              <a:t>Two core modules work together to cache full HTML pages — one for anonymous, one for authenticated users.</a:t>
            </a:r>
            <a:endParaRPr lang="en-US" sz="1300" dirty="0"/>
          </a:p>
        </p:txBody>
      </p:sp>
      <p:graphicFrame>
        <p:nvGraphicFramePr>
          <p:cNvPr id="17" name="Table 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79011935"/>
              </p:ext>
            </p:extLst>
          </p:nvPr>
        </p:nvGraphicFramePr>
        <p:xfrm>
          <a:off x="320040" y="1115568"/>
          <a:ext cx="8503920" cy="2926080"/>
        </p:xfrm>
        <a:graphic>
          <a:graphicData uri="http://schemas.openxmlformats.org/drawingml/2006/table">
            <a:tbl>
              <a:tblPr/>
              <a:tblGrid>
                <a:gridCol w="214884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3172968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3182112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325120"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100" b="1" dirty="0">
                          <a:solidFill>
                            <a:srgbClr val="FFFFFF"/>
                          </a:solidFill>
                        </a:rPr>
                        <a:t>Feature</a:t>
                      </a:r>
                      <a:endParaRPr lang="en-US" sz="1100" dirty="0"/>
                    </a:p>
                  </a:txBody>
                  <a:tcPr>
                    <a:lnL w="12700" cap="flat" cmpd="sng" algn="ctr">
                      <a:solidFill>
                        <a:srgbClr val="EDD8D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EDD8D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EDD8D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DD8D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40808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100" b="1" dirty="0">
                          <a:solidFill>
                            <a:srgbClr val="FFFFFF"/>
                          </a:solidFill>
                        </a:rPr>
                        <a:t>Internal Page Cache</a:t>
                      </a:r>
                      <a:endParaRPr lang="en-US" sz="1100" dirty="0"/>
                    </a:p>
                  </a:txBody>
                  <a:tcPr>
                    <a:lnL w="12700" cap="flat" cmpd="sng" algn="ctr">
                      <a:solidFill>
                        <a:srgbClr val="EDD8D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EDD8D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EDD8D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DD8D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8281E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100" b="1" dirty="0">
                          <a:solidFill>
                            <a:srgbClr val="FFFFFF"/>
                          </a:solidFill>
                        </a:rPr>
                        <a:t>Dynamic Page Cache</a:t>
                      </a:r>
                      <a:endParaRPr lang="en-US" sz="1100" dirty="0"/>
                    </a:p>
                  </a:txBody>
                  <a:tcPr>
                    <a:lnL w="12700" cap="flat" cmpd="sng" algn="ctr">
                      <a:solidFill>
                        <a:srgbClr val="EDD8D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EDD8D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EDD8D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DD8D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4503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25120"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100" dirty="0">
                          <a:solidFill>
                            <a:srgbClr val="000000"/>
                          </a:solidFill>
                        </a:rPr>
                        <a:t>Target users</a:t>
                      </a:r>
                      <a:endParaRPr lang="en-US" sz="1100" dirty="0"/>
                    </a:p>
                  </a:txBody>
                  <a:tcPr>
                    <a:lnL w="12700" cap="flat" cmpd="sng" algn="ctr">
                      <a:solidFill>
                        <a:srgbClr val="EDD8D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EDD8D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EDD8D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DD8D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100" dirty="0">
                          <a:solidFill>
                            <a:srgbClr val="000000"/>
                          </a:solidFill>
                        </a:rPr>
                        <a:t>Anonymous only</a:t>
                      </a:r>
                      <a:endParaRPr lang="en-US" sz="1100" dirty="0"/>
                    </a:p>
                  </a:txBody>
                  <a:tcPr>
                    <a:lnL w="12700" cap="flat" cmpd="sng" algn="ctr">
                      <a:solidFill>
                        <a:srgbClr val="EDD8D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EDD8D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EDD8D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DD8D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100" dirty="0">
                          <a:solidFill>
                            <a:srgbClr val="000000"/>
                          </a:solidFill>
                        </a:rPr>
                        <a:t>Authenticated + Anonymous</a:t>
                      </a:r>
                      <a:endParaRPr lang="en-US" sz="1100" dirty="0"/>
                    </a:p>
                  </a:txBody>
                  <a:tcPr>
                    <a:lnL w="12700" cap="flat" cmpd="sng" algn="ctr">
                      <a:solidFill>
                        <a:srgbClr val="EDD8D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EDD8D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EDD8D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DD8D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25120"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100" dirty="0">
                          <a:solidFill>
                            <a:srgbClr val="000000"/>
                          </a:solidFill>
                        </a:rPr>
                        <a:t>Cache granularity</a:t>
                      </a:r>
                      <a:endParaRPr lang="en-US" sz="1100" dirty="0"/>
                    </a:p>
                  </a:txBody>
                  <a:tcPr>
                    <a:lnL w="12700" cap="flat" cmpd="sng" algn="ctr">
                      <a:solidFill>
                        <a:srgbClr val="EDD8D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EDD8D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EDD8D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DD8D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100" dirty="0">
                          <a:solidFill>
                            <a:srgbClr val="000000"/>
                          </a:solidFill>
                        </a:rPr>
                        <a:t>Full page per URL</a:t>
                      </a:r>
                      <a:endParaRPr lang="en-US" sz="1100" dirty="0"/>
                    </a:p>
                  </a:txBody>
                  <a:tcPr>
                    <a:lnL w="12700" cap="flat" cmpd="sng" algn="ctr">
                      <a:solidFill>
                        <a:srgbClr val="EDD8D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EDD8D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EDD8D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DD8D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100" dirty="0">
                          <a:solidFill>
                            <a:srgbClr val="000000"/>
                          </a:solidFill>
                        </a:rPr>
                        <a:t>Full page with placeholder holes</a:t>
                      </a:r>
                      <a:endParaRPr lang="en-US" sz="1100" dirty="0"/>
                    </a:p>
                  </a:txBody>
                  <a:tcPr>
                    <a:lnL w="12700" cap="flat" cmpd="sng" algn="ctr">
                      <a:solidFill>
                        <a:srgbClr val="EDD8D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EDD8D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EDD8D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DD8D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25120"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100" dirty="0">
                          <a:solidFill>
                            <a:srgbClr val="000000"/>
                          </a:solidFill>
                        </a:rPr>
                        <a:t>Cache storage</a:t>
                      </a:r>
                      <a:endParaRPr lang="en-US" sz="1100" dirty="0"/>
                    </a:p>
                  </a:txBody>
                  <a:tcPr>
                    <a:lnL w="12700" cap="flat" cmpd="sng" algn="ctr">
                      <a:solidFill>
                        <a:srgbClr val="EDD8D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EDD8D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EDD8D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DD8D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100" dirty="0">
                          <a:solidFill>
                            <a:srgbClr val="000000"/>
                          </a:solidFill>
                        </a:rPr>
                        <a:t>cache.page bin</a:t>
                      </a:r>
                      <a:endParaRPr lang="en-US" sz="1100" dirty="0"/>
                    </a:p>
                  </a:txBody>
                  <a:tcPr>
                    <a:lnL w="12700" cap="flat" cmpd="sng" algn="ctr">
                      <a:solidFill>
                        <a:srgbClr val="EDD8D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EDD8D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EDD8D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DD8D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100" dirty="0">
                          <a:solidFill>
                            <a:srgbClr val="000000"/>
                          </a:solidFill>
                        </a:rPr>
                        <a:t>cache.dynamic_page_cache bin</a:t>
                      </a:r>
                      <a:endParaRPr lang="en-US" sz="1100" dirty="0"/>
                    </a:p>
                  </a:txBody>
                  <a:tcPr>
                    <a:lnL w="12700" cap="flat" cmpd="sng" algn="ctr">
                      <a:solidFill>
                        <a:srgbClr val="EDD8D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EDD8D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EDD8D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DD8D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25120"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100" dirty="0">
                          <a:solidFill>
                            <a:srgbClr val="000000"/>
                          </a:solidFill>
                        </a:rPr>
                        <a:t>Personalization</a:t>
                      </a:r>
                      <a:endParaRPr lang="en-US" sz="1100" dirty="0"/>
                    </a:p>
                  </a:txBody>
                  <a:tcPr>
                    <a:lnL w="12700" cap="flat" cmpd="sng" algn="ctr">
                      <a:solidFill>
                        <a:srgbClr val="EDD8D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EDD8D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EDD8D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DD8D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100" dirty="0">
                          <a:solidFill>
                            <a:srgbClr val="000000"/>
                          </a:solidFill>
                        </a:rPr>
                        <a:t>None — same for all anon users</a:t>
                      </a:r>
                      <a:endParaRPr lang="en-US" sz="1100" dirty="0"/>
                    </a:p>
                  </a:txBody>
                  <a:tcPr>
                    <a:lnL w="12700" cap="flat" cmpd="sng" algn="ctr">
                      <a:solidFill>
                        <a:srgbClr val="EDD8D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EDD8D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EDD8D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DD8D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100" dirty="0">
                          <a:solidFill>
                            <a:srgbClr val="000000"/>
                          </a:solidFill>
                        </a:rPr>
                        <a:t>Fills placeholders per-user after cache</a:t>
                      </a:r>
                      <a:endParaRPr lang="en-US" sz="1100" dirty="0"/>
                    </a:p>
                  </a:txBody>
                  <a:tcPr>
                    <a:lnL w="12700" cap="flat" cmpd="sng" algn="ctr">
                      <a:solidFill>
                        <a:srgbClr val="EDD8D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EDD8D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EDD8D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DD8D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325120"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100" dirty="0">
                          <a:solidFill>
                            <a:srgbClr val="000000"/>
                          </a:solidFill>
                        </a:rPr>
                        <a:t>When invalidated</a:t>
                      </a:r>
                      <a:endParaRPr lang="en-US" sz="1100" dirty="0"/>
                    </a:p>
                  </a:txBody>
                  <a:tcPr>
                    <a:lnL w="12700" cap="flat" cmpd="sng" algn="ctr">
                      <a:solidFill>
                        <a:srgbClr val="EDD8D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EDD8D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EDD8D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DD8D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100" dirty="0">
                          <a:solidFill>
                            <a:srgbClr val="000000"/>
                          </a:solidFill>
                        </a:rPr>
                        <a:t>Tag invalidation (node save, etc.)</a:t>
                      </a:r>
                      <a:endParaRPr lang="en-US" sz="1100" dirty="0"/>
                    </a:p>
                  </a:txBody>
                  <a:tcPr>
                    <a:lnL w="12700" cap="flat" cmpd="sng" algn="ctr">
                      <a:solidFill>
                        <a:srgbClr val="EDD8D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EDD8D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EDD8D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DD8D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100" dirty="0">
                          <a:solidFill>
                            <a:srgbClr val="000000"/>
                          </a:solidFill>
                        </a:rPr>
                        <a:t>Tag invalidation + context variation</a:t>
                      </a:r>
                      <a:endParaRPr lang="en-US" sz="1100" dirty="0"/>
                    </a:p>
                  </a:txBody>
                  <a:tcPr>
                    <a:lnL w="12700" cap="flat" cmpd="sng" algn="ctr">
                      <a:solidFill>
                        <a:srgbClr val="EDD8D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EDD8D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EDD8D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DD8D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325120"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100" dirty="0">
                          <a:solidFill>
                            <a:srgbClr val="000000"/>
                          </a:solidFill>
                        </a:rPr>
                        <a:t>Session awareness</a:t>
                      </a:r>
                      <a:endParaRPr lang="en-US" sz="1100" dirty="0"/>
                    </a:p>
                  </a:txBody>
                  <a:tcPr>
                    <a:lnL w="12700" cap="flat" cmpd="sng" algn="ctr">
                      <a:solidFill>
                        <a:srgbClr val="EDD8D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EDD8D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EDD8D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DD8D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100" dirty="0">
                          <a:solidFill>
                            <a:srgbClr val="000000"/>
                          </a:solidFill>
                        </a:rPr>
                        <a:t>Session starts = disabled</a:t>
                      </a:r>
                      <a:endParaRPr lang="en-US" sz="1100" dirty="0"/>
                    </a:p>
                  </a:txBody>
                  <a:tcPr>
                    <a:lnL w="12700" cap="flat" cmpd="sng" algn="ctr">
                      <a:solidFill>
                        <a:srgbClr val="EDD8D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EDD8D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EDD8D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DD8D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100" dirty="0">
                          <a:solidFill>
                            <a:srgbClr val="000000"/>
                          </a:solidFill>
                        </a:rPr>
                        <a:t>Works with sessions</a:t>
                      </a:r>
                      <a:endParaRPr lang="en-US" sz="1100" dirty="0"/>
                    </a:p>
                  </a:txBody>
                  <a:tcPr>
                    <a:lnL w="12700" cap="flat" cmpd="sng" algn="ctr">
                      <a:solidFill>
                        <a:srgbClr val="EDD8D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EDD8D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EDD8D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DD8D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325120"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100" dirty="0">
                          <a:solidFill>
                            <a:srgbClr val="000000"/>
                          </a:solidFill>
                        </a:rPr>
                        <a:t>Module</a:t>
                      </a:r>
                      <a:endParaRPr lang="en-US" sz="1100" dirty="0"/>
                    </a:p>
                  </a:txBody>
                  <a:tcPr>
                    <a:lnL w="12700" cap="flat" cmpd="sng" algn="ctr">
                      <a:solidFill>
                        <a:srgbClr val="EDD8D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EDD8D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EDD8D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DD8D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100" dirty="0">
                          <a:solidFill>
                            <a:srgbClr val="000000"/>
                          </a:solidFill>
                        </a:rPr>
                        <a:t>Internal Page Cache (core)</a:t>
                      </a:r>
                      <a:endParaRPr lang="en-US" sz="1100" dirty="0"/>
                    </a:p>
                  </a:txBody>
                  <a:tcPr>
                    <a:lnL w="12700" cap="flat" cmpd="sng" algn="ctr">
                      <a:solidFill>
                        <a:srgbClr val="EDD8D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EDD8D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EDD8D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DD8D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100" dirty="0">
                          <a:solidFill>
                            <a:srgbClr val="000000"/>
                          </a:solidFill>
                        </a:rPr>
                        <a:t>Dynamic Page Cache (core)</a:t>
                      </a:r>
                      <a:endParaRPr lang="en-US" sz="1100" dirty="0"/>
                    </a:p>
                  </a:txBody>
                  <a:tcPr>
                    <a:lnL w="12700" cap="flat" cmpd="sng" algn="ctr">
                      <a:solidFill>
                        <a:srgbClr val="EDD8D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EDD8D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EDD8D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DD8D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325120"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100" dirty="0">
                          <a:solidFill>
                            <a:srgbClr val="000000"/>
                          </a:solidFill>
                        </a:rPr>
                        <a:t>Enable for</a:t>
                      </a:r>
                      <a:endParaRPr lang="en-US" sz="1100" dirty="0"/>
                    </a:p>
                  </a:txBody>
                  <a:tcPr>
                    <a:lnL w="12700" cap="flat" cmpd="sng" algn="ctr">
                      <a:solidFill>
                        <a:srgbClr val="EDD8D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EDD8D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EDD8D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DD8D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100" dirty="0">
                          <a:solidFill>
                            <a:srgbClr val="000000"/>
                          </a:solidFill>
                        </a:rPr>
                        <a:t>All production sites</a:t>
                      </a:r>
                      <a:endParaRPr lang="en-US" sz="1100" dirty="0"/>
                    </a:p>
                  </a:txBody>
                  <a:tcPr>
                    <a:lnL w="12700" cap="flat" cmpd="sng" algn="ctr">
                      <a:solidFill>
                        <a:srgbClr val="EDD8D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EDD8D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EDD8D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DD8D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100" dirty="0">
                          <a:solidFill>
                            <a:srgbClr val="000000"/>
                          </a:solidFill>
                        </a:rPr>
                        <a:t>Sites with any logged-in users</a:t>
                      </a:r>
                      <a:endParaRPr lang="en-US" sz="1100" dirty="0"/>
                    </a:p>
                  </a:txBody>
                  <a:tcPr>
                    <a:lnL w="12700" cap="flat" cmpd="sng" algn="ctr">
                      <a:solidFill>
                        <a:srgbClr val="EDD8D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EDD8D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EDD8D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DD8D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</a:tbl>
          </a:graphicData>
        </a:graphic>
      </p:graphicFrame>
      <p:sp>
        <p:nvSpPr>
          <p:cNvPr id="10" name="Shape 7"/>
          <p:cNvSpPr/>
          <p:nvPr/>
        </p:nvSpPr>
        <p:spPr>
          <a:xfrm>
            <a:off x="320040" y="4160520"/>
            <a:ext cx="8503920" cy="658368"/>
          </a:xfrm>
          <a:prstGeom prst="rect">
            <a:avLst/>
          </a:prstGeom>
          <a:solidFill>
            <a:srgbClr val="FDF4F0"/>
          </a:solidFill>
          <a:ln w="12700">
            <a:solidFill>
              <a:srgbClr val="A8281E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1" name="Text 8"/>
          <p:cNvSpPr/>
          <p:nvPr/>
        </p:nvSpPr>
        <p:spPr>
          <a:xfrm>
            <a:off x="502920" y="4160520"/>
            <a:ext cx="8229600" cy="6583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150" dirty="0">
                <a:solidFill>
                  <a:srgbClr val="1E0808"/>
                </a:solidFill>
              </a:rPr>
              <a:t>For maximum performance: use Varnish/CDN in front of Drupal → Internal Page Cache for anonymous → Dynamic Page Cache for authenticated. Each layer serves requests without executing the layers below it.</a:t>
            </a:r>
            <a:endParaRPr lang="en-US" sz="115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DF4F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658368"/>
          </a:xfrm>
          <a:prstGeom prst="rect">
            <a:avLst/>
          </a:prstGeom>
          <a:solidFill>
            <a:srgbClr val="140808"/>
          </a:solidFill>
          <a:ln w="12700">
            <a:solidFill>
              <a:srgbClr val="140808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3" name="Shape 1"/>
          <p:cNvSpPr/>
          <p:nvPr/>
        </p:nvSpPr>
        <p:spPr>
          <a:xfrm>
            <a:off x="0" y="658368"/>
            <a:ext cx="9144000" cy="50292"/>
          </a:xfrm>
          <a:prstGeom prst="rect">
            <a:avLst/>
          </a:prstGeom>
          <a:solidFill>
            <a:srgbClr val="F0907A"/>
          </a:solidFill>
          <a:ln w="12700">
            <a:solidFill>
              <a:srgbClr val="F0907A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4" name="Text 2"/>
          <p:cNvSpPr/>
          <p:nvPr/>
        </p:nvSpPr>
        <p:spPr>
          <a:xfrm>
            <a:off x="320040" y="0"/>
            <a:ext cx="4389120" cy="6583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2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Page Cache APIs</a:t>
            </a:r>
            <a:endParaRPr lang="en-US" sz="2200" dirty="0"/>
          </a:p>
        </p:txBody>
      </p:sp>
      <p:sp>
        <p:nvSpPr>
          <p:cNvPr id="5" name="Text 3"/>
          <p:cNvSpPr/>
          <p:nvPr/>
        </p:nvSpPr>
        <p:spPr>
          <a:xfrm>
            <a:off x="4709160" y="0"/>
            <a:ext cx="4114800" cy="6583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300" dirty="0">
                <a:solidFill>
                  <a:srgbClr val="FDF4F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 |  What Breaks Page Caching &amp; How to Fix It</a:t>
            </a:r>
            <a:endParaRPr lang="en-US" sz="1300" dirty="0"/>
          </a:p>
        </p:txBody>
      </p:sp>
      <p:sp>
        <p:nvSpPr>
          <p:cNvPr id="6" name="Shape 4"/>
          <p:cNvSpPr/>
          <p:nvPr/>
        </p:nvSpPr>
        <p:spPr>
          <a:xfrm>
            <a:off x="0" y="4846320"/>
            <a:ext cx="9144000" cy="297180"/>
          </a:xfrm>
          <a:prstGeom prst="rect">
            <a:avLst/>
          </a:prstGeom>
          <a:solidFill>
            <a:srgbClr val="140808"/>
          </a:solidFill>
          <a:ln w="12700">
            <a:solidFill>
              <a:srgbClr val="140808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7" name="Text 5"/>
          <p:cNvSpPr/>
          <p:nvPr/>
        </p:nvSpPr>
        <p:spPr>
          <a:xfrm>
            <a:off x="274320" y="4846320"/>
            <a:ext cx="8595360" cy="2971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800" dirty="0">
                <a:solidFill>
                  <a:srgbClr val="FDF4F0"/>
                </a:solidFill>
              </a:rPr>
              <a:t>drupal.org/docs  |  CACHING, PERFORMANCE &amp; DEPLOYMENT  |  COURSE 6 OF 7</a:t>
            </a:r>
            <a:endParaRPr lang="en-US" sz="800" dirty="0"/>
          </a:p>
        </p:txBody>
      </p:sp>
      <p:sp>
        <p:nvSpPr>
          <p:cNvPr id="8" name="Text 6"/>
          <p:cNvSpPr/>
          <p:nvPr/>
        </p:nvSpPr>
        <p:spPr>
          <a:xfrm>
            <a:off x="320040" y="786384"/>
            <a:ext cx="850392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00" dirty="0">
                <a:solidFill>
                  <a:srgbClr val="7A5050"/>
                </a:solidFill>
              </a:rPr>
              <a:t>A single problematic element can prevent an entire page from being cached. Know the causes.</a:t>
            </a:r>
            <a:endParaRPr lang="en-US" sz="1200" dirty="0"/>
          </a:p>
        </p:txBody>
      </p:sp>
      <p:sp>
        <p:nvSpPr>
          <p:cNvPr id="9" name="Text 7"/>
          <p:cNvSpPr/>
          <p:nvPr/>
        </p:nvSpPr>
        <p:spPr>
          <a:xfrm>
            <a:off x="320040" y="1115568"/>
            <a:ext cx="850392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300" b="1" dirty="0">
                <a:solidFill>
                  <a:srgbClr val="A8281E"/>
                </a:solidFill>
              </a:rPr>
              <a:t>Common causes of cache misses</a:t>
            </a:r>
            <a:endParaRPr lang="en-US" sz="1300" dirty="0"/>
          </a:p>
        </p:txBody>
      </p:sp>
      <p:sp>
        <p:nvSpPr>
          <p:cNvPr id="10" name="Shape 8"/>
          <p:cNvSpPr/>
          <p:nvPr/>
        </p:nvSpPr>
        <p:spPr>
          <a:xfrm>
            <a:off x="320040" y="1417320"/>
            <a:ext cx="8503920" cy="420624"/>
          </a:xfrm>
          <a:prstGeom prst="rect">
            <a:avLst/>
          </a:prstGeom>
          <a:solidFill>
            <a:srgbClr val="FFFFFF"/>
          </a:solidFill>
          <a:ln w="12700">
            <a:solidFill>
              <a:srgbClr val="EDD8D0"/>
            </a:solidFill>
            <a:prstDash val="solid"/>
          </a:ln>
          <a:effectLst>
            <a:outerShdw blurRad="101600" dist="38100" dir="8100000" algn="bl" rotWithShape="0">
              <a:srgbClr val="000000">
                <a:alpha val="12000"/>
              </a:srgbClr>
            </a:outerShdw>
          </a:effectLst>
        </p:spPr>
        <p:txBody>
          <a:bodyPr/>
          <a:lstStyle/>
          <a:p>
            <a:endParaRPr lang="en-US"/>
          </a:p>
        </p:txBody>
      </p:sp>
      <p:sp>
        <p:nvSpPr>
          <p:cNvPr id="11" name="Shape 9"/>
          <p:cNvSpPr/>
          <p:nvPr/>
        </p:nvSpPr>
        <p:spPr>
          <a:xfrm>
            <a:off x="320040" y="1417320"/>
            <a:ext cx="64008" cy="420624"/>
          </a:xfrm>
          <a:prstGeom prst="rect">
            <a:avLst/>
          </a:prstGeom>
          <a:solidFill>
            <a:srgbClr val="A8281E"/>
          </a:solidFill>
          <a:ln w="12700">
            <a:solidFill>
              <a:srgbClr val="A8281E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2" name="Text 10"/>
          <p:cNvSpPr/>
          <p:nvPr/>
        </p:nvSpPr>
        <p:spPr>
          <a:xfrm>
            <a:off x="502920" y="1444752"/>
            <a:ext cx="352044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050" b="1" dirty="0">
                <a:solidFill>
                  <a:srgbClr val="140808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⚠  max-age: 0 anywhere in render tree</a:t>
            </a:r>
            <a:endParaRPr lang="en-US" sz="1050" dirty="0"/>
          </a:p>
        </p:txBody>
      </p:sp>
      <p:sp>
        <p:nvSpPr>
          <p:cNvPr id="13" name="Text 11"/>
          <p:cNvSpPr/>
          <p:nvPr/>
        </p:nvSpPr>
        <p:spPr>
          <a:xfrm>
            <a:off x="4114800" y="1444752"/>
            <a:ext cx="45720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050" dirty="0">
                <a:solidFill>
                  <a:srgbClr val="1E0808"/>
                </a:solidFill>
              </a:rPr>
              <a:t>→  Use #lazy_builder for dynamic elements; set max-age: 0 only on the placeholder, not the whole page</a:t>
            </a:r>
            <a:endParaRPr lang="en-US" sz="1050" dirty="0"/>
          </a:p>
        </p:txBody>
      </p:sp>
      <p:sp>
        <p:nvSpPr>
          <p:cNvPr id="14" name="Shape 12"/>
          <p:cNvSpPr/>
          <p:nvPr/>
        </p:nvSpPr>
        <p:spPr>
          <a:xfrm>
            <a:off x="320040" y="1892808"/>
            <a:ext cx="8503920" cy="420624"/>
          </a:xfrm>
          <a:prstGeom prst="rect">
            <a:avLst/>
          </a:prstGeom>
          <a:solidFill>
            <a:srgbClr val="FFFFFF"/>
          </a:solidFill>
          <a:ln w="12700">
            <a:solidFill>
              <a:srgbClr val="EDD8D0"/>
            </a:solidFill>
            <a:prstDash val="solid"/>
          </a:ln>
          <a:effectLst>
            <a:outerShdw blurRad="101600" dist="38100" dir="8100000" algn="bl" rotWithShape="0">
              <a:srgbClr val="000000">
                <a:alpha val="12000"/>
              </a:srgbClr>
            </a:outerShdw>
          </a:effectLst>
        </p:spPr>
        <p:txBody>
          <a:bodyPr/>
          <a:lstStyle/>
          <a:p>
            <a:endParaRPr lang="en-US"/>
          </a:p>
        </p:txBody>
      </p:sp>
      <p:sp>
        <p:nvSpPr>
          <p:cNvPr id="15" name="Shape 13"/>
          <p:cNvSpPr/>
          <p:nvPr/>
        </p:nvSpPr>
        <p:spPr>
          <a:xfrm>
            <a:off x="320040" y="1892808"/>
            <a:ext cx="64008" cy="420624"/>
          </a:xfrm>
          <a:prstGeom prst="rect">
            <a:avLst/>
          </a:prstGeom>
          <a:solidFill>
            <a:srgbClr val="A8281E"/>
          </a:solidFill>
          <a:ln w="12700">
            <a:solidFill>
              <a:srgbClr val="A8281E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6" name="Text 14"/>
          <p:cNvSpPr/>
          <p:nvPr/>
        </p:nvSpPr>
        <p:spPr>
          <a:xfrm>
            <a:off x="502920" y="1920240"/>
            <a:ext cx="352044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050" b="1" dirty="0">
                <a:solidFill>
                  <a:srgbClr val="140808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⚠  Session started (writing to session)</a:t>
            </a:r>
            <a:endParaRPr lang="en-US" sz="1050" dirty="0"/>
          </a:p>
        </p:txBody>
      </p:sp>
      <p:sp>
        <p:nvSpPr>
          <p:cNvPr id="17" name="Text 15"/>
          <p:cNvSpPr/>
          <p:nvPr/>
        </p:nvSpPr>
        <p:spPr>
          <a:xfrm>
            <a:off x="4114800" y="1920240"/>
            <a:ext cx="45720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050" dirty="0">
                <a:solidFill>
                  <a:srgbClr val="1E0808"/>
                </a:solidFill>
              </a:rPr>
              <a:t>→  Don't write to session in anonymous page contexts. Read from session is OK but may add 'session' context</a:t>
            </a:r>
            <a:endParaRPr lang="en-US" sz="1050" dirty="0"/>
          </a:p>
        </p:txBody>
      </p:sp>
      <p:sp>
        <p:nvSpPr>
          <p:cNvPr id="18" name="Shape 16"/>
          <p:cNvSpPr/>
          <p:nvPr/>
        </p:nvSpPr>
        <p:spPr>
          <a:xfrm>
            <a:off x="320040" y="2368296"/>
            <a:ext cx="8503920" cy="420624"/>
          </a:xfrm>
          <a:prstGeom prst="rect">
            <a:avLst/>
          </a:prstGeom>
          <a:solidFill>
            <a:srgbClr val="FFFFFF"/>
          </a:solidFill>
          <a:ln w="12700">
            <a:solidFill>
              <a:srgbClr val="EDD8D0"/>
            </a:solidFill>
            <a:prstDash val="solid"/>
          </a:ln>
          <a:effectLst>
            <a:outerShdw blurRad="101600" dist="38100" dir="8100000" algn="bl" rotWithShape="0">
              <a:srgbClr val="000000">
                <a:alpha val="12000"/>
              </a:srgbClr>
            </a:outerShdw>
          </a:effectLst>
        </p:spPr>
        <p:txBody>
          <a:bodyPr/>
          <a:lstStyle/>
          <a:p>
            <a:endParaRPr lang="en-US"/>
          </a:p>
        </p:txBody>
      </p:sp>
      <p:sp>
        <p:nvSpPr>
          <p:cNvPr id="19" name="Shape 17"/>
          <p:cNvSpPr/>
          <p:nvPr/>
        </p:nvSpPr>
        <p:spPr>
          <a:xfrm>
            <a:off x="320040" y="2368296"/>
            <a:ext cx="64008" cy="420624"/>
          </a:xfrm>
          <a:prstGeom prst="rect">
            <a:avLst/>
          </a:prstGeom>
          <a:solidFill>
            <a:srgbClr val="A8281E"/>
          </a:solidFill>
          <a:ln w="12700">
            <a:solidFill>
              <a:srgbClr val="A8281E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20" name="Text 18"/>
          <p:cNvSpPr/>
          <p:nvPr/>
        </p:nvSpPr>
        <p:spPr>
          <a:xfrm>
            <a:off x="502920" y="2395728"/>
            <a:ext cx="352044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050" b="1" dirty="0">
                <a:solidFill>
                  <a:srgbClr val="140808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⚠  drupal_set_message() / messenger() called</a:t>
            </a:r>
            <a:endParaRPr lang="en-US" sz="1050" dirty="0"/>
          </a:p>
        </p:txBody>
      </p:sp>
      <p:sp>
        <p:nvSpPr>
          <p:cNvPr id="21" name="Text 19"/>
          <p:cNvSpPr/>
          <p:nvPr/>
        </p:nvSpPr>
        <p:spPr>
          <a:xfrm>
            <a:off x="4114800" y="2395728"/>
            <a:ext cx="45720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050" dirty="0">
                <a:solidFill>
                  <a:srgbClr val="1E0808"/>
                </a:solidFill>
              </a:rPr>
              <a:t>→  Flash messages start a session → disable caching. Use only in submit handlers, never in controllers/builders</a:t>
            </a:r>
            <a:endParaRPr lang="en-US" sz="1050" dirty="0"/>
          </a:p>
        </p:txBody>
      </p:sp>
      <p:sp>
        <p:nvSpPr>
          <p:cNvPr id="22" name="Shape 20"/>
          <p:cNvSpPr/>
          <p:nvPr/>
        </p:nvSpPr>
        <p:spPr>
          <a:xfrm>
            <a:off x="320040" y="2843784"/>
            <a:ext cx="8503920" cy="420624"/>
          </a:xfrm>
          <a:prstGeom prst="rect">
            <a:avLst/>
          </a:prstGeom>
          <a:solidFill>
            <a:srgbClr val="FFFFFF"/>
          </a:solidFill>
          <a:ln w="12700">
            <a:solidFill>
              <a:srgbClr val="EDD8D0"/>
            </a:solidFill>
            <a:prstDash val="solid"/>
          </a:ln>
          <a:effectLst>
            <a:outerShdw blurRad="101600" dist="38100" dir="8100000" algn="bl" rotWithShape="0">
              <a:srgbClr val="000000">
                <a:alpha val="12000"/>
              </a:srgbClr>
            </a:outerShdw>
          </a:effectLst>
        </p:spPr>
        <p:txBody>
          <a:bodyPr/>
          <a:lstStyle/>
          <a:p>
            <a:endParaRPr lang="en-US"/>
          </a:p>
        </p:txBody>
      </p:sp>
      <p:sp>
        <p:nvSpPr>
          <p:cNvPr id="23" name="Shape 21"/>
          <p:cNvSpPr/>
          <p:nvPr/>
        </p:nvSpPr>
        <p:spPr>
          <a:xfrm>
            <a:off x="320040" y="2843784"/>
            <a:ext cx="64008" cy="420624"/>
          </a:xfrm>
          <a:prstGeom prst="rect">
            <a:avLst/>
          </a:prstGeom>
          <a:solidFill>
            <a:srgbClr val="D4503A"/>
          </a:solidFill>
          <a:ln w="12700">
            <a:solidFill>
              <a:srgbClr val="D4503A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24" name="Text 22"/>
          <p:cNvSpPr/>
          <p:nvPr/>
        </p:nvSpPr>
        <p:spPr>
          <a:xfrm>
            <a:off x="502920" y="2871216"/>
            <a:ext cx="352044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050" b="1" dirty="0">
                <a:solidFill>
                  <a:srgbClr val="140808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⚠  Non-GET/HEAD request</a:t>
            </a:r>
            <a:endParaRPr lang="en-US" sz="1050" dirty="0"/>
          </a:p>
        </p:txBody>
      </p:sp>
      <p:sp>
        <p:nvSpPr>
          <p:cNvPr id="25" name="Text 23"/>
          <p:cNvSpPr/>
          <p:nvPr/>
        </p:nvSpPr>
        <p:spPr>
          <a:xfrm>
            <a:off x="4114800" y="2871216"/>
            <a:ext cx="45720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050" dirty="0">
                <a:solidFill>
                  <a:srgbClr val="1E0808"/>
                </a:solidFill>
              </a:rPr>
              <a:t>→  POST requests are never cached — correct. Only GET/HEAD pages are cacheable</a:t>
            </a:r>
            <a:endParaRPr lang="en-US" sz="1050" dirty="0"/>
          </a:p>
        </p:txBody>
      </p:sp>
      <p:sp>
        <p:nvSpPr>
          <p:cNvPr id="26" name="Shape 24"/>
          <p:cNvSpPr/>
          <p:nvPr/>
        </p:nvSpPr>
        <p:spPr>
          <a:xfrm>
            <a:off x="320040" y="3319272"/>
            <a:ext cx="8503920" cy="420624"/>
          </a:xfrm>
          <a:prstGeom prst="rect">
            <a:avLst/>
          </a:prstGeom>
          <a:solidFill>
            <a:srgbClr val="FFFFFF"/>
          </a:solidFill>
          <a:ln w="12700">
            <a:solidFill>
              <a:srgbClr val="EDD8D0"/>
            </a:solidFill>
            <a:prstDash val="solid"/>
          </a:ln>
          <a:effectLst>
            <a:outerShdw blurRad="101600" dist="38100" dir="8100000" algn="bl" rotWithShape="0">
              <a:srgbClr val="000000">
                <a:alpha val="12000"/>
              </a:srgbClr>
            </a:outerShdw>
          </a:effectLst>
        </p:spPr>
        <p:txBody>
          <a:bodyPr/>
          <a:lstStyle/>
          <a:p>
            <a:endParaRPr lang="en-US"/>
          </a:p>
        </p:txBody>
      </p:sp>
      <p:sp>
        <p:nvSpPr>
          <p:cNvPr id="27" name="Shape 25"/>
          <p:cNvSpPr/>
          <p:nvPr/>
        </p:nvSpPr>
        <p:spPr>
          <a:xfrm>
            <a:off x="320040" y="3319272"/>
            <a:ext cx="64008" cy="420624"/>
          </a:xfrm>
          <a:prstGeom prst="rect">
            <a:avLst/>
          </a:prstGeom>
          <a:solidFill>
            <a:srgbClr val="D4503A"/>
          </a:solidFill>
          <a:ln w="12700">
            <a:solidFill>
              <a:srgbClr val="D4503A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28" name="Text 26"/>
          <p:cNvSpPr/>
          <p:nvPr/>
        </p:nvSpPr>
        <p:spPr>
          <a:xfrm>
            <a:off x="502920" y="3346704"/>
            <a:ext cx="352044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050" b="1" dirty="0">
                <a:solidFill>
                  <a:srgbClr val="140808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⚠  'user' cache context anywhere in tree</a:t>
            </a:r>
            <a:endParaRPr lang="en-US" sz="1050" dirty="0"/>
          </a:p>
        </p:txBody>
      </p:sp>
      <p:sp>
        <p:nvSpPr>
          <p:cNvPr id="29" name="Text 27"/>
          <p:cNvSpPr/>
          <p:nvPr/>
        </p:nvSpPr>
        <p:spPr>
          <a:xfrm>
            <a:off x="4114800" y="3346704"/>
            <a:ext cx="45720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050" dirty="0">
                <a:solidFill>
                  <a:srgbClr val="1E0808"/>
                </a:solidFill>
              </a:rPr>
              <a:t>→  Replace with 'user.permissions' or 'user.roles' — or use #lazy_builder for the user-specific piece</a:t>
            </a:r>
            <a:endParaRPr lang="en-US" sz="1050" dirty="0"/>
          </a:p>
        </p:txBody>
      </p:sp>
      <p:sp>
        <p:nvSpPr>
          <p:cNvPr id="30" name="Shape 28"/>
          <p:cNvSpPr/>
          <p:nvPr/>
        </p:nvSpPr>
        <p:spPr>
          <a:xfrm>
            <a:off x="320040" y="3794760"/>
            <a:ext cx="8503920" cy="420624"/>
          </a:xfrm>
          <a:prstGeom prst="rect">
            <a:avLst/>
          </a:prstGeom>
          <a:solidFill>
            <a:srgbClr val="FFFFFF"/>
          </a:solidFill>
          <a:ln w="12700">
            <a:solidFill>
              <a:srgbClr val="EDD8D0"/>
            </a:solidFill>
            <a:prstDash val="solid"/>
          </a:ln>
          <a:effectLst>
            <a:outerShdw blurRad="101600" dist="38100" dir="8100000" algn="bl" rotWithShape="0">
              <a:srgbClr val="000000">
                <a:alpha val="12000"/>
              </a:srgbClr>
            </a:outerShdw>
          </a:effectLst>
        </p:spPr>
        <p:txBody>
          <a:bodyPr/>
          <a:lstStyle/>
          <a:p>
            <a:endParaRPr lang="en-US"/>
          </a:p>
        </p:txBody>
      </p:sp>
      <p:sp>
        <p:nvSpPr>
          <p:cNvPr id="31" name="Shape 29"/>
          <p:cNvSpPr/>
          <p:nvPr/>
        </p:nvSpPr>
        <p:spPr>
          <a:xfrm>
            <a:off x="320040" y="3794760"/>
            <a:ext cx="64008" cy="420624"/>
          </a:xfrm>
          <a:prstGeom prst="rect">
            <a:avLst/>
          </a:prstGeom>
          <a:solidFill>
            <a:srgbClr val="D4503A"/>
          </a:solidFill>
          <a:ln w="12700">
            <a:solidFill>
              <a:srgbClr val="D4503A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32" name="Text 30"/>
          <p:cNvSpPr/>
          <p:nvPr/>
        </p:nvSpPr>
        <p:spPr>
          <a:xfrm>
            <a:off x="502920" y="3822192"/>
            <a:ext cx="352044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050" b="1" dirty="0">
                <a:solidFill>
                  <a:srgbClr val="140808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⚠  \Drupal::currentUser()-&gt;isAuthenticated()</a:t>
            </a:r>
            <a:endParaRPr lang="en-US" sz="1050" dirty="0"/>
          </a:p>
        </p:txBody>
      </p:sp>
      <p:sp>
        <p:nvSpPr>
          <p:cNvPr id="33" name="Text 31"/>
          <p:cNvSpPr/>
          <p:nvPr/>
        </p:nvSpPr>
        <p:spPr>
          <a:xfrm>
            <a:off x="4114800" y="3822192"/>
            <a:ext cx="45720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050" dirty="0">
                <a:solidFill>
                  <a:srgbClr val="1E0808"/>
                </a:solidFill>
              </a:rPr>
              <a:t>→  Use cache context 'user.roles:authenticated' instead of checking in PHP — let the cache layer vary</a:t>
            </a:r>
            <a:endParaRPr lang="en-US" sz="1050" dirty="0"/>
          </a:p>
        </p:txBody>
      </p:sp>
      <p:sp>
        <p:nvSpPr>
          <p:cNvPr id="34" name="Shape 32"/>
          <p:cNvSpPr/>
          <p:nvPr/>
        </p:nvSpPr>
        <p:spPr>
          <a:xfrm>
            <a:off x="320040" y="4270248"/>
            <a:ext cx="8503920" cy="420624"/>
          </a:xfrm>
          <a:prstGeom prst="rect">
            <a:avLst/>
          </a:prstGeom>
          <a:solidFill>
            <a:srgbClr val="FFFFFF"/>
          </a:solidFill>
          <a:ln w="12700">
            <a:solidFill>
              <a:srgbClr val="EDD8D0"/>
            </a:solidFill>
            <a:prstDash val="solid"/>
          </a:ln>
          <a:effectLst>
            <a:outerShdw blurRad="101600" dist="38100" dir="8100000" algn="bl" rotWithShape="0">
              <a:srgbClr val="000000">
                <a:alpha val="12000"/>
              </a:srgbClr>
            </a:outerShdw>
          </a:effectLst>
        </p:spPr>
        <p:txBody>
          <a:bodyPr/>
          <a:lstStyle/>
          <a:p>
            <a:endParaRPr lang="en-US"/>
          </a:p>
        </p:txBody>
      </p:sp>
      <p:sp>
        <p:nvSpPr>
          <p:cNvPr id="35" name="Shape 33"/>
          <p:cNvSpPr/>
          <p:nvPr/>
        </p:nvSpPr>
        <p:spPr>
          <a:xfrm>
            <a:off x="320040" y="4270248"/>
            <a:ext cx="64008" cy="420624"/>
          </a:xfrm>
          <a:prstGeom prst="rect">
            <a:avLst/>
          </a:prstGeom>
          <a:solidFill>
            <a:srgbClr val="D4503A"/>
          </a:solidFill>
          <a:ln w="12700">
            <a:solidFill>
              <a:srgbClr val="D4503A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36" name="Text 34"/>
          <p:cNvSpPr/>
          <p:nvPr/>
        </p:nvSpPr>
        <p:spPr>
          <a:xfrm>
            <a:off x="502920" y="4297680"/>
            <a:ext cx="352044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050" b="1" dirty="0">
                <a:solidFill>
                  <a:srgbClr val="140808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⚠  X-Drupal-Cache-Control: no-cache in response</a:t>
            </a:r>
            <a:endParaRPr lang="en-US" sz="1050" dirty="0"/>
          </a:p>
        </p:txBody>
      </p:sp>
      <p:sp>
        <p:nvSpPr>
          <p:cNvPr id="37" name="Text 35"/>
          <p:cNvSpPr/>
          <p:nvPr/>
        </p:nvSpPr>
        <p:spPr>
          <a:xfrm>
            <a:off x="4114800" y="4297680"/>
            <a:ext cx="45720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050" dirty="0">
                <a:solidFill>
                  <a:srgbClr val="1E0808"/>
                </a:solidFill>
              </a:rPr>
              <a:t>→  Identify which subscriber sets this header via X-Drupal-Cache-Contexts debug header</a:t>
            </a:r>
            <a:endParaRPr lang="en-US" sz="105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DF4F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658368"/>
          </a:xfrm>
          <a:prstGeom prst="rect">
            <a:avLst/>
          </a:prstGeom>
          <a:solidFill>
            <a:srgbClr val="140808"/>
          </a:solidFill>
          <a:ln w="12700">
            <a:solidFill>
              <a:srgbClr val="140808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3" name="Shape 1"/>
          <p:cNvSpPr/>
          <p:nvPr/>
        </p:nvSpPr>
        <p:spPr>
          <a:xfrm>
            <a:off x="0" y="658368"/>
            <a:ext cx="9144000" cy="50292"/>
          </a:xfrm>
          <a:prstGeom prst="rect">
            <a:avLst/>
          </a:prstGeom>
          <a:solidFill>
            <a:srgbClr val="F0907A"/>
          </a:solidFill>
          <a:ln w="12700">
            <a:solidFill>
              <a:srgbClr val="F0907A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4" name="Text 2"/>
          <p:cNvSpPr/>
          <p:nvPr/>
        </p:nvSpPr>
        <p:spPr>
          <a:xfrm>
            <a:off x="320040" y="0"/>
            <a:ext cx="4389120" cy="6583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2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Page Cache APIs</a:t>
            </a:r>
            <a:endParaRPr lang="en-US" sz="2200" dirty="0"/>
          </a:p>
        </p:txBody>
      </p:sp>
      <p:sp>
        <p:nvSpPr>
          <p:cNvPr id="5" name="Text 3"/>
          <p:cNvSpPr/>
          <p:nvPr/>
        </p:nvSpPr>
        <p:spPr>
          <a:xfrm>
            <a:off x="4709160" y="0"/>
            <a:ext cx="4114800" cy="6583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300" dirty="0">
                <a:solidFill>
                  <a:srgbClr val="FDF4F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 |  Cache Response Headers &amp; HTTP Caching</a:t>
            </a:r>
            <a:endParaRPr lang="en-US" sz="1300" dirty="0"/>
          </a:p>
        </p:txBody>
      </p:sp>
      <p:sp>
        <p:nvSpPr>
          <p:cNvPr id="6" name="Shape 4"/>
          <p:cNvSpPr/>
          <p:nvPr/>
        </p:nvSpPr>
        <p:spPr>
          <a:xfrm>
            <a:off x="0" y="4846320"/>
            <a:ext cx="9144000" cy="297180"/>
          </a:xfrm>
          <a:prstGeom prst="rect">
            <a:avLst/>
          </a:prstGeom>
          <a:solidFill>
            <a:srgbClr val="140808"/>
          </a:solidFill>
          <a:ln w="12700">
            <a:solidFill>
              <a:srgbClr val="140808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7" name="Text 5"/>
          <p:cNvSpPr/>
          <p:nvPr/>
        </p:nvSpPr>
        <p:spPr>
          <a:xfrm>
            <a:off x="274320" y="4846320"/>
            <a:ext cx="8595360" cy="2971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800" dirty="0">
                <a:solidFill>
                  <a:srgbClr val="FDF4F0"/>
                </a:solidFill>
              </a:rPr>
              <a:t>drupal.org/docs  |  CACHING, PERFORMANCE &amp; DEPLOYMENT  |  COURSE 6 OF 7</a:t>
            </a:r>
            <a:endParaRPr lang="en-US" sz="800" dirty="0"/>
          </a:p>
        </p:txBody>
      </p:sp>
      <p:sp>
        <p:nvSpPr>
          <p:cNvPr id="8" name="Shape 6"/>
          <p:cNvSpPr/>
          <p:nvPr/>
        </p:nvSpPr>
        <p:spPr>
          <a:xfrm>
            <a:off x="320040" y="804672"/>
            <a:ext cx="8503920" cy="3977640"/>
          </a:xfrm>
          <a:prstGeom prst="rect">
            <a:avLst/>
          </a:prstGeom>
          <a:solidFill>
            <a:srgbClr val="100505"/>
          </a:solidFill>
          <a:ln w="12700">
            <a:solidFill>
              <a:srgbClr val="A8281E"/>
            </a:solidFill>
            <a:prstDash val="solid"/>
          </a:ln>
          <a:effectLst>
            <a:outerShdw blurRad="101600" dist="38100" dir="8100000" algn="bl" rotWithShape="0">
              <a:srgbClr val="000000">
                <a:alpha val="12000"/>
              </a:srgbClr>
            </a:outerShdw>
          </a:effectLst>
        </p:spPr>
        <p:txBody>
          <a:bodyPr/>
          <a:lstStyle/>
          <a:p>
            <a:endParaRPr lang="en-US"/>
          </a:p>
        </p:txBody>
      </p:sp>
      <p:sp>
        <p:nvSpPr>
          <p:cNvPr id="9" name="Text 7"/>
          <p:cNvSpPr/>
          <p:nvPr/>
        </p:nvSpPr>
        <p:spPr>
          <a:xfrm>
            <a:off x="457200" y="896112"/>
            <a:ext cx="8229600" cy="3794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600" dirty="0">
                <a:solidFill>
                  <a:srgbClr val="7EC8A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// ── SETTING CACHE HEADERS ON RESPONSES ────────────────────────────────</a:t>
            </a:r>
            <a:endParaRPr lang="en-US" sz="600" dirty="0"/>
          </a:p>
          <a:p>
            <a:pPr marL="0" indent="0">
              <a:buNone/>
            </a:pPr>
            <a:r>
              <a:rPr lang="en-US" sz="600" dirty="0">
                <a:solidFill>
                  <a:srgbClr val="61AFEF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use Symfony\Component\HttpFoundation\Response;</a:t>
            </a:r>
            <a:endParaRPr lang="en-US" sz="600" dirty="0"/>
          </a:p>
          <a:p>
            <a:pPr marL="0" indent="0">
              <a:buNone/>
            </a:pPr>
            <a:r>
              <a:rPr lang="en-US" sz="600" dirty="0">
                <a:solidFill>
                  <a:srgbClr val="61AFEF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use Drupal\Core\Cache\CacheableResponse;</a:t>
            </a:r>
            <a:endParaRPr lang="en-US" sz="600" dirty="0"/>
          </a:p>
          <a:p>
            <a:pPr marL="0" indent="0">
              <a:buNone/>
            </a:pPr>
            <a:r>
              <a:rPr lang="en-US" sz="600" dirty="0">
                <a:solidFill>
                  <a:srgbClr val="61AFEF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use Drupal\Core\Cache\CacheableResponseInterface;</a:t>
            </a:r>
            <a:endParaRPr lang="en-US" sz="600" dirty="0"/>
          </a:p>
          <a:p>
            <a:pPr marL="0" indent="0">
              <a:buNone/>
            </a:pPr>
            <a:endParaRPr lang="en-US" sz="600" dirty="0"/>
          </a:p>
          <a:p>
            <a:pPr marL="0" indent="0">
              <a:buNone/>
            </a:pPr>
            <a:r>
              <a:rPr lang="en-US" sz="600" dirty="0">
                <a:solidFill>
                  <a:srgbClr val="7EC8A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// CacheableResponse carries #cache metadata AND sets HTTP headers:</a:t>
            </a:r>
            <a:endParaRPr lang="en-US" sz="600" dirty="0"/>
          </a:p>
          <a:p>
            <a:pPr marL="0" indent="0">
              <a:buNone/>
            </a:pPr>
            <a:r>
              <a:rPr lang="en-US" sz="600" dirty="0">
                <a:solidFill>
                  <a:srgbClr val="E5C07B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$response = new CacheableResponse($html, 200);</a:t>
            </a:r>
            <a:endParaRPr lang="en-US" sz="600" dirty="0"/>
          </a:p>
          <a:p>
            <a:pPr marL="0" indent="0">
              <a:buNone/>
            </a:pPr>
            <a:r>
              <a:rPr lang="en-US" sz="600" dirty="0">
                <a:solidFill>
                  <a:srgbClr val="9CDCFE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$response-&gt;addCacheableDependency($node);   // Adds cache tags/contexts</a:t>
            </a:r>
            <a:endParaRPr lang="en-US" sz="600" dirty="0"/>
          </a:p>
          <a:p>
            <a:pPr marL="0" indent="0">
              <a:buNone/>
            </a:pPr>
            <a:r>
              <a:rPr lang="en-US" sz="600" dirty="0">
                <a:solidFill>
                  <a:srgbClr val="7EC8A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// Drupal converts this to: Cache-Control: max-age=..., public</a:t>
            </a:r>
            <a:endParaRPr lang="en-US" sz="600" dirty="0"/>
          </a:p>
          <a:p>
            <a:pPr marL="0" indent="0">
              <a:buNone/>
            </a:pPr>
            <a:r>
              <a:rPr lang="en-US" sz="600" dirty="0">
                <a:solidFill>
                  <a:srgbClr val="7EC8A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//                           X-Drupal-Cache-Tags: node:42 node_list</a:t>
            </a:r>
            <a:endParaRPr lang="en-US" sz="600" dirty="0"/>
          </a:p>
          <a:p>
            <a:pPr marL="0" indent="0">
              <a:buNone/>
            </a:pPr>
            <a:endParaRPr lang="en-US" sz="600" dirty="0"/>
          </a:p>
          <a:p>
            <a:pPr marL="0" indent="0">
              <a:buNone/>
            </a:pPr>
            <a:r>
              <a:rPr lang="en-US" sz="600" dirty="0">
                <a:solidFill>
                  <a:srgbClr val="7EC8A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// ── CUSTOM HTTP CACHE CONTROL ─────────────────────────────────────────</a:t>
            </a:r>
            <a:endParaRPr lang="en-US" sz="600" dirty="0"/>
          </a:p>
          <a:p>
            <a:pPr marL="0" indent="0">
              <a:buNone/>
            </a:pPr>
            <a:r>
              <a:rPr lang="en-US" sz="600" dirty="0">
                <a:solidFill>
                  <a:srgbClr val="61AFEF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use Symfony\Component\HttpFoundation\Response;</a:t>
            </a:r>
            <a:endParaRPr lang="en-US" sz="600" dirty="0"/>
          </a:p>
          <a:p>
            <a:pPr marL="0" indent="0">
              <a:buNone/>
            </a:pPr>
            <a:endParaRPr lang="en-US" sz="600" dirty="0"/>
          </a:p>
          <a:p>
            <a:pPr marL="0" indent="0">
              <a:buNone/>
            </a:pPr>
            <a:r>
              <a:rPr lang="en-US" sz="600" dirty="0">
                <a:solidFill>
                  <a:srgbClr val="7EC8A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// For non-HTML responses (JSON API, REST) — set headers manually:</a:t>
            </a:r>
            <a:endParaRPr lang="en-US" sz="600" dirty="0"/>
          </a:p>
          <a:p>
            <a:pPr marL="0" indent="0">
              <a:buNone/>
            </a:pPr>
            <a:r>
              <a:rPr lang="en-US" sz="600" dirty="0">
                <a:solidFill>
                  <a:srgbClr val="E5C07B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$response = new Response($json);</a:t>
            </a:r>
            <a:endParaRPr lang="en-US" sz="600" dirty="0"/>
          </a:p>
          <a:p>
            <a:pPr marL="0" indent="0">
              <a:buNone/>
            </a:pPr>
            <a:r>
              <a:rPr lang="en-US" sz="600" dirty="0">
                <a:solidFill>
                  <a:srgbClr val="9CDCFE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$response-&gt;headers-&gt;set('Content-Type', 'application/json');</a:t>
            </a:r>
            <a:endParaRPr lang="en-US" sz="600" dirty="0"/>
          </a:p>
          <a:p>
            <a:pPr marL="0" indent="0">
              <a:buNone/>
            </a:pPr>
            <a:r>
              <a:rPr lang="en-US" sz="600" dirty="0">
                <a:solidFill>
                  <a:srgbClr val="E5C07B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$response-&gt;setMaxAge(3600);          // Cache-Control: max-age=3600</a:t>
            </a:r>
            <a:endParaRPr lang="en-US" sz="600" dirty="0"/>
          </a:p>
          <a:p>
            <a:pPr marL="0" indent="0">
              <a:buNone/>
            </a:pPr>
            <a:r>
              <a:rPr lang="en-US" sz="600" dirty="0">
                <a:solidFill>
                  <a:srgbClr val="E5C07B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$response-&gt;setSharedMaxAge(3600);    // Cache-Control: s-maxage=3600 (CDN)</a:t>
            </a:r>
            <a:endParaRPr lang="en-US" sz="600" dirty="0"/>
          </a:p>
          <a:p>
            <a:pPr marL="0" indent="0">
              <a:buNone/>
            </a:pPr>
            <a:r>
              <a:rPr lang="en-US" sz="600" dirty="0">
                <a:solidFill>
                  <a:srgbClr val="9CDCFE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$response-&gt;setPublic();              // Cache-Control: public</a:t>
            </a:r>
            <a:endParaRPr lang="en-US" sz="600" dirty="0"/>
          </a:p>
          <a:p>
            <a:pPr marL="0" indent="0">
              <a:buNone/>
            </a:pPr>
            <a:r>
              <a:rPr lang="en-US" sz="600" dirty="0">
                <a:solidFill>
                  <a:srgbClr val="9CDCFE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$response-&gt;setPrivate();             // Cache-Control: private (no CDN)</a:t>
            </a:r>
            <a:endParaRPr lang="en-US" sz="600" dirty="0"/>
          </a:p>
          <a:p>
            <a:pPr marL="0" indent="0">
              <a:buNone/>
            </a:pPr>
            <a:r>
              <a:rPr lang="en-US" sz="600" dirty="0">
                <a:solidFill>
                  <a:srgbClr val="9CDCFE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$response-&gt;headers-&gt;set('Vary', 'Accept-Language');  // CDN vary by language</a:t>
            </a:r>
            <a:endParaRPr lang="en-US" sz="600" dirty="0"/>
          </a:p>
          <a:p>
            <a:pPr marL="0" indent="0">
              <a:buNone/>
            </a:pPr>
            <a:endParaRPr lang="en-US" sz="600" dirty="0"/>
          </a:p>
          <a:p>
            <a:pPr marL="0" indent="0">
              <a:buNone/>
            </a:pPr>
            <a:r>
              <a:rPr lang="en-US" sz="600" dirty="0">
                <a:solidFill>
                  <a:srgbClr val="7EC8A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// ── PURGING VARNISH / CDN ─────────────────────────────────────────────</a:t>
            </a:r>
            <a:endParaRPr lang="en-US" sz="600" dirty="0"/>
          </a:p>
          <a:p>
            <a:pPr marL="0" indent="0">
              <a:buNone/>
            </a:pPr>
            <a:r>
              <a:rPr lang="en-US" sz="600" dirty="0">
                <a:solidFill>
                  <a:srgbClr val="7EC8A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// Use Purge module (contrib) for cache tag-based CDN/Varnish invalidation.</a:t>
            </a:r>
            <a:endParaRPr lang="en-US" sz="600" dirty="0"/>
          </a:p>
          <a:p>
            <a:pPr marL="0" indent="0">
              <a:buNone/>
            </a:pPr>
            <a:r>
              <a:rPr lang="en-US" sz="600" dirty="0">
                <a:solidFill>
                  <a:srgbClr val="7EC8A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// It listens to tag invalidation events and sends PURGE HTTP requests.</a:t>
            </a:r>
            <a:endParaRPr lang="en-US" sz="600" dirty="0"/>
          </a:p>
          <a:p>
            <a:pPr marL="0" indent="0">
              <a:buNone/>
            </a:pPr>
            <a:r>
              <a:rPr lang="en-US" sz="600" dirty="0">
                <a:solidFill>
                  <a:srgbClr val="7EC8A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// Supports: Varnish, Fastly, CloudFront, Cloudflare, Akamai.</a:t>
            </a:r>
            <a:endParaRPr lang="en-US" sz="600" dirty="0"/>
          </a:p>
          <a:p>
            <a:pPr marL="0" indent="0">
              <a:buNone/>
            </a:pPr>
            <a:endParaRPr lang="en-US" sz="600" dirty="0"/>
          </a:p>
          <a:p>
            <a:pPr marL="0" indent="0">
              <a:buNone/>
            </a:pPr>
            <a:r>
              <a:rPr lang="en-US" sz="600" dirty="0">
                <a:solidFill>
                  <a:srgbClr val="7EC8A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// ── CHECKING PAGE CACHE STATUS ────────────────────────────────────────</a:t>
            </a:r>
            <a:endParaRPr lang="en-US" sz="600" dirty="0"/>
          </a:p>
          <a:p>
            <a:pPr marL="0" indent="0">
              <a:buNone/>
            </a:pPr>
            <a:r>
              <a:rPr lang="en-US" sz="600" dirty="0">
                <a:solidFill>
                  <a:srgbClr val="7EC8A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// Response headers (add ?XDEBUG_SESSION_START to URL to bypass):</a:t>
            </a:r>
            <a:endParaRPr lang="en-US" sz="600" dirty="0"/>
          </a:p>
          <a:p>
            <a:pPr marL="0" indent="0">
              <a:buNone/>
            </a:pPr>
            <a:r>
              <a:rPr lang="en-US" sz="600" dirty="0">
                <a:solidFill>
                  <a:srgbClr val="7EC8A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// X-Drupal-Cache: HIT      → served from Internal Page Cache</a:t>
            </a:r>
            <a:endParaRPr lang="en-US" sz="600" dirty="0"/>
          </a:p>
          <a:p>
            <a:pPr marL="0" indent="0">
              <a:buNone/>
            </a:pPr>
            <a:r>
              <a:rPr lang="en-US" sz="600" dirty="0">
                <a:solidFill>
                  <a:srgbClr val="7EC8A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// X-Drupal-Cache: MISS     → not cached (check X-Drupal-Cache-Contexts)</a:t>
            </a:r>
            <a:endParaRPr lang="en-US" sz="600" dirty="0"/>
          </a:p>
          <a:p>
            <a:pPr marL="0" indent="0">
              <a:buNone/>
            </a:pPr>
            <a:r>
              <a:rPr lang="en-US" sz="600" dirty="0">
                <a:solidFill>
                  <a:srgbClr val="7EC8A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// X-Generator: Drupal 10   → Drupal processed the request</a:t>
            </a:r>
            <a:endParaRPr lang="en-US" sz="600" dirty="0"/>
          </a:p>
          <a:p>
            <a:pPr marL="0" indent="0">
              <a:buNone/>
            </a:pPr>
            <a:endParaRPr lang="en-US" sz="600" dirty="0"/>
          </a:p>
          <a:p>
            <a:pPr marL="0" indent="0">
              <a:buNone/>
            </a:pPr>
            <a:r>
              <a:rPr lang="en-US" sz="600" dirty="0">
                <a:solidFill>
                  <a:srgbClr val="7EC8A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// Drush:</a:t>
            </a:r>
            <a:endParaRPr lang="en-US" sz="600" dirty="0"/>
          </a:p>
          <a:p>
            <a:pPr marL="0" indent="0">
              <a:buNone/>
            </a:pPr>
            <a:r>
              <a:rPr lang="en-US" sz="600" dirty="0">
                <a:solidFill>
                  <a:srgbClr val="7EC8A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// drush p-debug-en          → Enable purge debug logging</a:t>
            </a:r>
            <a:endParaRPr lang="en-US" sz="600" dirty="0"/>
          </a:p>
          <a:p>
            <a:pPr marL="0" indent="0">
              <a:buNone/>
            </a:pPr>
            <a:r>
              <a:rPr lang="en-US" sz="600" dirty="0">
                <a:solidFill>
                  <a:srgbClr val="7EC8A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// drush cc page             → Clear page cache only</a:t>
            </a:r>
            <a:endParaRPr lang="en-US" sz="6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DF4F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658368"/>
          </a:xfrm>
          <a:prstGeom prst="rect">
            <a:avLst/>
          </a:prstGeom>
          <a:solidFill>
            <a:srgbClr val="140808"/>
          </a:solidFill>
          <a:ln w="12700">
            <a:solidFill>
              <a:srgbClr val="140808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3" name="Shape 1"/>
          <p:cNvSpPr/>
          <p:nvPr/>
        </p:nvSpPr>
        <p:spPr>
          <a:xfrm>
            <a:off x="0" y="658368"/>
            <a:ext cx="9144000" cy="50292"/>
          </a:xfrm>
          <a:prstGeom prst="rect">
            <a:avLst/>
          </a:prstGeom>
          <a:solidFill>
            <a:srgbClr val="F0907A"/>
          </a:solidFill>
          <a:ln w="12700">
            <a:solidFill>
              <a:srgbClr val="F0907A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4" name="Text 2"/>
          <p:cNvSpPr/>
          <p:nvPr/>
        </p:nvSpPr>
        <p:spPr>
          <a:xfrm>
            <a:off x="320040" y="0"/>
            <a:ext cx="4389120" cy="6583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2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Page Cache APIs</a:t>
            </a:r>
            <a:endParaRPr lang="en-US" sz="2200" dirty="0"/>
          </a:p>
        </p:txBody>
      </p:sp>
      <p:sp>
        <p:nvSpPr>
          <p:cNvPr id="5" name="Text 3"/>
          <p:cNvSpPr/>
          <p:nvPr/>
        </p:nvSpPr>
        <p:spPr>
          <a:xfrm>
            <a:off x="4709160" y="0"/>
            <a:ext cx="4114800" cy="6583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300" dirty="0">
                <a:solidFill>
                  <a:srgbClr val="FDF4F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 |  Bypassing &amp; Invalidating Page Cache Programmatically</a:t>
            </a:r>
            <a:endParaRPr lang="en-US" sz="1300" dirty="0"/>
          </a:p>
        </p:txBody>
      </p:sp>
      <p:sp>
        <p:nvSpPr>
          <p:cNvPr id="6" name="Shape 4"/>
          <p:cNvSpPr/>
          <p:nvPr/>
        </p:nvSpPr>
        <p:spPr>
          <a:xfrm>
            <a:off x="0" y="4846320"/>
            <a:ext cx="9144000" cy="297180"/>
          </a:xfrm>
          <a:prstGeom prst="rect">
            <a:avLst/>
          </a:prstGeom>
          <a:solidFill>
            <a:srgbClr val="140808"/>
          </a:solidFill>
          <a:ln w="12700">
            <a:solidFill>
              <a:srgbClr val="140808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7" name="Text 5"/>
          <p:cNvSpPr/>
          <p:nvPr/>
        </p:nvSpPr>
        <p:spPr>
          <a:xfrm>
            <a:off x="274320" y="4846320"/>
            <a:ext cx="8595360" cy="2971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800" dirty="0">
                <a:solidFill>
                  <a:srgbClr val="FDF4F0"/>
                </a:solidFill>
              </a:rPr>
              <a:t>drupal.org/docs  |  CACHING, PERFORMANCE &amp; DEPLOYMENT  |  COURSE 6 OF 7</a:t>
            </a:r>
            <a:endParaRPr lang="en-US" sz="800" dirty="0"/>
          </a:p>
        </p:txBody>
      </p:sp>
      <p:sp>
        <p:nvSpPr>
          <p:cNvPr id="8" name="Shape 6"/>
          <p:cNvSpPr/>
          <p:nvPr/>
        </p:nvSpPr>
        <p:spPr>
          <a:xfrm>
            <a:off x="320040" y="804672"/>
            <a:ext cx="8503920" cy="3977640"/>
          </a:xfrm>
          <a:prstGeom prst="rect">
            <a:avLst/>
          </a:prstGeom>
          <a:solidFill>
            <a:srgbClr val="100505"/>
          </a:solidFill>
          <a:ln w="12700">
            <a:solidFill>
              <a:srgbClr val="A8281E"/>
            </a:solidFill>
            <a:prstDash val="solid"/>
          </a:ln>
          <a:effectLst>
            <a:outerShdw blurRad="101600" dist="38100" dir="8100000" algn="bl" rotWithShape="0">
              <a:srgbClr val="000000">
                <a:alpha val="12000"/>
              </a:srgbClr>
            </a:outerShdw>
          </a:effectLst>
        </p:spPr>
        <p:txBody>
          <a:bodyPr/>
          <a:lstStyle/>
          <a:p>
            <a:endParaRPr lang="en-US"/>
          </a:p>
        </p:txBody>
      </p:sp>
      <p:sp>
        <p:nvSpPr>
          <p:cNvPr id="9" name="Text 7"/>
          <p:cNvSpPr/>
          <p:nvPr/>
        </p:nvSpPr>
        <p:spPr>
          <a:xfrm>
            <a:off x="457200" y="896112"/>
            <a:ext cx="8229600" cy="3794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600" dirty="0">
                <a:solidFill>
                  <a:srgbClr val="7EC8A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// ── SUBSCRIBE TO RESPONSE EVENT TO ADD CACHE HEADERS ─────────────────</a:t>
            </a:r>
            <a:endParaRPr lang="en-US" sz="600" dirty="0"/>
          </a:p>
          <a:p>
            <a:pPr marL="0" indent="0">
              <a:buNone/>
            </a:pPr>
            <a:r>
              <a:rPr lang="en-US" sz="600" dirty="0">
                <a:solidFill>
                  <a:srgbClr val="61AFEF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use Symfony\Component\HttpKernel\Event\ResponseEvent;</a:t>
            </a:r>
            <a:endParaRPr lang="en-US" sz="600" dirty="0"/>
          </a:p>
          <a:p>
            <a:pPr marL="0" indent="0">
              <a:buNone/>
            </a:pPr>
            <a:r>
              <a:rPr lang="en-US" sz="600" dirty="0">
                <a:solidFill>
                  <a:srgbClr val="61AFEF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use Symfony\Component\HttpKernel\KernelEvents;</a:t>
            </a:r>
            <a:endParaRPr lang="en-US" sz="600" dirty="0"/>
          </a:p>
          <a:p>
            <a:pPr marL="0" indent="0">
              <a:buNone/>
            </a:pPr>
            <a:endParaRPr lang="en-US" sz="600" dirty="0"/>
          </a:p>
          <a:p>
            <a:pPr marL="0" indent="0">
              <a:buNone/>
            </a:pPr>
            <a:r>
              <a:rPr lang="en-US" sz="600" dirty="0">
                <a:solidFill>
                  <a:srgbClr val="61AFEF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class MyCacheSubscriber implements EventSubscriberInterface {</a:t>
            </a:r>
            <a:endParaRPr lang="en-US" sz="600" dirty="0"/>
          </a:p>
          <a:p>
            <a:pPr marL="0" indent="0">
              <a:buNone/>
            </a:pPr>
            <a:endParaRPr lang="en-US" sz="600" dirty="0"/>
          </a:p>
          <a:p>
            <a:pPr marL="0" indent="0">
              <a:buNone/>
            </a:pPr>
            <a:r>
              <a:rPr lang="en-US" sz="600" dirty="0">
                <a:solidFill>
                  <a:srgbClr val="61AFEF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    public static function getSubscribedEvents(): array {</a:t>
            </a:r>
            <a:endParaRPr lang="en-US" sz="600" dirty="0"/>
          </a:p>
          <a:p>
            <a:pPr marL="0" indent="0">
              <a:buNone/>
            </a:pPr>
            <a:r>
              <a:rPr lang="en-US" sz="600" dirty="0">
                <a:solidFill>
                  <a:srgbClr val="61AFEF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        return [KernelEvents::RESPONSE =&gt; ['onResponse', 0]];</a:t>
            </a:r>
            <a:endParaRPr lang="en-US" sz="600" dirty="0"/>
          </a:p>
          <a:p>
            <a:pPr marL="0" indent="0">
              <a:buNone/>
            </a:pPr>
            <a:r>
              <a:rPr lang="en-US" sz="600" dirty="0">
                <a:solidFill>
                  <a:srgbClr val="F0C8B8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    }</a:t>
            </a:r>
            <a:endParaRPr lang="en-US" sz="600" dirty="0"/>
          </a:p>
          <a:p>
            <a:pPr marL="0" indent="0">
              <a:buNone/>
            </a:pPr>
            <a:endParaRPr lang="en-US" sz="600" dirty="0"/>
          </a:p>
          <a:p>
            <a:pPr marL="0" indent="0">
              <a:buNone/>
            </a:pPr>
            <a:r>
              <a:rPr lang="en-US" sz="600" dirty="0">
                <a:solidFill>
                  <a:srgbClr val="61AFEF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    public function onResponse(ResponseEvent $event): void {</a:t>
            </a:r>
            <a:endParaRPr lang="en-US" sz="600" dirty="0"/>
          </a:p>
          <a:p>
            <a:pPr marL="0" indent="0">
              <a:buNone/>
            </a:pPr>
            <a:r>
              <a:rPr lang="en-US" sz="600" dirty="0">
                <a:solidFill>
                  <a:srgbClr val="E5C07B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        $response = $event-&gt;getResponse();</a:t>
            </a:r>
            <a:endParaRPr lang="en-US" sz="600" dirty="0"/>
          </a:p>
          <a:p>
            <a:pPr marL="0" indent="0">
              <a:buNone/>
            </a:pPr>
            <a:r>
              <a:rPr lang="en-US" sz="600" dirty="0">
                <a:solidFill>
                  <a:srgbClr val="E5C07B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        $request  = $event-&gt;getRequest();</a:t>
            </a:r>
            <a:endParaRPr lang="en-US" sz="600" dirty="0"/>
          </a:p>
          <a:p>
            <a:pPr marL="0" indent="0">
              <a:buNone/>
            </a:pPr>
            <a:endParaRPr lang="en-US" sz="600" dirty="0"/>
          </a:p>
          <a:p>
            <a:pPr marL="0" indent="0">
              <a:buNone/>
            </a:pPr>
            <a:r>
              <a:rPr lang="en-US" sz="600" dirty="0">
                <a:solidFill>
                  <a:srgbClr val="7EC8A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        // Add Surrogate-Key header for Fastly/CDN tag purging</a:t>
            </a:r>
            <a:endParaRPr lang="en-US" sz="600" dirty="0"/>
          </a:p>
          <a:p>
            <a:pPr marL="0" indent="0">
              <a:buNone/>
            </a:pPr>
            <a:r>
              <a:rPr lang="en-US" sz="600" dirty="0">
                <a:solidFill>
                  <a:srgbClr val="61AFEF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        if ($response instanceof CacheableResponseInterface) {</a:t>
            </a:r>
            <a:endParaRPr lang="en-US" sz="600" dirty="0"/>
          </a:p>
          <a:p>
            <a:pPr marL="0" indent="0">
              <a:buNone/>
            </a:pPr>
            <a:r>
              <a:rPr lang="en-US" sz="600" dirty="0">
                <a:solidFill>
                  <a:srgbClr val="E5C07B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            $tags   = $response-&gt;getCacheableMetadata()-&gt;getCacheTags();</a:t>
            </a:r>
            <a:endParaRPr lang="en-US" sz="600" dirty="0"/>
          </a:p>
          <a:p>
            <a:pPr marL="0" indent="0">
              <a:buNone/>
            </a:pPr>
            <a:r>
              <a:rPr lang="en-US" sz="600" dirty="0">
                <a:solidFill>
                  <a:srgbClr val="E5C07B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            $header = implode(' ', $tags);</a:t>
            </a:r>
            <a:endParaRPr lang="en-US" sz="600" dirty="0"/>
          </a:p>
          <a:p>
            <a:pPr marL="0" indent="0">
              <a:buNone/>
            </a:pPr>
            <a:r>
              <a:rPr lang="en-US" sz="600" dirty="0">
                <a:solidFill>
                  <a:srgbClr val="9CDCFE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            $response-&gt;headers-&gt;set('Surrogate-Key', $header);</a:t>
            </a:r>
            <a:endParaRPr lang="en-US" sz="600" dirty="0"/>
          </a:p>
          <a:p>
            <a:pPr marL="0" indent="0">
              <a:buNone/>
            </a:pPr>
            <a:r>
              <a:rPr lang="en-US" sz="600" dirty="0">
                <a:solidFill>
                  <a:srgbClr val="F0C8B8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        }</a:t>
            </a:r>
            <a:endParaRPr lang="en-US" sz="600" dirty="0"/>
          </a:p>
          <a:p>
            <a:pPr marL="0" indent="0">
              <a:buNone/>
            </a:pPr>
            <a:r>
              <a:rPr lang="en-US" sz="600" dirty="0">
                <a:solidFill>
                  <a:srgbClr val="F0C8B8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    }</a:t>
            </a:r>
            <a:endParaRPr lang="en-US" sz="600" dirty="0"/>
          </a:p>
          <a:p>
            <a:pPr marL="0" indent="0">
              <a:buNone/>
            </a:pPr>
            <a:r>
              <a:rPr lang="en-US" sz="600" dirty="0">
                <a:solidFill>
                  <a:srgbClr val="F0C8B8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}</a:t>
            </a:r>
            <a:endParaRPr lang="en-US" sz="600" dirty="0"/>
          </a:p>
          <a:p>
            <a:pPr marL="0" indent="0">
              <a:buNone/>
            </a:pPr>
            <a:endParaRPr lang="en-US" sz="600" dirty="0"/>
          </a:p>
          <a:p>
            <a:pPr marL="0" indent="0">
              <a:buNone/>
            </a:pPr>
            <a:r>
              <a:rPr lang="en-US" sz="600" dirty="0">
                <a:solidFill>
                  <a:srgbClr val="7EC8A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// ── KILL SWITCH — Disable caching for a single response ───────────────</a:t>
            </a:r>
            <a:endParaRPr lang="en-US" sz="600" dirty="0"/>
          </a:p>
          <a:p>
            <a:pPr marL="0" indent="0">
              <a:buNone/>
            </a:pPr>
            <a:r>
              <a:rPr lang="en-US" sz="600" dirty="0">
                <a:solidFill>
                  <a:srgbClr val="61AFEF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use Drupal\Core\Cache\Cache;</a:t>
            </a:r>
            <a:endParaRPr lang="en-US" sz="600" dirty="0"/>
          </a:p>
          <a:p>
            <a:pPr marL="0" indent="0">
              <a:buNone/>
            </a:pPr>
            <a:endParaRPr lang="en-US" sz="600" dirty="0"/>
          </a:p>
          <a:p>
            <a:pPr marL="0" indent="0">
              <a:buNone/>
            </a:pPr>
            <a:r>
              <a:rPr lang="en-US" sz="600" dirty="0">
                <a:solidFill>
                  <a:srgbClr val="7EC8A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// Prevent this response from being cached at ANY level:</a:t>
            </a:r>
            <a:endParaRPr lang="en-US" sz="600" dirty="0"/>
          </a:p>
          <a:p>
            <a:pPr marL="0" indent="0">
              <a:buNone/>
            </a:pPr>
            <a:r>
              <a:rPr lang="en-US" sz="600" dirty="0">
                <a:solidFill>
                  <a:srgbClr val="9CDCFE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\Drupal::service('page_cache_kill_switch')-&gt;trigger();</a:t>
            </a:r>
            <a:endParaRPr lang="en-US" sz="600" dirty="0"/>
          </a:p>
          <a:p>
            <a:pPr marL="0" indent="0">
              <a:buNone/>
            </a:pPr>
            <a:r>
              <a:rPr lang="en-US" sz="600" dirty="0">
                <a:solidFill>
                  <a:srgbClr val="7EC8A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// Sets max-age: 0 and sends Cache-Control: no-cache, no-store</a:t>
            </a:r>
            <a:endParaRPr lang="en-US" sz="600" dirty="0"/>
          </a:p>
          <a:p>
            <a:pPr marL="0" indent="0">
              <a:buNone/>
            </a:pPr>
            <a:endParaRPr lang="en-US" sz="600" dirty="0"/>
          </a:p>
          <a:p>
            <a:pPr marL="0" indent="0">
              <a:buNone/>
            </a:pPr>
            <a:r>
              <a:rPr lang="en-US" sz="600" dirty="0">
                <a:solidFill>
                  <a:srgbClr val="7EC8A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// Useful when: showing flash messages, detecting first-visit, A/B tests.</a:t>
            </a:r>
            <a:endParaRPr lang="en-US" sz="600" dirty="0"/>
          </a:p>
          <a:p>
            <a:pPr marL="0" indent="0">
              <a:buNone/>
            </a:pPr>
            <a:endParaRPr lang="en-US" sz="600" dirty="0"/>
          </a:p>
          <a:p>
            <a:pPr marL="0" indent="0">
              <a:buNone/>
            </a:pPr>
            <a:r>
              <a:rPr lang="en-US" sz="600" dirty="0">
                <a:solidFill>
                  <a:srgbClr val="7EC8A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// ── CLEAR THE PAGE CACHE PROGRAMMATICALLY ─────────────────────────────</a:t>
            </a:r>
            <a:endParaRPr lang="en-US" sz="600" dirty="0"/>
          </a:p>
          <a:p>
            <a:pPr marL="0" indent="0">
              <a:buNone/>
            </a:pPr>
            <a:r>
              <a:rPr lang="en-US" sz="600" dirty="0">
                <a:solidFill>
                  <a:srgbClr val="7EC8A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// Clear everything in the page cache bin:</a:t>
            </a:r>
            <a:endParaRPr lang="en-US" sz="600" dirty="0"/>
          </a:p>
          <a:p>
            <a:pPr marL="0" indent="0">
              <a:buNone/>
            </a:pPr>
            <a:r>
              <a:rPr lang="en-US" sz="600" dirty="0">
                <a:solidFill>
                  <a:srgbClr val="9CDCFE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\Drupal::cache('page')-&gt;deleteAll();</a:t>
            </a:r>
            <a:endParaRPr lang="en-US" sz="600" dirty="0"/>
          </a:p>
          <a:p>
            <a:pPr marL="0" indent="0">
              <a:buNone/>
            </a:pPr>
            <a:endParaRPr lang="en-US" sz="600" dirty="0"/>
          </a:p>
          <a:p>
            <a:pPr marL="0" indent="0">
              <a:buNone/>
            </a:pPr>
            <a:r>
              <a:rPr lang="en-US" sz="600" dirty="0">
                <a:solidFill>
                  <a:srgbClr val="7EC8A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// Invalidate by tags (preferred — works across CDN too with Purge module):</a:t>
            </a:r>
            <a:endParaRPr lang="en-US" sz="600" dirty="0"/>
          </a:p>
          <a:p>
            <a:pPr marL="0" indent="0">
              <a:buNone/>
            </a:pPr>
            <a:r>
              <a:rPr lang="en-US" sz="600" dirty="0">
                <a:solidFill>
                  <a:srgbClr val="9CDCFE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Cache::invalidateTags(['node:42']);  // All page cache entries for node 42</a:t>
            </a:r>
            <a:endParaRPr lang="en-US" sz="600" dirty="0"/>
          </a:p>
          <a:p>
            <a:pPr marL="0" indent="0">
              <a:buNone/>
            </a:pPr>
            <a:endParaRPr lang="en-US" sz="600" dirty="0"/>
          </a:p>
          <a:p>
            <a:pPr marL="0" indent="0">
              <a:buNone/>
            </a:pPr>
            <a:r>
              <a:rPr lang="en-US" sz="600" dirty="0">
                <a:solidFill>
                  <a:srgbClr val="7EC8A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// ── IN HOOK — Invalidate on entity save (automatic via tags) ──────────</a:t>
            </a:r>
            <a:endParaRPr lang="en-US" sz="600" dirty="0"/>
          </a:p>
          <a:p>
            <a:pPr marL="0" indent="0">
              <a:buNone/>
            </a:pPr>
            <a:r>
              <a:rPr lang="en-US" sz="600" dirty="0">
                <a:solidFill>
                  <a:srgbClr val="7EC8A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// Drupal core does this automatically for entities saved via Entity API.</a:t>
            </a:r>
            <a:endParaRPr lang="en-US" sz="600" dirty="0"/>
          </a:p>
          <a:p>
            <a:pPr marL="0" indent="0">
              <a:buNone/>
            </a:pPr>
            <a:r>
              <a:rPr lang="en-US" sz="600" dirty="0">
                <a:solidFill>
                  <a:srgbClr val="7EC8A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// You only need explicit invalidation for custom non-entity data.</a:t>
            </a:r>
            <a:endParaRPr lang="en-US" sz="6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DF4F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658368"/>
          </a:xfrm>
          <a:prstGeom prst="rect">
            <a:avLst/>
          </a:prstGeom>
          <a:solidFill>
            <a:srgbClr val="140808"/>
          </a:solidFill>
          <a:ln w="12700">
            <a:solidFill>
              <a:srgbClr val="140808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3" name="Shape 1"/>
          <p:cNvSpPr/>
          <p:nvPr/>
        </p:nvSpPr>
        <p:spPr>
          <a:xfrm>
            <a:off x="0" y="658368"/>
            <a:ext cx="9144000" cy="50292"/>
          </a:xfrm>
          <a:prstGeom prst="rect">
            <a:avLst/>
          </a:prstGeom>
          <a:solidFill>
            <a:srgbClr val="F0907A"/>
          </a:solidFill>
          <a:ln w="12700">
            <a:solidFill>
              <a:srgbClr val="F0907A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4" name="Text 2"/>
          <p:cNvSpPr/>
          <p:nvPr/>
        </p:nvSpPr>
        <p:spPr>
          <a:xfrm>
            <a:off x="320040" y="0"/>
            <a:ext cx="4389120" cy="6583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2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Page Cache APIs</a:t>
            </a:r>
            <a:endParaRPr lang="en-US" sz="2200" dirty="0"/>
          </a:p>
        </p:txBody>
      </p:sp>
      <p:sp>
        <p:nvSpPr>
          <p:cNvPr id="5" name="Text 3"/>
          <p:cNvSpPr/>
          <p:nvPr/>
        </p:nvSpPr>
        <p:spPr>
          <a:xfrm>
            <a:off x="4709160" y="0"/>
            <a:ext cx="4114800" cy="6583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300" dirty="0">
                <a:solidFill>
                  <a:srgbClr val="FDF4F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 |  Best Practices — Maximising Cache Coverage</a:t>
            </a:r>
            <a:endParaRPr lang="en-US" sz="1300" dirty="0"/>
          </a:p>
        </p:txBody>
      </p:sp>
      <p:sp>
        <p:nvSpPr>
          <p:cNvPr id="6" name="Shape 4"/>
          <p:cNvSpPr/>
          <p:nvPr/>
        </p:nvSpPr>
        <p:spPr>
          <a:xfrm>
            <a:off x="0" y="4846320"/>
            <a:ext cx="9144000" cy="297180"/>
          </a:xfrm>
          <a:prstGeom prst="rect">
            <a:avLst/>
          </a:prstGeom>
          <a:solidFill>
            <a:srgbClr val="140808"/>
          </a:solidFill>
          <a:ln w="12700">
            <a:solidFill>
              <a:srgbClr val="140808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7" name="Text 5"/>
          <p:cNvSpPr/>
          <p:nvPr/>
        </p:nvSpPr>
        <p:spPr>
          <a:xfrm>
            <a:off x="274320" y="4846320"/>
            <a:ext cx="8595360" cy="2971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800" dirty="0">
                <a:solidFill>
                  <a:srgbClr val="FDF4F0"/>
                </a:solidFill>
              </a:rPr>
              <a:t>drupal.org/docs  |  CACHING, PERFORMANCE &amp; DEPLOYMENT  |  COURSE 6 OF 7</a:t>
            </a:r>
            <a:endParaRPr lang="en-US" sz="800" dirty="0"/>
          </a:p>
        </p:txBody>
      </p:sp>
      <p:sp>
        <p:nvSpPr>
          <p:cNvPr id="8" name="Shape 6"/>
          <p:cNvSpPr/>
          <p:nvPr/>
        </p:nvSpPr>
        <p:spPr>
          <a:xfrm>
            <a:off x="320040" y="804672"/>
            <a:ext cx="4160520" cy="877824"/>
          </a:xfrm>
          <a:prstGeom prst="rect">
            <a:avLst/>
          </a:prstGeom>
          <a:solidFill>
            <a:srgbClr val="FFFFFF"/>
          </a:solidFill>
          <a:ln w="12700">
            <a:solidFill>
              <a:srgbClr val="EDD8D0"/>
            </a:solidFill>
            <a:prstDash val="solid"/>
          </a:ln>
          <a:effectLst>
            <a:outerShdw blurRad="101600" dist="38100" dir="8100000" algn="bl" rotWithShape="0">
              <a:srgbClr val="000000">
                <a:alpha val="12000"/>
              </a:srgbClr>
            </a:outerShdw>
          </a:effectLst>
        </p:spPr>
        <p:txBody>
          <a:bodyPr/>
          <a:lstStyle/>
          <a:p>
            <a:endParaRPr lang="en-US"/>
          </a:p>
        </p:txBody>
      </p:sp>
      <p:sp>
        <p:nvSpPr>
          <p:cNvPr id="9" name="Shape 7"/>
          <p:cNvSpPr/>
          <p:nvPr/>
        </p:nvSpPr>
        <p:spPr>
          <a:xfrm>
            <a:off x="411480" y="1051560"/>
            <a:ext cx="411480" cy="411480"/>
          </a:xfrm>
          <a:prstGeom prst="ellipse">
            <a:avLst/>
          </a:prstGeom>
          <a:solidFill>
            <a:srgbClr val="F0907A"/>
          </a:solidFill>
          <a:ln w="12700">
            <a:solidFill>
              <a:srgbClr val="F0907A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0" name="Text 8"/>
          <p:cNvSpPr/>
          <p:nvPr/>
        </p:nvSpPr>
        <p:spPr>
          <a:xfrm>
            <a:off x="411480" y="1051560"/>
            <a:ext cx="41148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300" b="1" dirty="0">
                <a:solidFill>
                  <a:srgbClr val="FFFFFF"/>
                </a:solidFill>
              </a:rPr>
              <a:t>✓</a:t>
            </a:r>
            <a:endParaRPr lang="en-US" sz="1300" dirty="0"/>
          </a:p>
        </p:txBody>
      </p:sp>
      <p:sp>
        <p:nvSpPr>
          <p:cNvPr id="11" name="Text 9"/>
          <p:cNvSpPr/>
          <p:nvPr/>
        </p:nvSpPr>
        <p:spPr>
          <a:xfrm>
            <a:off x="914400" y="877824"/>
            <a:ext cx="3474720" cy="7498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100" dirty="0">
                <a:solidFill>
                  <a:srgbClr val="1E0808"/>
                </a:solidFill>
              </a:rPr>
              <a:t>Check X-Drupal-Cache: HIT/MISS response headers on every page type in production — low hit rates on anonymous pages are a significant performance red flag</a:t>
            </a:r>
            <a:endParaRPr lang="en-US" sz="1100" dirty="0"/>
          </a:p>
        </p:txBody>
      </p:sp>
      <p:sp>
        <p:nvSpPr>
          <p:cNvPr id="12" name="Shape 10"/>
          <p:cNvSpPr/>
          <p:nvPr/>
        </p:nvSpPr>
        <p:spPr>
          <a:xfrm>
            <a:off x="320040" y="1810512"/>
            <a:ext cx="4160520" cy="877824"/>
          </a:xfrm>
          <a:prstGeom prst="rect">
            <a:avLst/>
          </a:prstGeom>
          <a:solidFill>
            <a:srgbClr val="FFFFFF"/>
          </a:solidFill>
          <a:ln w="12700">
            <a:solidFill>
              <a:srgbClr val="EDD8D0"/>
            </a:solidFill>
            <a:prstDash val="solid"/>
          </a:ln>
          <a:effectLst>
            <a:outerShdw blurRad="101600" dist="38100" dir="8100000" algn="bl" rotWithShape="0">
              <a:srgbClr val="000000">
                <a:alpha val="12000"/>
              </a:srgbClr>
            </a:outerShdw>
          </a:effectLst>
        </p:spPr>
        <p:txBody>
          <a:bodyPr/>
          <a:lstStyle/>
          <a:p>
            <a:endParaRPr lang="en-US"/>
          </a:p>
        </p:txBody>
      </p:sp>
      <p:sp>
        <p:nvSpPr>
          <p:cNvPr id="13" name="Shape 11"/>
          <p:cNvSpPr/>
          <p:nvPr/>
        </p:nvSpPr>
        <p:spPr>
          <a:xfrm>
            <a:off x="411480" y="2057400"/>
            <a:ext cx="411480" cy="411480"/>
          </a:xfrm>
          <a:prstGeom prst="ellipse">
            <a:avLst/>
          </a:prstGeom>
          <a:solidFill>
            <a:srgbClr val="F0907A"/>
          </a:solidFill>
          <a:ln w="12700">
            <a:solidFill>
              <a:srgbClr val="F0907A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4" name="Text 12"/>
          <p:cNvSpPr/>
          <p:nvPr/>
        </p:nvSpPr>
        <p:spPr>
          <a:xfrm>
            <a:off x="411480" y="2057400"/>
            <a:ext cx="41148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300" b="1" dirty="0">
                <a:solidFill>
                  <a:srgbClr val="FFFFFF"/>
                </a:solidFill>
              </a:rPr>
              <a:t>✓</a:t>
            </a:r>
            <a:endParaRPr lang="en-US" sz="1300" dirty="0"/>
          </a:p>
        </p:txBody>
      </p:sp>
      <p:sp>
        <p:nvSpPr>
          <p:cNvPr id="15" name="Text 13"/>
          <p:cNvSpPr/>
          <p:nvPr/>
        </p:nvSpPr>
        <p:spPr>
          <a:xfrm>
            <a:off x="914400" y="1883664"/>
            <a:ext cx="3474720" cy="7498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100" dirty="0">
                <a:solidFill>
                  <a:srgbClr val="1E0808"/>
                </a:solidFill>
              </a:rPr>
              <a:t>Enable both Internal Page Cache and Dynamic Page Cache on all production sites — they're core modules, zero configuration needed to get baseline caching working</a:t>
            </a:r>
            <a:endParaRPr lang="en-US" sz="1100" dirty="0"/>
          </a:p>
        </p:txBody>
      </p:sp>
      <p:sp>
        <p:nvSpPr>
          <p:cNvPr id="16" name="Shape 14"/>
          <p:cNvSpPr/>
          <p:nvPr/>
        </p:nvSpPr>
        <p:spPr>
          <a:xfrm>
            <a:off x="320040" y="2816352"/>
            <a:ext cx="4160520" cy="877824"/>
          </a:xfrm>
          <a:prstGeom prst="rect">
            <a:avLst/>
          </a:prstGeom>
          <a:solidFill>
            <a:srgbClr val="FFFFFF"/>
          </a:solidFill>
          <a:ln w="12700">
            <a:solidFill>
              <a:srgbClr val="EDD8D0"/>
            </a:solidFill>
            <a:prstDash val="solid"/>
          </a:ln>
          <a:effectLst>
            <a:outerShdw blurRad="101600" dist="38100" dir="8100000" algn="bl" rotWithShape="0">
              <a:srgbClr val="000000">
                <a:alpha val="12000"/>
              </a:srgbClr>
            </a:outerShdw>
          </a:effectLst>
        </p:spPr>
        <p:txBody>
          <a:bodyPr/>
          <a:lstStyle/>
          <a:p>
            <a:endParaRPr lang="en-US"/>
          </a:p>
        </p:txBody>
      </p:sp>
      <p:sp>
        <p:nvSpPr>
          <p:cNvPr id="17" name="Shape 15"/>
          <p:cNvSpPr/>
          <p:nvPr/>
        </p:nvSpPr>
        <p:spPr>
          <a:xfrm>
            <a:off x="411480" y="3063240"/>
            <a:ext cx="411480" cy="411480"/>
          </a:xfrm>
          <a:prstGeom prst="ellipse">
            <a:avLst/>
          </a:prstGeom>
          <a:solidFill>
            <a:srgbClr val="F0907A"/>
          </a:solidFill>
          <a:ln w="12700">
            <a:solidFill>
              <a:srgbClr val="F0907A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8" name="Text 16"/>
          <p:cNvSpPr/>
          <p:nvPr/>
        </p:nvSpPr>
        <p:spPr>
          <a:xfrm>
            <a:off x="411480" y="3063240"/>
            <a:ext cx="41148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300" b="1" dirty="0">
                <a:solidFill>
                  <a:srgbClr val="FFFFFF"/>
                </a:solidFill>
              </a:rPr>
              <a:t>✓</a:t>
            </a:r>
            <a:endParaRPr lang="en-US" sz="1300" dirty="0"/>
          </a:p>
        </p:txBody>
      </p:sp>
      <p:sp>
        <p:nvSpPr>
          <p:cNvPr id="19" name="Text 17"/>
          <p:cNvSpPr/>
          <p:nvPr/>
        </p:nvSpPr>
        <p:spPr>
          <a:xfrm>
            <a:off x="914400" y="2889504"/>
            <a:ext cx="3474720" cy="7498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100" dirty="0">
                <a:solidFill>
                  <a:srgbClr val="1E0808"/>
                </a:solidFill>
              </a:rPr>
              <a:t>Use PageCacheKillSwitch::trigger() sparingly and only when truly needed — every call disables page caching for that response entirely</a:t>
            </a:r>
            <a:endParaRPr lang="en-US" sz="1100" dirty="0"/>
          </a:p>
        </p:txBody>
      </p:sp>
      <p:sp>
        <p:nvSpPr>
          <p:cNvPr id="20" name="Shape 18"/>
          <p:cNvSpPr/>
          <p:nvPr/>
        </p:nvSpPr>
        <p:spPr>
          <a:xfrm>
            <a:off x="320040" y="3822192"/>
            <a:ext cx="4160520" cy="877824"/>
          </a:xfrm>
          <a:prstGeom prst="rect">
            <a:avLst/>
          </a:prstGeom>
          <a:solidFill>
            <a:srgbClr val="FFFFFF"/>
          </a:solidFill>
          <a:ln w="12700">
            <a:solidFill>
              <a:srgbClr val="EDD8D0"/>
            </a:solidFill>
            <a:prstDash val="solid"/>
          </a:ln>
          <a:effectLst>
            <a:outerShdw blurRad="101600" dist="38100" dir="8100000" algn="bl" rotWithShape="0">
              <a:srgbClr val="000000">
                <a:alpha val="12000"/>
              </a:srgbClr>
            </a:outerShdw>
          </a:effectLst>
        </p:spPr>
        <p:txBody>
          <a:bodyPr/>
          <a:lstStyle/>
          <a:p>
            <a:endParaRPr lang="en-US"/>
          </a:p>
        </p:txBody>
      </p:sp>
      <p:sp>
        <p:nvSpPr>
          <p:cNvPr id="21" name="Shape 19"/>
          <p:cNvSpPr/>
          <p:nvPr/>
        </p:nvSpPr>
        <p:spPr>
          <a:xfrm>
            <a:off x="411480" y="4069080"/>
            <a:ext cx="411480" cy="411480"/>
          </a:xfrm>
          <a:prstGeom prst="ellipse">
            <a:avLst/>
          </a:prstGeom>
          <a:solidFill>
            <a:srgbClr val="F0907A"/>
          </a:solidFill>
          <a:ln w="12700">
            <a:solidFill>
              <a:srgbClr val="F0907A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22" name="Text 20"/>
          <p:cNvSpPr/>
          <p:nvPr/>
        </p:nvSpPr>
        <p:spPr>
          <a:xfrm>
            <a:off x="411480" y="4069080"/>
            <a:ext cx="41148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300" b="1" dirty="0">
                <a:solidFill>
                  <a:srgbClr val="FFFFFF"/>
                </a:solidFill>
              </a:rPr>
              <a:t>✓</a:t>
            </a:r>
            <a:endParaRPr lang="en-US" sz="1300" dirty="0"/>
          </a:p>
        </p:txBody>
      </p:sp>
      <p:sp>
        <p:nvSpPr>
          <p:cNvPr id="23" name="Text 21"/>
          <p:cNvSpPr/>
          <p:nvPr/>
        </p:nvSpPr>
        <p:spPr>
          <a:xfrm>
            <a:off x="914400" y="3895344"/>
            <a:ext cx="3474720" cy="7498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100" dirty="0">
                <a:solidFill>
                  <a:srgbClr val="1E0808"/>
                </a:solidFill>
              </a:rPr>
              <a:t>Use Purge module + Varnish/CDN for zero-latency delivery to anonymous users — serve cached pages without PHP execution for 99% of anonymous traffic</a:t>
            </a:r>
            <a:endParaRPr lang="en-US" sz="1100" dirty="0"/>
          </a:p>
        </p:txBody>
      </p:sp>
      <p:sp>
        <p:nvSpPr>
          <p:cNvPr id="24" name="Shape 22"/>
          <p:cNvSpPr/>
          <p:nvPr/>
        </p:nvSpPr>
        <p:spPr>
          <a:xfrm>
            <a:off x="4663440" y="804672"/>
            <a:ext cx="4160520" cy="877824"/>
          </a:xfrm>
          <a:prstGeom prst="rect">
            <a:avLst/>
          </a:prstGeom>
          <a:solidFill>
            <a:srgbClr val="FFFFFF"/>
          </a:solidFill>
          <a:ln w="12700">
            <a:solidFill>
              <a:srgbClr val="EDD8D0"/>
            </a:solidFill>
            <a:prstDash val="solid"/>
          </a:ln>
          <a:effectLst>
            <a:outerShdw blurRad="101600" dist="38100" dir="8100000" algn="bl" rotWithShape="0">
              <a:srgbClr val="000000">
                <a:alpha val="12000"/>
              </a:srgbClr>
            </a:outerShdw>
          </a:effectLst>
        </p:spPr>
        <p:txBody>
          <a:bodyPr/>
          <a:lstStyle/>
          <a:p>
            <a:endParaRPr lang="en-US"/>
          </a:p>
        </p:txBody>
      </p:sp>
      <p:sp>
        <p:nvSpPr>
          <p:cNvPr id="25" name="Shape 23"/>
          <p:cNvSpPr/>
          <p:nvPr/>
        </p:nvSpPr>
        <p:spPr>
          <a:xfrm>
            <a:off x="4754880" y="1051560"/>
            <a:ext cx="411480" cy="411480"/>
          </a:xfrm>
          <a:prstGeom prst="ellipse">
            <a:avLst/>
          </a:prstGeom>
          <a:solidFill>
            <a:srgbClr val="D4A030"/>
          </a:solidFill>
          <a:ln w="12700">
            <a:solidFill>
              <a:srgbClr val="D4A030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26" name="Text 24"/>
          <p:cNvSpPr/>
          <p:nvPr/>
        </p:nvSpPr>
        <p:spPr>
          <a:xfrm>
            <a:off x="4754880" y="1051560"/>
            <a:ext cx="41148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300" b="1" dirty="0">
                <a:solidFill>
                  <a:srgbClr val="FFFFFF"/>
                </a:solidFill>
              </a:rPr>
              <a:t>⚠</a:t>
            </a:r>
            <a:endParaRPr lang="en-US" sz="1300" dirty="0"/>
          </a:p>
        </p:txBody>
      </p:sp>
      <p:sp>
        <p:nvSpPr>
          <p:cNvPr id="27" name="Text 25"/>
          <p:cNvSpPr/>
          <p:nvPr/>
        </p:nvSpPr>
        <p:spPr>
          <a:xfrm>
            <a:off x="5257800" y="877824"/>
            <a:ext cx="3474720" cy="7498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100" dirty="0">
                <a:solidFill>
                  <a:srgbClr val="1E0808"/>
                </a:solidFill>
              </a:rPr>
              <a:t>Flash messages (messenger()) start a session and break page caching. Redirect, then set messages in the redirect handler — or use temp store instead of session for anonymous</a:t>
            </a:r>
            <a:endParaRPr lang="en-US" sz="1100" dirty="0"/>
          </a:p>
        </p:txBody>
      </p:sp>
      <p:sp>
        <p:nvSpPr>
          <p:cNvPr id="28" name="Shape 26"/>
          <p:cNvSpPr/>
          <p:nvPr/>
        </p:nvSpPr>
        <p:spPr>
          <a:xfrm>
            <a:off x="4663440" y="1810512"/>
            <a:ext cx="4160520" cy="877824"/>
          </a:xfrm>
          <a:prstGeom prst="rect">
            <a:avLst/>
          </a:prstGeom>
          <a:solidFill>
            <a:srgbClr val="FFFFFF"/>
          </a:solidFill>
          <a:ln w="12700">
            <a:solidFill>
              <a:srgbClr val="EDD8D0"/>
            </a:solidFill>
            <a:prstDash val="solid"/>
          </a:ln>
          <a:effectLst>
            <a:outerShdw blurRad="101600" dist="38100" dir="8100000" algn="bl" rotWithShape="0">
              <a:srgbClr val="000000">
                <a:alpha val="12000"/>
              </a:srgbClr>
            </a:outerShdw>
          </a:effectLst>
        </p:spPr>
        <p:txBody>
          <a:bodyPr/>
          <a:lstStyle/>
          <a:p>
            <a:endParaRPr lang="en-US"/>
          </a:p>
        </p:txBody>
      </p:sp>
      <p:sp>
        <p:nvSpPr>
          <p:cNvPr id="29" name="Shape 27"/>
          <p:cNvSpPr/>
          <p:nvPr/>
        </p:nvSpPr>
        <p:spPr>
          <a:xfrm>
            <a:off x="4754880" y="2057400"/>
            <a:ext cx="411480" cy="411480"/>
          </a:xfrm>
          <a:prstGeom prst="ellipse">
            <a:avLst/>
          </a:prstGeom>
          <a:solidFill>
            <a:srgbClr val="D4A030"/>
          </a:solidFill>
          <a:ln w="12700">
            <a:solidFill>
              <a:srgbClr val="D4A030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30" name="Text 28"/>
          <p:cNvSpPr/>
          <p:nvPr/>
        </p:nvSpPr>
        <p:spPr>
          <a:xfrm>
            <a:off x="4754880" y="2057400"/>
            <a:ext cx="41148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300" b="1" dirty="0">
                <a:solidFill>
                  <a:srgbClr val="FFFFFF"/>
                </a:solidFill>
              </a:rPr>
              <a:t>⚠</a:t>
            </a:r>
            <a:endParaRPr lang="en-US" sz="1300" dirty="0"/>
          </a:p>
        </p:txBody>
      </p:sp>
      <p:sp>
        <p:nvSpPr>
          <p:cNvPr id="31" name="Text 29"/>
          <p:cNvSpPr/>
          <p:nvPr/>
        </p:nvSpPr>
        <p:spPr>
          <a:xfrm>
            <a:off x="5257800" y="1883664"/>
            <a:ext cx="3474720" cy="7498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100" dirty="0">
                <a:solidFill>
                  <a:srgbClr val="1E0808"/>
                </a:solidFill>
              </a:rPr>
              <a:t>Debug cache headers in incognito/private mode — regular browser sessions may have cookies that trigger authenticated paths and bypass Internal Page Cache</a:t>
            </a:r>
            <a:endParaRPr lang="en-US" sz="1100" dirty="0"/>
          </a:p>
        </p:txBody>
      </p:sp>
      <p:sp>
        <p:nvSpPr>
          <p:cNvPr id="32" name="Shape 30"/>
          <p:cNvSpPr/>
          <p:nvPr/>
        </p:nvSpPr>
        <p:spPr>
          <a:xfrm>
            <a:off x="4663440" y="2816352"/>
            <a:ext cx="4160520" cy="877824"/>
          </a:xfrm>
          <a:prstGeom prst="rect">
            <a:avLst/>
          </a:prstGeom>
          <a:solidFill>
            <a:srgbClr val="FFFFFF"/>
          </a:solidFill>
          <a:ln w="12700">
            <a:solidFill>
              <a:srgbClr val="EDD8D0"/>
            </a:solidFill>
            <a:prstDash val="solid"/>
          </a:ln>
          <a:effectLst>
            <a:outerShdw blurRad="101600" dist="38100" dir="8100000" algn="bl" rotWithShape="0">
              <a:srgbClr val="000000">
                <a:alpha val="12000"/>
              </a:srgbClr>
            </a:outerShdw>
          </a:effectLst>
        </p:spPr>
        <p:txBody>
          <a:bodyPr/>
          <a:lstStyle/>
          <a:p>
            <a:endParaRPr lang="en-US"/>
          </a:p>
        </p:txBody>
      </p:sp>
      <p:sp>
        <p:nvSpPr>
          <p:cNvPr id="33" name="Shape 31"/>
          <p:cNvSpPr/>
          <p:nvPr/>
        </p:nvSpPr>
        <p:spPr>
          <a:xfrm>
            <a:off x="4754880" y="3063240"/>
            <a:ext cx="411480" cy="411480"/>
          </a:xfrm>
          <a:prstGeom prst="ellipse">
            <a:avLst/>
          </a:prstGeom>
          <a:solidFill>
            <a:srgbClr val="A8281E"/>
          </a:solidFill>
          <a:ln w="12700">
            <a:solidFill>
              <a:srgbClr val="A8281E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34" name="Text 32"/>
          <p:cNvSpPr/>
          <p:nvPr/>
        </p:nvSpPr>
        <p:spPr>
          <a:xfrm>
            <a:off x="4754880" y="3063240"/>
            <a:ext cx="41148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300" b="1" dirty="0">
                <a:solidFill>
                  <a:srgbClr val="FFFFFF"/>
                </a:solidFill>
              </a:rPr>
              <a:t>✗</a:t>
            </a:r>
            <a:endParaRPr lang="en-US" sz="1300" dirty="0"/>
          </a:p>
        </p:txBody>
      </p:sp>
      <p:sp>
        <p:nvSpPr>
          <p:cNvPr id="35" name="Text 33"/>
          <p:cNvSpPr/>
          <p:nvPr/>
        </p:nvSpPr>
        <p:spPr>
          <a:xfrm>
            <a:off x="5257800" y="2889504"/>
            <a:ext cx="3474720" cy="7498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100" dirty="0">
                <a:solidFill>
                  <a:srgbClr val="1E0808"/>
                </a:solidFill>
              </a:rPr>
              <a:t>Don't call drupal_set_message() or \Drupal::messenger()-&gt;addMessage() inside block build() or controller methods for anonymous pages — it kills caching</a:t>
            </a:r>
            <a:endParaRPr lang="en-US" sz="1100" dirty="0"/>
          </a:p>
        </p:txBody>
      </p:sp>
      <p:sp>
        <p:nvSpPr>
          <p:cNvPr id="36" name="Shape 34"/>
          <p:cNvSpPr/>
          <p:nvPr/>
        </p:nvSpPr>
        <p:spPr>
          <a:xfrm>
            <a:off x="4663440" y="3822192"/>
            <a:ext cx="4160520" cy="877824"/>
          </a:xfrm>
          <a:prstGeom prst="rect">
            <a:avLst/>
          </a:prstGeom>
          <a:solidFill>
            <a:srgbClr val="FFFFFF"/>
          </a:solidFill>
          <a:ln w="12700">
            <a:solidFill>
              <a:srgbClr val="EDD8D0"/>
            </a:solidFill>
            <a:prstDash val="solid"/>
          </a:ln>
          <a:effectLst>
            <a:outerShdw blurRad="101600" dist="38100" dir="8100000" algn="bl" rotWithShape="0">
              <a:srgbClr val="000000">
                <a:alpha val="12000"/>
              </a:srgbClr>
            </a:outerShdw>
          </a:effectLst>
        </p:spPr>
        <p:txBody>
          <a:bodyPr/>
          <a:lstStyle/>
          <a:p>
            <a:endParaRPr lang="en-US"/>
          </a:p>
        </p:txBody>
      </p:sp>
      <p:sp>
        <p:nvSpPr>
          <p:cNvPr id="37" name="Shape 35"/>
          <p:cNvSpPr/>
          <p:nvPr/>
        </p:nvSpPr>
        <p:spPr>
          <a:xfrm>
            <a:off x="4754880" y="4069080"/>
            <a:ext cx="411480" cy="411480"/>
          </a:xfrm>
          <a:prstGeom prst="ellipse">
            <a:avLst/>
          </a:prstGeom>
          <a:solidFill>
            <a:srgbClr val="A8281E"/>
          </a:solidFill>
          <a:ln w="12700">
            <a:solidFill>
              <a:srgbClr val="A8281E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38" name="Text 36"/>
          <p:cNvSpPr/>
          <p:nvPr/>
        </p:nvSpPr>
        <p:spPr>
          <a:xfrm>
            <a:off x="4754880" y="4069080"/>
            <a:ext cx="41148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300" b="1" dirty="0">
                <a:solidFill>
                  <a:srgbClr val="FFFFFF"/>
                </a:solidFill>
              </a:rPr>
              <a:t>✗</a:t>
            </a:r>
            <a:endParaRPr lang="en-US" sz="1300" dirty="0"/>
          </a:p>
        </p:txBody>
      </p:sp>
      <p:sp>
        <p:nvSpPr>
          <p:cNvPr id="39" name="Text 37"/>
          <p:cNvSpPr/>
          <p:nvPr/>
        </p:nvSpPr>
        <p:spPr>
          <a:xfrm>
            <a:off x="5257800" y="3895344"/>
            <a:ext cx="3474720" cy="7498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100" dirty="0">
                <a:solidFill>
                  <a:srgbClr val="1E0808"/>
                </a:solidFill>
              </a:rPr>
              <a:t>Don't add max-age: 0 to shared blocks (header, footer, navigation) — it prevents the entire page from caching even when the block itself is trivially static</a:t>
            </a:r>
            <a:endParaRPr lang="en-US" sz="1100" dirty="0"/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1">
    <p:bg>
      <p:bgPr>
        <a:solidFill>
          <a:srgbClr val="140808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18872" cy="5143500"/>
          </a:xfrm>
          <a:prstGeom prst="rect">
            <a:avLst/>
          </a:prstGeom>
          <a:solidFill>
            <a:srgbClr val="F0907A"/>
          </a:solidFill>
          <a:ln w="12700">
            <a:solidFill>
              <a:srgbClr val="F0907A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3" name="Shape 1"/>
          <p:cNvSpPr/>
          <p:nvPr/>
        </p:nvSpPr>
        <p:spPr>
          <a:xfrm>
            <a:off x="411480" y="530352"/>
            <a:ext cx="1024128" cy="1024128"/>
          </a:xfrm>
          <a:prstGeom prst="ellipse">
            <a:avLst/>
          </a:prstGeom>
          <a:solidFill>
            <a:srgbClr val="A8281E"/>
          </a:solidFill>
          <a:ln w="25400">
            <a:solidFill>
              <a:srgbClr val="F0907A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4" name="Text 2"/>
          <p:cNvSpPr/>
          <p:nvPr/>
        </p:nvSpPr>
        <p:spPr>
          <a:xfrm>
            <a:off x="411480" y="530352"/>
            <a:ext cx="1024128" cy="10241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4000" b="1" dirty="0">
                <a:solidFill>
                  <a:srgbClr val="FFFFFF"/>
                </a:solidFill>
              </a:rPr>
              <a:t>API 4</a:t>
            </a:r>
            <a:endParaRPr lang="en-US" sz="4000" dirty="0"/>
          </a:p>
        </p:txBody>
      </p:sp>
      <p:sp>
        <p:nvSpPr>
          <p:cNvPr id="5" name="Text 3"/>
          <p:cNvSpPr/>
          <p:nvPr/>
        </p:nvSpPr>
        <p:spPr>
          <a:xfrm>
            <a:off x="347472" y="1783080"/>
            <a:ext cx="845820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38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Performance APIs</a:t>
            </a:r>
            <a:endParaRPr lang="en-US" sz="3800" dirty="0"/>
          </a:p>
        </p:txBody>
      </p:sp>
      <p:sp>
        <p:nvSpPr>
          <p:cNvPr id="6" name="Text 4"/>
          <p:cNvSpPr/>
          <p:nvPr/>
        </p:nvSpPr>
        <p:spPr>
          <a:xfrm>
            <a:off x="347472" y="2816352"/>
            <a:ext cx="8458200" cy="6583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500" dirty="0">
                <a:solidFill>
                  <a:srgbClr val="FDF4F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BigPipe streaming, CSS/JS aggregation, lazy loading images, and infrastructure-level optimisations</a:t>
            </a:r>
            <a:endParaRPr lang="en-US" sz="1500" dirty="0"/>
          </a:p>
        </p:txBody>
      </p:sp>
      <p:sp>
        <p:nvSpPr>
          <p:cNvPr id="7" name="Shape 5"/>
          <p:cNvSpPr/>
          <p:nvPr/>
        </p:nvSpPr>
        <p:spPr>
          <a:xfrm>
            <a:off x="0" y="4754880"/>
            <a:ext cx="9144000" cy="388620"/>
          </a:xfrm>
          <a:prstGeom prst="rect">
            <a:avLst/>
          </a:prstGeom>
          <a:solidFill>
            <a:srgbClr val="A8281E"/>
          </a:solidFill>
          <a:ln w="12700">
            <a:solidFill>
              <a:srgbClr val="A8281E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8" name="Text 6"/>
          <p:cNvSpPr/>
          <p:nvPr/>
        </p:nvSpPr>
        <p:spPr>
          <a:xfrm>
            <a:off x="274320" y="4754880"/>
            <a:ext cx="8686800" cy="3886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900" dirty="0">
                <a:solidFill>
                  <a:srgbClr val="FDF4F0"/>
                </a:solidFill>
              </a:rPr>
              <a:t>DRUPAL CORE APIs  |  COURSE 6: CACHING, PERFORMANCE &amp; DEPLOYMENT</a:t>
            </a:r>
            <a:endParaRPr lang="en-US" sz="900" dirty="0"/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2">
    <p:bg>
      <p:bgPr>
        <a:solidFill>
          <a:srgbClr val="FDF4F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658368"/>
          </a:xfrm>
          <a:prstGeom prst="rect">
            <a:avLst/>
          </a:prstGeom>
          <a:solidFill>
            <a:srgbClr val="140808"/>
          </a:solidFill>
          <a:ln w="12700">
            <a:solidFill>
              <a:srgbClr val="140808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3" name="Shape 1"/>
          <p:cNvSpPr/>
          <p:nvPr/>
        </p:nvSpPr>
        <p:spPr>
          <a:xfrm>
            <a:off x="0" y="658368"/>
            <a:ext cx="9144000" cy="50292"/>
          </a:xfrm>
          <a:prstGeom prst="rect">
            <a:avLst/>
          </a:prstGeom>
          <a:solidFill>
            <a:srgbClr val="F0907A"/>
          </a:solidFill>
          <a:ln w="12700">
            <a:solidFill>
              <a:srgbClr val="F0907A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4" name="Text 2"/>
          <p:cNvSpPr/>
          <p:nvPr/>
        </p:nvSpPr>
        <p:spPr>
          <a:xfrm>
            <a:off x="320040" y="0"/>
            <a:ext cx="4389120" cy="6583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2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Performance APIs</a:t>
            </a:r>
            <a:endParaRPr lang="en-US" sz="2200" dirty="0"/>
          </a:p>
        </p:txBody>
      </p:sp>
      <p:sp>
        <p:nvSpPr>
          <p:cNvPr id="5" name="Text 3"/>
          <p:cNvSpPr/>
          <p:nvPr/>
        </p:nvSpPr>
        <p:spPr>
          <a:xfrm>
            <a:off x="4709160" y="0"/>
            <a:ext cx="4114800" cy="6583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300" dirty="0">
                <a:solidFill>
                  <a:srgbClr val="FDF4F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 |  BigPipe — Streaming Cached Pages With Placeholders</a:t>
            </a:r>
            <a:endParaRPr lang="en-US" sz="1300" dirty="0"/>
          </a:p>
        </p:txBody>
      </p:sp>
      <p:sp>
        <p:nvSpPr>
          <p:cNvPr id="6" name="Shape 4"/>
          <p:cNvSpPr/>
          <p:nvPr/>
        </p:nvSpPr>
        <p:spPr>
          <a:xfrm>
            <a:off x="0" y="4846320"/>
            <a:ext cx="9144000" cy="297180"/>
          </a:xfrm>
          <a:prstGeom prst="rect">
            <a:avLst/>
          </a:prstGeom>
          <a:solidFill>
            <a:srgbClr val="140808"/>
          </a:solidFill>
          <a:ln w="12700">
            <a:solidFill>
              <a:srgbClr val="140808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7" name="Text 5"/>
          <p:cNvSpPr/>
          <p:nvPr/>
        </p:nvSpPr>
        <p:spPr>
          <a:xfrm>
            <a:off x="274320" y="4846320"/>
            <a:ext cx="8595360" cy="2971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800" dirty="0">
                <a:solidFill>
                  <a:srgbClr val="FDF4F0"/>
                </a:solidFill>
              </a:rPr>
              <a:t>drupal.org/docs  |  CACHING, PERFORMANCE &amp; DEPLOYMENT  |  COURSE 6 OF 7</a:t>
            </a:r>
            <a:endParaRPr lang="en-US" sz="800" dirty="0"/>
          </a:p>
        </p:txBody>
      </p:sp>
      <p:sp>
        <p:nvSpPr>
          <p:cNvPr id="8" name="Text 6"/>
          <p:cNvSpPr/>
          <p:nvPr/>
        </p:nvSpPr>
        <p:spPr>
          <a:xfrm>
            <a:off x="320040" y="786384"/>
            <a:ext cx="850392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300" dirty="0">
                <a:solidFill>
                  <a:srgbClr val="1E0808"/>
                </a:solidFill>
              </a:rPr>
              <a:t>BigPipe (core module) streams cached page HTML immediately, then fills placeholders with dynamic per-user content.</a:t>
            </a:r>
            <a:endParaRPr lang="en-US" sz="1300" dirty="0"/>
          </a:p>
        </p:txBody>
      </p:sp>
      <p:sp>
        <p:nvSpPr>
          <p:cNvPr id="9" name="Shape 7"/>
          <p:cNvSpPr/>
          <p:nvPr/>
        </p:nvSpPr>
        <p:spPr>
          <a:xfrm>
            <a:off x="320040" y="1234440"/>
            <a:ext cx="2057400" cy="2176272"/>
          </a:xfrm>
          <a:prstGeom prst="rect">
            <a:avLst/>
          </a:prstGeom>
          <a:solidFill>
            <a:srgbClr val="A8281E"/>
          </a:solidFill>
          <a:ln w="12700">
            <a:solidFill>
              <a:srgbClr val="FFFFFF"/>
            </a:solidFill>
            <a:prstDash val="solid"/>
          </a:ln>
          <a:effectLst>
            <a:outerShdw blurRad="101600" dist="38100" dir="8100000" algn="bl" rotWithShape="0">
              <a:srgbClr val="000000">
                <a:alpha val="12000"/>
              </a:srgbClr>
            </a:outerShdw>
          </a:effectLst>
        </p:spPr>
        <p:txBody>
          <a:bodyPr/>
          <a:lstStyle/>
          <a:p>
            <a:endParaRPr lang="en-US"/>
          </a:p>
        </p:txBody>
      </p:sp>
      <p:sp>
        <p:nvSpPr>
          <p:cNvPr id="10" name="Shape 8"/>
          <p:cNvSpPr/>
          <p:nvPr/>
        </p:nvSpPr>
        <p:spPr>
          <a:xfrm>
            <a:off x="1124712" y="1298448"/>
            <a:ext cx="457200" cy="457200"/>
          </a:xfrm>
          <a:prstGeom prst="ellipse">
            <a:avLst/>
          </a:prstGeom>
          <a:solidFill>
            <a:srgbClr val="FFFFFF"/>
          </a:solidFill>
          <a:ln w="12700">
            <a:solidFill>
              <a:srgbClr val="FFFFFF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1" name="Text 9"/>
          <p:cNvSpPr/>
          <p:nvPr/>
        </p:nvSpPr>
        <p:spPr>
          <a:xfrm>
            <a:off x="1124712" y="1298448"/>
            <a:ext cx="4572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600" b="1" dirty="0">
                <a:solidFill>
                  <a:srgbClr val="A8281E"/>
                </a:solidFill>
              </a:rPr>
              <a:t>1</a:t>
            </a:r>
            <a:endParaRPr lang="en-US" sz="1600" dirty="0"/>
          </a:p>
        </p:txBody>
      </p:sp>
      <p:sp>
        <p:nvSpPr>
          <p:cNvPr id="12" name="Text 10"/>
          <p:cNvSpPr/>
          <p:nvPr/>
        </p:nvSpPr>
        <p:spPr>
          <a:xfrm>
            <a:off x="411480" y="1847088"/>
            <a:ext cx="187452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200" b="1" dirty="0">
                <a:solidFill>
                  <a:srgbClr val="FFFFFF"/>
                </a:solidFill>
              </a:rPr>
              <a:t>Page assembles</a:t>
            </a:r>
            <a:endParaRPr lang="en-US" sz="1200" dirty="0"/>
          </a:p>
        </p:txBody>
      </p:sp>
      <p:sp>
        <p:nvSpPr>
          <p:cNvPr id="13" name="Text 11"/>
          <p:cNvSpPr/>
          <p:nvPr/>
        </p:nvSpPr>
        <p:spPr>
          <a:xfrm>
            <a:off x="411480" y="2267712"/>
            <a:ext cx="1874520" cy="10515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000" dirty="0">
                <a:solidFill>
                  <a:srgbClr val="FDF4F0"/>
                </a:solidFill>
              </a:rPr>
              <a:t>Dynamic Page Cache fills most of the page. Per-user elements become placeholder comments.</a:t>
            </a:r>
            <a:endParaRPr lang="en-US" sz="1000" dirty="0"/>
          </a:p>
        </p:txBody>
      </p:sp>
      <p:sp>
        <p:nvSpPr>
          <p:cNvPr id="14" name="Shape 12"/>
          <p:cNvSpPr/>
          <p:nvPr/>
        </p:nvSpPr>
        <p:spPr>
          <a:xfrm>
            <a:off x="2459736" y="1234440"/>
            <a:ext cx="2057400" cy="2176272"/>
          </a:xfrm>
          <a:prstGeom prst="rect">
            <a:avLst/>
          </a:prstGeom>
          <a:solidFill>
            <a:srgbClr val="D4503A"/>
          </a:solidFill>
          <a:ln w="12700">
            <a:solidFill>
              <a:srgbClr val="FFFFFF"/>
            </a:solidFill>
            <a:prstDash val="solid"/>
          </a:ln>
          <a:effectLst>
            <a:outerShdw blurRad="101600" dist="38100" dir="8100000" algn="bl" rotWithShape="0">
              <a:srgbClr val="000000">
                <a:alpha val="12000"/>
              </a:srgbClr>
            </a:outerShdw>
          </a:effectLst>
        </p:spPr>
        <p:txBody>
          <a:bodyPr/>
          <a:lstStyle/>
          <a:p>
            <a:endParaRPr lang="en-US"/>
          </a:p>
        </p:txBody>
      </p:sp>
      <p:sp>
        <p:nvSpPr>
          <p:cNvPr id="15" name="Shape 13"/>
          <p:cNvSpPr/>
          <p:nvPr/>
        </p:nvSpPr>
        <p:spPr>
          <a:xfrm>
            <a:off x="3264408" y="1298448"/>
            <a:ext cx="457200" cy="457200"/>
          </a:xfrm>
          <a:prstGeom prst="ellipse">
            <a:avLst/>
          </a:prstGeom>
          <a:solidFill>
            <a:srgbClr val="FFFFFF"/>
          </a:solidFill>
          <a:ln w="12700">
            <a:solidFill>
              <a:srgbClr val="FFFFFF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6" name="Text 14"/>
          <p:cNvSpPr/>
          <p:nvPr/>
        </p:nvSpPr>
        <p:spPr>
          <a:xfrm>
            <a:off x="3264408" y="1298448"/>
            <a:ext cx="4572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600" b="1" dirty="0">
                <a:solidFill>
                  <a:srgbClr val="D4503A"/>
                </a:solidFill>
              </a:rPr>
              <a:t>2</a:t>
            </a:r>
            <a:endParaRPr lang="en-US" sz="1600" dirty="0"/>
          </a:p>
        </p:txBody>
      </p:sp>
      <p:sp>
        <p:nvSpPr>
          <p:cNvPr id="17" name="Text 15"/>
          <p:cNvSpPr/>
          <p:nvPr/>
        </p:nvSpPr>
        <p:spPr>
          <a:xfrm>
            <a:off x="2551176" y="1847088"/>
            <a:ext cx="187452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200" b="1" dirty="0">
                <a:solidFill>
                  <a:srgbClr val="FFFFFF"/>
                </a:solidFill>
              </a:rPr>
              <a:t>Stream begins</a:t>
            </a:r>
            <a:endParaRPr lang="en-US" sz="1200" dirty="0"/>
          </a:p>
        </p:txBody>
      </p:sp>
      <p:sp>
        <p:nvSpPr>
          <p:cNvPr id="18" name="Text 16"/>
          <p:cNvSpPr/>
          <p:nvPr/>
        </p:nvSpPr>
        <p:spPr>
          <a:xfrm>
            <a:off x="2551176" y="2267712"/>
            <a:ext cx="1874520" cy="10515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000" dirty="0">
                <a:solidFill>
                  <a:srgbClr val="FDF4F0"/>
                </a:solidFill>
              </a:rPr>
              <a:t>Drupal sends the page immediately without waiting — browser starts rendering and shows the page skeleton.</a:t>
            </a:r>
            <a:endParaRPr lang="en-US" sz="1000" dirty="0"/>
          </a:p>
        </p:txBody>
      </p:sp>
      <p:sp>
        <p:nvSpPr>
          <p:cNvPr id="19" name="Shape 17"/>
          <p:cNvSpPr/>
          <p:nvPr/>
        </p:nvSpPr>
        <p:spPr>
          <a:xfrm>
            <a:off x="4599432" y="1234440"/>
            <a:ext cx="2057400" cy="2176272"/>
          </a:xfrm>
          <a:prstGeom prst="rect">
            <a:avLst/>
          </a:prstGeom>
          <a:solidFill>
            <a:srgbClr val="6B1A1A"/>
          </a:solidFill>
          <a:ln w="12700">
            <a:solidFill>
              <a:srgbClr val="FFFFFF"/>
            </a:solidFill>
            <a:prstDash val="solid"/>
          </a:ln>
          <a:effectLst>
            <a:outerShdw blurRad="101600" dist="38100" dir="8100000" algn="bl" rotWithShape="0">
              <a:srgbClr val="000000">
                <a:alpha val="12000"/>
              </a:srgbClr>
            </a:outerShdw>
          </a:effectLst>
        </p:spPr>
        <p:txBody>
          <a:bodyPr/>
          <a:lstStyle/>
          <a:p>
            <a:endParaRPr lang="en-US"/>
          </a:p>
        </p:txBody>
      </p:sp>
      <p:sp>
        <p:nvSpPr>
          <p:cNvPr id="20" name="Shape 18"/>
          <p:cNvSpPr/>
          <p:nvPr/>
        </p:nvSpPr>
        <p:spPr>
          <a:xfrm>
            <a:off x="5404104" y="1298448"/>
            <a:ext cx="457200" cy="457200"/>
          </a:xfrm>
          <a:prstGeom prst="ellipse">
            <a:avLst/>
          </a:prstGeom>
          <a:solidFill>
            <a:srgbClr val="FFFFFF"/>
          </a:solidFill>
          <a:ln w="12700">
            <a:solidFill>
              <a:srgbClr val="FFFFFF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21" name="Text 19"/>
          <p:cNvSpPr/>
          <p:nvPr/>
        </p:nvSpPr>
        <p:spPr>
          <a:xfrm>
            <a:off x="5404104" y="1298448"/>
            <a:ext cx="4572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600" b="1" dirty="0">
                <a:solidFill>
                  <a:srgbClr val="6B1A1A"/>
                </a:solidFill>
              </a:rPr>
              <a:t>3</a:t>
            </a:r>
            <a:endParaRPr lang="en-US" sz="1600" dirty="0"/>
          </a:p>
        </p:txBody>
      </p:sp>
      <p:sp>
        <p:nvSpPr>
          <p:cNvPr id="22" name="Text 20"/>
          <p:cNvSpPr/>
          <p:nvPr/>
        </p:nvSpPr>
        <p:spPr>
          <a:xfrm>
            <a:off x="4690872" y="1847088"/>
            <a:ext cx="187452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200" b="1" dirty="0">
                <a:solidFill>
                  <a:srgbClr val="FFFFFF"/>
                </a:solidFill>
              </a:rPr>
              <a:t>Placeholders resolve</a:t>
            </a:r>
            <a:endParaRPr lang="en-US" sz="1200" dirty="0"/>
          </a:p>
        </p:txBody>
      </p:sp>
      <p:sp>
        <p:nvSpPr>
          <p:cNvPr id="23" name="Text 21"/>
          <p:cNvSpPr/>
          <p:nvPr/>
        </p:nvSpPr>
        <p:spPr>
          <a:xfrm>
            <a:off x="4690872" y="2267712"/>
            <a:ext cx="1874520" cy="10515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000" dirty="0">
                <a:solidFill>
                  <a:srgbClr val="FDF4F0"/>
                </a:solidFill>
              </a:rPr>
              <a:t>Each #lazy_builder renders in parallel. As each finishes, a small &lt;script&gt; block is streamed to fill the placeholder.</a:t>
            </a:r>
            <a:endParaRPr lang="en-US" sz="1000" dirty="0"/>
          </a:p>
        </p:txBody>
      </p:sp>
      <p:sp>
        <p:nvSpPr>
          <p:cNvPr id="24" name="Shape 22"/>
          <p:cNvSpPr/>
          <p:nvPr/>
        </p:nvSpPr>
        <p:spPr>
          <a:xfrm>
            <a:off x="6739128" y="1234440"/>
            <a:ext cx="2057400" cy="2176272"/>
          </a:xfrm>
          <a:prstGeom prst="rect">
            <a:avLst/>
          </a:prstGeom>
          <a:solidFill>
            <a:srgbClr val="1A9080"/>
          </a:solidFill>
          <a:ln w="12700">
            <a:solidFill>
              <a:srgbClr val="FFFFFF"/>
            </a:solidFill>
            <a:prstDash val="solid"/>
          </a:ln>
          <a:effectLst>
            <a:outerShdw blurRad="101600" dist="38100" dir="8100000" algn="bl" rotWithShape="0">
              <a:srgbClr val="000000">
                <a:alpha val="12000"/>
              </a:srgbClr>
            </a:outerShdw>
          </a:effectLst>
        </p:spPr>
        <p:txBody>
          <a:bodyPr/>
          <a:lstStyle/>
          <a:p>
            <a:endParaRPr lang="en-US"/>
          </a:p>
        </p:txBody>
      </p:sp>
      <p:sp>
        <p:nvSpPr>
          <p:cNvPr id="25" name="Shape 23"/>
          <p:cNvSpPr/>
          <p:nvPr/>
        </p:nvSpPr>
        <p:spPr>
          <a:xfrm>
            <a:off x="7543800" y="1298448"/>
            <a:ext cx="457200" cy="457200"/>
          </a:xfrm>
          <a:prstGeom prst="ellipse">
            <a:avLst/>
          </a:prstGeom>
          <a:solidFill>
            <a:srgbClr val="FFFFFF"/>
          </a:solidFill>
          <a:ln w="12700">
            <a:solidFill>
              <a:srgbClr val="FFFFFF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26" name="Text 24"/>
          <p:cNvSpPr/>
          <p:nvPr/>
        </p:nvSpPr>
        <p:spPr>
          <a:xfrm>
            <a:off x="7543800" y="1298448"/>
            <a:ext cx="4572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600" b="1" dirty="0">
                <a:solidFill>
                  <a:srgbClr val="1A9080"/>
                </a:solidFill>
              </a:rPr>
              <a:t>4</a:t>
            </a:r>
            <a:endParaRPr lang="en-US" sz="1600" dirty="0"/>
          </a:p>
        </p:txBody>
      </p:sp>
      <p:sp>
        <p:nvSpPr>
          <p:cNvPr id="27" name="Text 25"/>
          <p:cNvSpPr/>
          <p:nvPr/>
        </p:nvSpPr>
        <p:spPr>
          <a:xfrm>
            <a:off x="6830568" y="1847088"/>
            <a:ext cx="187452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200" b="1" dirty="0">
                <a:solidFill>
                  <a:srgbClr val="FFFFFF"/>
                </a:solidFill>
              </a:rPr>
              <a:t>Page complete</a:t>
            </a:r>
            <a:endParaRPr lang="en-US" sz="1200" dirty="0"/>
          </a:p>
        </p:txBody>
      </p:sp>
      <p:sp>
        <p:nvSpPr>
          <p:cNvPr id="28" name="Text 26"/>
          <p:cNvSpPr/>
          <p:nvPr/>
        </p:nvSpPr>
        <p:spPr>
          <a:xfrm>
            <a:off x="6830568" y="2267712"/>
            <a:ext cx="1874520" cy="10515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000" dirty="0">
                <a:solidFill>
                  <a:srgbClr val="FDF4F0"/>
                </a:solidFill>
              </a:rPr>
              <a:t>User sees a fully personalised page. Average TTFB dramatically lower than waiting for all dynamic content.</a:t>
            </a:r>
            <a:endParaRPr lang="en-US" sz="1000" dirty="0"/>
          </a:p>
        </p:txBody>
      </p:sp>
      <p:sp>
        <p:nvSpPr>
          <p:cNvPr id="29" name="Shape 27"/>
          <p:cNvSpPr/>
          <p:nvPr/>
        </p:nvSpPr>
        <p:spPr>
          <a:xfrm>
            <a:off x="320040" y="3547872"/>
            <a:ext cx="8503920" cy="1115568"/>
          </a:xfrm>
          <a:prstGeom prst="rect">
            <a:avLst/>
          </a:prstGeom>
          <a:solidFill>
            <a:srgbClr val="100505"/>
          </a:solidFill>
          <a:ln w="12700">
            <a:solidFill>
              <a:srgbClr val="A8281E"/>
            </a:solidFill>
            <a:prstDash val="solid"/>
          </a:ln>
          <a:effectLst>
            <a:outerShdw blurRad="101600" dist="38100" dir="8100000" algn="bl" rotWithShape="0">
              <a:srgbClr val="000000">
                <a:alpha val="12000"/>
              </a:srgbClr>
            </a:outerShdw>
          </a:effectLst>
        </p:spPr>
        <p:txBody>
          <a:bodyPr/>
          <a:lstStyle/>
          <a:p>
            <a:endParaRPr lang="en-US"/>
          </a:p>
        </p:txBody>
      </p:sp>
      <p:sp>
        <p:nvSpPr>
          <p:cNvPr id="30" name="Text 28"/>
          <p:cNvSpPr/>
          <p:nvPr/>
        </p:nvSpPr>
        <p:spPr>
          <a:xfrm>
            <a:off x="457200" y="3639312"/>
            <a:ext cx="8229600" cy="9326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500" dirty="0">
                <a:solidFill>
                  <a:srgbClr val="7EC8A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// Enable BigPipe: install and enable the bigpipe module.</a:t>
            </a:r>
            <a:endParaRPr lang="en-US" sz="500" dirty="0"/>
          </a:p>
          <a:p>
            <a:pPr marL="0" indent="0">
              <a:buNone/>
            </a:pPr>
            <a:r>
              <a:rPr lang="en-US" sz="500" dirty="0">
                <a:solidFill>
                  <a:srgbClr val="7EC8A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// No code changes needed — it works automatically with #lazy_builder.</a:t>
            </a:r>
            <a:endParaRPr lang="en-US" sz="500" dirty="0"/>
          </a:p>
          <a:p>
            <a:pPr marL="0" indent="0">
              <a:buNone/>
            </a:pPr>
            <a:endParaRPr lang="en-US" sz="500" dirty="0"/>
          </a:p>
          <a:p>
            <a:pPr marL="0" indent="0">
              <a:buNone/>
            </a:pPr>
            <a:r>
              <a:rPr lang="en-US" sz="500" dirty="0">
                <a:solidFill>
                  <a:srgbClr val="7EC8A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// ── VERIFY BIGPIPE IS WORKING ─────────────────────────────────────────</a:t>
            </a:r>
            <a:endParaRPr lang="en-US" sz="500" dirty="0"/>
          </a:p>
          <a:p>
            <a:pPr marL="0" indent="0">
              <a:buNone/>
            </a:pPr>
            <a:r>
              <a:rPr lang="en-US" sz="500" dirty="0">
                <a:solidFill>
                  <a:srgbClr val="7EC8A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// Logged-in users only (anonymous get Internal Page Cache instead).</a:t>
            </a:r>
            <a:endParaRPr lang="en-US" sz="500" dirty="0"/>
          </a:p>
          <a:p>
            <a:pPr marL="0" indent="0">
              <a:buNone/>
            </a:pPr>
            <a:r>
              <a:rPr lang="en-US" sz="500" dirty="0">
                <a:solidFill>
                  <a:srgbClr val="7EC8A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// Response header: Surrogate-Control: no-store, content="BigPipe/1.0"</a:t>
            </a:r>
            <a:endParaRPr lang="en-US" sz="500" dirty="0"/>
          </a:p>
          <a:p>
            <a:pPr marL="0" indent="0">
              <a:buNone/>
            </a:pPr>
            <a:r>
              <a:rPr lang="en-US" sz="500" dirty="0">
                <a:solidFill>
                  <a:srgbClr val="7EC8A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// HTML contains: &lt;div data-big-pipe-placeholder-id="..."&gt;&lt;/div&gt;</a:t>
            </a:r>
            <a:endParaRPr lang="en-US" sz="500" dirty="0"/>
          </a:p>
          <a:p>
            <a:pPr marL="0" indent="0">
              <a:buNone/>
            </a:pPr>
            <a:r>
              <a:rPr lang="en-US" sz="500" dirty="0">
                <a:solidFill>
                  <a:srgbClr val="7EC8A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// Followed by: &lt;script&gt;Drupal.bigPipe.renderPlaceholder(...);&lt;/script&gt;</a:t>
            </a:r>
            <a:endParaRPr lang="en-US" sz="500" dirty="0"/>
          </a:p>
          <a:p>
            <a:pPr marL="0" indent="0">
              <a:buNone/>
            </a:pPr>
            <a:endParaRPr lang="en-US" sz="500" dirty="0"/>
          </a:p>
          <a:p>
            <a:pPr marL="0" indent="0">
              <a:buNone/>
            </a:pPr>
            <a:r>
              <a:rPr lang="en-US" sz="500" dirty="0">
                <a:solidFill>
                  <a:srgbClr val="7EC8A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// ── WHAT BENEFITS FROM BIGPIPE ────────────────────────────────────────</a:t>
            </a:r>
            <a:endParaRPr lang="en-US" sz="500" dirty="0"/>
          </a:p>
          <a:p>
            <a:pPr marL="0" indent="0">
              <a:buNone/>
            </a:pPr>
            <a:r>
              <a:rPr lang="en-US" sz="500" dirty="0">
                <a:solidFill>
                  <a:srgbClr val="7EC8A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// Cart item count, user menu, "Hello Name", notification count,</a:t>
            </a:r>
            <a:endParaRPr lang="en-US" sz="500" dirty="0"/>
          </a:p>
          <a:p>
            <a:pPr marL="0" indent="0">
              <a:buNone/>
            </a:pPr>
            <a:r>
              <a:rPr lang="en-US" sz="500" dirty="0">
                <a:solidFill>
                  <a:srgbClr val="7EC8A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// permission-based elements, recently viewed items, personalised CTAs.</a:t>
            </a:r>
            <a:endParaRPr lang="en-US" sz="500" dirty="0"/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3">
    <p:bg>
      <p:bgPr>
        <a:solidFill>
          <a:srgbClr val="FDF4F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658368"/>
          </a:xfrm>
          <a:prstGeom prst="rect">
            <a:avLst/>
          </a:prstGeom>
          <a:solidFill>
            <a:srgbClr val="140808"/>
          </a:solidFill>
          <a:ln w="12700">
            <a:solidFill>
              <a:srgbClr val="140808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3" name="Shape 1"/>
          <p:cNvSpPr/>
          <p:nvPr/>
        </p:nvSpPr>
        <p:spPr>
          <a:xfrm>
            <a:off x="0" y="658368"/>
            <a:ext cx="9144000" cy="50292"/>
          </a:xfrm>
          <a:prstGeom prst="rect">
            <a:avLst/>
          </a:prstGeom>
          <a:solidFill>
            <a:srgbClr val="F0907A"/>
          </a:solidFill>
          <a:ln w="12700">
            <a:solidFill>
              <a:srgbClr val="F0907A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4" name="Text 2"/>
          <p:cNvSpPr/>
          <p:nvPr/>
        </p:nvSpPr>
        <p:spPr>
          <a:xfrm>
            <a:off x="320040" y="0"/>
            <a:ext cx="4389120" cy="6583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2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Performance APIs</a:t>
            </a:r>
            <a:endParaRPr lang="en-US" sz="2200" dirty="0"/>
          </a:p>
        </p:txBody>
      </p:sp>
      <p:sp>
        <p:nvSpPr>
          <p:cNvPr id="5" name="Text 3"/>
          <p:cNvSpPr/>
          <p:nvPr/>
        </p:nvSpPr>
        <p:spPr>
          <a:xfrm>
            <a:off x="4709160" y="0"/>
            <a:ext cx="4114800" cy="6583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300" dirty="0">
                <a:solidFill>
                  <a:srgbClr val="FDF4F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 |  CSS/JS Aggregation &amp; Asset Optimisation</a:t>
            </a:r>
            <a:endParaRPr lang="en-US" sz="1300" dirty="0"/>
          </a:p>
        </p:txBody>
      </p:sp>
      <p:sp>
        <p:nvSpPr>
          <p:cNvPr id="6" name="Shape 4"/>
          <p:cNvSpPr/>
          <p:nvPr/>
        </p:nvSpPr>
        <p:spPr>
          <a:xfrm>
            <a:off x="0" y="4846320"/>
            <a:ext cx="9144000" cy="297180"/>
          </a:xfrm>
          <a:prstGeom prst="rect">
            <a:avLst/>
          </a:prstGeom>
          <a:solidFill>
            <a:srgbClr val="140808"/>
          </a:solidFill>
          <a:ln w="12700">
            <a:solidFill>
              <a:srgbClr val="140808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7" name="Text 5"/>
          <p:cNvSpPr/>
          <p:nvPr/>
        </p:nvSpPr>
        <p:spPr>
          <a:xfrm>
            <a:off x="274320" y="4846320"/>
            <a:ext cx="8595360" cy="2971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800" dirty="0">
                <a:solidFill>
                  <a:srgbClr val="FDF4F0"/>
                </a:solidFill>
              </a:rPr>
              <a:t>drupal.org/docs  |  CACHING, PERFORMANCE &amp; DEPLOYMENT  |  COURSE 6 OF 7</a:t>
            </a:r>
            <a:endParaRPr lang="en-US" sz="800" dirty="0"/>
          </a:p>
        </p:txBody>
      </p:sp>
      <p:sp>
        <p:nvSpPr>
          <p:cNvPr id="8" name="Shape 6"/>
          <p:cNvSpPr/>
          <p:nvPr/>
        </p:nvSpPr>
        <p:spPr>
          <a:xfrm>
            <a:off x="320040" y="804672"/>
            <a:ext cx="5029200" cy="3680460"/>
          </a:xfrm>
          <a:prstGeom prst="rect">
            <a:avLst/>
          </a:prstGeom>
          <a:solidFill>
            <a:srgbClr val="100505"/>
          </a:solidFill>
          <a:ln w="12700">
            <a:solidFill>
              <a:srgbClr val="A8281E"/>
            </a:solidFill>
            <a:prstDash val="solid"/>
          </a:ln>
          <a:effectLst>
            <a:outerShdw blurRad="101600" dist="38100" dir="8100000" algn="bl" rotWithShape="0">
              <a:srgbClr val="000000">
                <a:alpha val="12000"/>
              </a:srgbClr>
            </a:outerShdw>
          </a:effectLst>
        </p:spPr>
        <p:txBody>
          <a:bodyPr/>
          <a:lstStyle/>
          <a:p>
            <a:endParaRPr lang="en-US"/>
          </a:p>
        </p:txBody>
      </p:sp>
      <p:sp>
        <p:nvSpPr>
          <p:cNvPr id="9" name="Text 7"/>
          <p:cNvSpPr/>
          <p:nvPr/>
        </p:nvSpPr>
        <p:spPr>
          <a:xfrm>
            <a:off x="457200" y="896112"/>
            <a:ext cx="4754880" cy="33375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700" dirty="0">
                <a:solidFill>
                  <a:srgbClr val="7EC8A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// ── AGGREGATION SETTINGS ──────────────────────────────────────────────</a:t>
            </a:r>
            <a:endParaRPr lang="en-US" sz="700" dirty="0"/>
          </a:p>
          <a:p>
            <a:pPr marL="0" indent="0">
              <a:buNone/>
            </a:pPr>
            <a:r>
              <a:rPr lang="en-US" sz="700" dirty="0">
                <a:solidFill>
                  <a:srgbClr val="7EC8A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# Enable in settings.php for production:</a:t>
            </a:r>
            <a:endParaRPr lang="en-US" sz="700" dirty="0"/>
          </a:p>
          <a:p>
            <a:pPr marL="0" indent="0">
              <a:buNone/>
            </a:pPr>
            <a:r>
              <a:rPr lang="en-US" sz="700" dirty="0">
                <a:solidFill>
                  <a:srgbClr val="E5C07B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$config['system.performance']['css']['preprocess'] = TRUE;  // Aggregate CSS</a:t>
            </a:r>
            <a:endParaRPr lang="en-US" sz="700" dirty="0"/>
          </a:p>
          <a:p>
            <a:pPr marL="0" indent="0">
              <a:buNone/>
            </a:pPr>
            <a:r>
              <a:rPr lang="en-US" sz="700" dirty="0">
                <a:solidFill>
                  <a:srgbClr val="E5C07B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$config['system.performance']['js']['preprocess']  = TRUE;  // Aggregate JS</a:t>
            </a:r>
            <a:endParaRPr lang="en-US" sz="700" dirty="0"/>
          </a:p>
          <a:p>
            <a:pPr marL="0" indent="0">
              <a:buNone/>
            </a:pPr>
            <a:r>
              <a:rPr lang="en-US" sz="700" dirty="0">
                <a:solidFill>
                  <a:srgbClr val="7EC8A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# Or via admin UI: /admin/config/development/performance</a:t>
            </a:r>
            <a:endParaRPr lang="en-US" sz="700" dirty="0"/>
          </a:p>
          <a:p>
            <a:pPr marL="0" indent="0">
              <a:buNone/>
            </a:pPr>
            <a:endParaRPr lang="en-US" sz="700" dirty="0"/>
          </a:p>
          <a:p>
            <a:pPr marL="0" indent="0">
              <a:buNone/>
            </a:pPr>
            <a:r>
              <a:rPr lang="en-US" sz="700" dirty="0">
                <a:solidFill>
                  <a:srgbClr val="7EC8A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# ── LIBRARIES BEST PRACTICES (repeat from Course 2 — performance angle)</a:t>
            </a:r>
            <a:endParaRPr lang="en-US" sz="700" dirty="0"/>
          </a:p>
          <a:p>
            <a:pPr marL="0" indent="0">
              <a:buNone/>
            </a:pPr>
            <a:r>
              <a:rPr lang="en-US" sz="700" dirty="0">
                <a:solidFill>
                  <a:srgbClr val="7EC8A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# GROUP assets to reduce HTTP requests:</a:t>
            </a:r>
            <a:endParaRPr lang="en-US" sz="700" dirty="0"/>
          </a:p>
          <a:p>
            <a:pPr marL="0" indent="0">
              <a:buNone/>
            </a:pPr>
            <a:r>
              <a:rPr lang="en-US" sz="700" dirty="0">
                <a:solidFill>
                  <a:srgbClr val="7EC8A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# css: { theme: { css/style.css: {} } }</a:t>
            </a:r>
            <a:endParaRPr lang="en-US" sz="700" dirty="0"/>
          </a:p>
          <a:p>
            <a:pPr marL="0" indent="0">
              <a:buNone/>
            </a:pPr>
            <a:r>
              <a:rPr lang="en-US" sz="700" dirty="0">
                <a:solidFill>
                  <a:srgbClr val="7EC8A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# js: { js/app.js: {} }</a:t>
            </a:r>
            <a:endParaRPr lang="en-US" sz="700" dirty="0"/>
          </a:p>
          <a:p>
            <a:pPr marL="0" indent="0">
              <a:buNone/>
            </a:pPr>
            <a:endParaRPr lang="en-US" sz="700" dirty="0"/>
          </a:p>
          <a:p>
            <a:pPr marL="0" indent="0">
              <a:buNone/>
            </a:pPr>
            <a:r>
              <a:rPr lang="en-US" sz="700" dirty="0">
                <a:solidFill>
                  <a:srgbClr val="7EC8A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# ── LOAD ASSETS CONDITIONALLY ─────────────────────────────────────────</a:t>
            </a:r>
            <a:endParaRPr lang="en-US" sz="700" dirty="0"/>
          </a:p>
          <a:p>
            <a:pPr marL="0" indent="0">
              <a:buNone/>
            </a:pPr>
            <a:r>
              <a:rPr lang="en-US" sz="700" dirty="0">
                <a:solidFill>
                  <a:srgbClr val="7EC8A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// Only attach library when needed — don't attach globally:</a:t>
            </a:r>
            <a:endParaRPr lang="en-US" sz="700" dirty="0"/>
          </a:p>
          <a:p>
            <a:pPr marL="0" indent="0">
              <a:buNone/>
            </a:pPr>
            <a:r>
              <a:rPr lang="en-US" sz="700" dirty="0">
                <a:solidFill>
                  <a:srgbClr val="E5C07B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$build['#attached']['library'][] = 'my_module/product_viewer';</a:t>
            </a:r>
            <a:endParaRPr lang="en-US" sz="700" dirty="0"/>
          </a:p>
          <a:p>
            <a:pPr marL="0" indent="0">
              <a:buNone/>
            </a:pPr>
            <a:r>
              <a:rPr lang="en-US" sz="700" dirty="0">
                <a:solidFill>
                  <a:srgbClr val="7EC8A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// vs. system.performance: css/js: { preprocess: true }</a:t>
            </a:r>
            <a:endParaRPr lang="en-US" sz="700" dirty="0"/>
          </a:p>
          <a:p>
            <a:pPr marL="0" indent="0">
              <a:buNone/>
            </a:pPr>
            <a:endParaRPr lang="en-US" sz="700" dirty="0"/>
          </a:p>
          <a:p>
            <a:pPr marL="0" indent="0">
              <a:buNone/>
            </a:pPr>
            <a:r>
              <a:rPr lang="en-US" sz="700" dirty="0">
                <a:solidFill>
                  <a:srgbClr val="7EC8A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// ── LAZY-LOADING IMAGES ────────────────────────────────────────────────</a:t>
            </a:r>
            <a:endParaRPr lang="en-US" sz="700" dirty="0"/>
          </a:p>
          <a:p>
            <a:pPr marL="0" indent="0">
              <a:buNone/>
            </a:pPr>
            <a:r>
              <a:rPr lang="en-US" sz="700" dirty="0">
                <a:solidFill>
                  <a:srgbClr val="7EC8A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// Core Image field formatter supports loading: lazy out of the box.</a:t>
            </a:r>
            <a:endParaRPr lang="en-US" sz="700" dirty="0"/>
          </a:p>
          <a:p>
            <a:pPr marL="0" indent="0">
              <a:buNone/>
            </a:pPr>
            <a:r>
              <a:rPr lang="en-US" sz="700" dirty="0">
                <a:solidFill>
                  <a:srgbClr val="7EC8A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// In render array:</a:t>
            </a:r>
            <a:endParaRPr lang="en-US" sz="700" dirty="0"/>
          </a:p>
          <a:p>
            <a:pPr marL="0" indent="0">
              <a:buNone/>
            </a:pPr>
            <a:r>
              <a:rPr lang="en-US" sz="700" dirty="0">
                <a:solidFill>
                  <a:srgbClr val="E5C07B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$build['image'] = [</a:t>
            </a:r>
            <a:endParaRPr lang="en-US" sz="700" dirty="0"/>
          </a:p>
          <a:p>
            <a:pPr marL="0" indent="0">
              <a:buNone/>
            </a:pPr>
            <a:r>
              <a:rPr lang="en-US" sz="700" dirty="0">
                <a:solidFill>
                  <a:srgbClr val="E5C07B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    '#theme'      =&gt; 'image',</a:t>
            </a:r>
            <a:endParaRPr lang="en-US" sz="700" dirty="0"/>
          </a:p>
          <a:p>
            <a:pPr marL="0" indent="0">
              <a:buNone/>
            </a:pPr>
            <a:r>
              <a:rPr lang="en-US" sz="700" dirty="0">
                <a:solidFill>
                  <a:srgbClr val="E5C07B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    '#uri'        =&gt; $uri,</a:t>
            </a:r>
            <a:endParaRPr lang="en-US" sz="700" dirty="0"/>
          </a:p>
          <a:p>
            <a:pPr marL="0" indent="0">
              <a:buNone/>
            </a:pPr>
            <a:r>
              <a:rPr lang="en-US" sz="700" dirty="0">
                <a:solidFill>
                  <a:srgbClr val="E5C07B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    '#attributes' =&gt; ['loading' =&gt; 'lazy'],</a:t>
            </a:r>
            <a:endParaRPr lang="en-US" sz="700" dirty="0"/>
          </a:p>
          <a:p>
            <a:pPr marL="0" indent="0">
              <a:buNone/>
            </a:pPr>
            <a:r>
              <a:rPr lang="en-US" sz="700" dirty="0">
                <a:solidFill>
                  <a:srgbClr val="F0C8B8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];</a:t>
            </a:r>
            <a:endParaRPr lang="en-US" sz="700" dirty="0"/>
          </a:p>
          <a:p>
            <a:pPr marL="0" indent="0">
              <a:buNone/>
            </a:pPr>
            <a:endParaRPr lang="en-US" sz="700" dirty="0"/>
          </a:p>
          <a:p>
            <a:pPr marL="0" indent="0">
              <a:buNone/>
            </a:pPr>
            <a:r>
              <a:rPr lang="en-US" sz="700" dirty="0">
                <a:solidFill>
                  <a:srgbClr val="7EC8A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// ── RESPONSIVE IMAGES ─────────────────────────────────────────────────</a:t>
            </a:r>
            <a:endParaRPr lang="en-US" sz="700" dirty="0"/>
          </a:p>
          <a:p>
            <a:pPr marL="0" indent="0">
              <a:buNone/>
            </a:pPr>
            <a:r>
              <a:rPr lang="en-US" sz="700" dirty="0">
                <a:solidFill>
                  <a:srgbClr val="7EC8A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// Core Responsive Image module provides image_style + srcset:</a:t>
            </a:r>
            <a:endParaRPr lang="en-US" sz="700" dirty="0"/>
          </a:p>
          <a:p>
            <a:pPr marL="0" indent="0">
              <a:buNone/>
            </a:pPr>
            <a:r>
              <a:rPr lang="en-US" sz="700" dirty="0">
                <a:solidFill>
                  <a:srgbClr val="E5C07B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$build['image'] = [</a:t>
            </a:r>
            <a:endParaRPr lang="en-US" sz="700" dirty="0"/>
          </a:p>
          <a:p>
            <a:pPr marL="0" indent="0">
              <a:buNone/>
            </a:pPr>
            <a:r>
              <a:rPr lang="en-US" sz="700" dirty="0">
                <a:solidFill>
                  <a:srgbClr val="E5C07B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    '#theme'                =&gt; 'responsive_image',</a:t>
            </a:r>
            <a:endParaRPr lang="en-US" sz="700" dirty="0"/>
          </a:p>
          <a:p>
            <a:pPr marL="0" indent="0">
              <a:buNone/>
            </a:pPr>
            <a:r>
              <a:rPr lang="en-US" sz="700" dirty="0">
                <a:solidFill>
                  <a:srgbClr val="E5C07B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    '#responsive_image_style_id' =&gt; 'hero_image',</a:t>
            </a:r>
            <a:endParaRPr lang="en-US" sz="700" dirty="0"/>
          </a:p>
          <a:p>
            <a:pPr marL="0" indent="0">
              <a:buNone/>
            </a:pPr>
            <a:r>
              <a:rPr lang="en-US" sz="700" dirty="0">
                <a:solidFill>
                  <a:srgbClr val="E5C07B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    '#uri'                  =&gt; $uri,</a:t>
            </a:r>
            <a:endParaRPr lang="en-US" sz="700" dirty="0"/>
          </a:p>
          <a:p>
            <a:pPr marL="0" indent="0">
              <a:buNone/>
            </a:pPr>
            <a:r>
              <a:rPr lang="en-US" sz="700" dirty="0">
                <a:solidFill>
                  <a:srgbClr val="F0C8B8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];</a:t>
            </a:r>
            <a:endParaRPr lang="en-US" sz="700" dirty="0"/>
          </a:p>
        </p:txBody>
      </p:sp>
      <p:sp>
        <p:nvSpPr>
          <p:cNvPr id="10" name="Shape 8"/>
          <p:cNvSpPr/>
          <p:nvPr/>
        </p:nvSpPr>
        <p:spPr>
          <a:xfrm>
            <a:off x="5532120" y="804672"/>
            <a:ext cx="3291840" cy="3680460"/>
          </a:xfrm>
          <a:prstGeom prst="rect">
            <a:avLst/>
          </a:prstGeom>
          <a:solidFill>
            <a:srgbClr val="FFFFFF"/>
          </a:solidFill>
          <a:ln w="12700">
            <a:solidFill>
              <a:srgbClr val="EDD8D0"/>
            </a:solidFill>
            <a:prstDash val="solid"/>
          </a:ln>
          <a:effectLst>
            <a:outerShdw blurRad="101600" dist="38100" dir="8100000" algn="bl" rotWithShape="0">
              <a:srgbClr val="000000">
                <a:alpha val="12000"/>
              </a:srgbClr>
            </a:outerShdw>
          </a:effectLst>
        </p:spPr>
        <p:txBody>
          <a:bodyPr/>
          <a:lstStyle/>
          <a:p>
            <a:endParaRPr lang="en-US"/>
          </a:p>
        </p:txBody>
      </p:sp>
      <p:sp>
        <p:nvSpPr>
          <p:cNvPr id="11" name="Text 9"/>
          <p:cNvSpPr/>
          <p:nvPr/>
        </p:nvSpPr>
        <p:spPr>
          <a:xfrm>
            <a:off x="5715000" y="941832"/>
            <a:ext cx="2926080" cy="32461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spcAft>
                <a:spcPts val="300"/>
              </a:spcAft>
              <a:buNone/>
            </a:pPr>
            <a:r>
              <a:rPr lang="en-US" sz="1050" b="1" dirty="0">
                <a:solidFill>
                  <a:srgbClr val="A8281E"/>
                </a:solidFill>
              </a:rPr>
              <a:t>Performance Checklist</a:t>
            </a:r>
            <a:endParaRPr lang="en-US" sz="1050" dirty="0"/>
          </a:p>
          <a:p>
            <a:pPr marL="342900" indent="-342900">
              <a:spcAft>
                <a:spcPts val="100"/>
              </a:spcAft>
              <a:buSzPct val="100000"/>
              <a:buChar char="•"/>
            </a:pPr>
            <a:r>
              <a:rPr lang="en-US" sz="1000" dirty="0">
                <a:solidFill>
                  <a:srgbClr val="1E0808"/>
                </a:solidFill>
              </a:rPr>
              <a:t>CSS/JS aggregation: ON in production — reduces requests from 30+ to 2-3</a:t>
            </a:r>
            <a:endParaRPr lang="en-US" sz="1050" dirty="0"/>
          </a:p>
          <a:p>
            <a:pPr marL="342900" indent="-342900">
              <a:spcAft>
                <a:spcPts val="100"/>
              </a:spcAft>
              <a:buSzPct val="100000"/>
              <a:buChar char="•"/>
            </a:pPr>
            <a:r>
              <a:rPr lang="en-US" sz="1000" dirty="0">
                <a:solidFill>
                  <a:srgbClr val="1E0808"/>
                </a:solidFill>
              </a:rPr>
              <a:t>Views result caching: ON — set cache time or use tags on every View</a:t>
            </a:r>
            <a:endParaRPr lang="en-US" sz="1050" dirty="0"/>
          </a:p>
          <a:p>
            <a:pPr marL="342900" indent="-342900">
              <a:spcAft>
                <a:spcPts val="100"/>
              </a:spcAft>
              <a:buSzPct val="100000"/>
              <a:buChar char="•"/>
            </a:pPr>
            <a:r>
              <a:rPr lang="en-US" sz="1000" dirty="0">
                <a:solidFill>
                  <a:srgbClr val="1E0808"/>
                </a:solidFill>
              </a:rPr>
              <a:t>Twig cache: ON — never disable in production, costs 10-30% render time</a:t>
            </a:r>
            <a:endParaRPr lang="en-US" sz="1050" dirty="0"/>
          </a:p>
          <a:p>
            <a:pPr marL="342900" indent="-342900">
              <a:spcAft>
                <a:spcPts val="100"/>
              </a:spcAft>
              <a:buSzPct val="100000"/>
              <a:buChar char="•"/>
            </a:pPr>
            <a:r>
              <a:rPr lang="en-US" sz="1000" dirty="0">
                <a:solidFill>
                  <a:srgbClr val="1E0808"/>
                </a:solidFill>
              </a:rPr>
              <a:t>OPcache: ON — PHP compiles each file once, dramatic speedup</a:t>
            </a:r>
            <a:endParaRPr lang="en-US" sz="1050" dirty="0"/>
          </a:p>
          <a:p>
            <a:pPr marL="342900" indent="-342900">
              <a:spcAft>
                <a:spcPts val="100"/>
              </a:spcAft>
              <a:buSzPct val="100000"/>
              <a:buChar char="•"/>
            </a:pPr>
            <a:r>
              <a:rPr lang="en-US" sz="1000" dirty="0">
                <a:solidFill>
                  <a:srgbClr val="1E0808"/>
                </a:solidFill>
              </a:rPr>
              <a:t>Redis/Memcache: use for all cache bins — avoid DB for hot cache reads</a:t>
            </a:r>
            <a:endParaRPr lang="en-US" sz="1050" dirty="0"/>
          </a:p>
          <a:p>
            <a:pPr marL="342900" indent="-342900">
              <a:spcAft>
                <a:spcPts val="100"/>
              </a:spcAft>
              <a:buSzPct val="100000"/>
              <a:buChar char="•"/>
            </a:pPr>
            <a:r>
              <a:rPr lang="en-US" sz="1000" dirty="0">
                <a:solidFill>
                  <a:srgbClr val="1E0808"/>
                </a:solidFill>
              </a:rPr>
              <a:t>Database query caching: use EntityQuery not raw SQL; EntityQuery results are cacheable via entity cache tags</a:t>
            </a:r>
            <a:endParaRPr lang="en-US" sz="1050" dirty="0"/>
          </a:p>
          <a:p>
            <a:pPr marL="0" indent="0">
              <a:spcAft>
                <a:spcPts val="300"/>
              </a:spcAft>
              <a:buNone/>
            </a:pPr>
            <a:r>
              <a:rPr lang="en-US" sz="1050" b="1" dirty="0">
                <a:solidFill>
                  <a:srgbClr val="A8281E"/>
                </a:solidFill>
              </a:rPr>
              <a:t>Drush performance commands</a:t>
            </a:r>
            <a:endParaRPr lang="en-US" sz="1050" dirty="0"/>
          </a:p>
          <a:p>
            <a:pPr marL="342900" indent="-342900">
              <a:spcAft>
                <a:spcPts val="100"/>
              </a:spcAft>
              <a:buSzPct val="100000"/>
              <a:buChar char="•"/>
            </a:pPr>
            <a:r>
              <a:rPr lang="en-US" sz="1000" dirty="0">
                <a:solidFill>
                  <a:srgbClr val="1E0808"/>
                </a:solidFill>
              </a:rPr>
              <a:t>drush php-eval "\Drupal::service('router.builder')-&gt;rebuild();"</a:t>
            </a:r>
            <a:endParaRPr lang="en-US" sz="1050" dirty="0"/>
          </a:p>
          <a:p>
            <a:pPr marL="342900" indent="-342900">
              <a:spcAft>
                <a:spcPts val="100"/>
              </a:spcAft>
              <a:buSzPct val="100000"/>
              <a:buChar char="•"/>
            </a:pPr>
            <a:r>
              <a:rPr lang="en-US" sz="1000" dirty="0">
                <a:solidFill>
                  <a:srgbClr val="1E0808"/>
                </a:solidFill>
              </a:rPr>
              <a:t>drush core-cron — warm caches via cron</a:t>
            </a:r>
            <a:endParaRPr lang="en-US" sz="1050" dirty="0"/>
          </a:p>
          <a:p>
            <a:pPr marL="342900" indent="-342900">
              <a:spcAft>
                <a:spcPts val="100"/>
              </a:spcAft>
              <a:buSzPct val="100000"/>
              <a:buChar char="•"/>
            </a:pPr>
            <a:r>
              <a:rPr lang="en-US" sz="1000" dirty="0">
                <a:solidFill>
                  <a:srgbClr val="1E0808"/>
                </a:solidFill>
              </a:rPr>
              <a:t>drush cache:rebuild — full cache rebuild</a:t>
            </a:r>
            <a:endParaRPr lang="en-US" sz="1050" dirty="0"/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4">
    <p:bg>
      <p:bgPr>
        <a:solidFill>
          <a:srgbClr val="FDF4F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658368"/>
          </a:xfrm>
          <a:prstGeom prst="rect">
            <a:avLst/>
          </a:prstGeom>
          <a:solidFill>
            <a:srgbClr val="140808"/>
          </a:solidFill>
          <a:ln w="12700">
            <a:solidFill>
              <a:srgbClr val="140808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3" name="Shape 1"/>
          <p:cNvSpPr/>
          <p:nvPr/>
        </p:nvSpPr>
        <p:spPr>
          <a:xfrm>
            <a:off x="0" y="658368"/>
            <a:ext cx="9144000" cy="50292"/>
          </a:xfrm>
          <a:prstGeom prst="rect">
            <a:avLst/>
          </a:prstGeom>
          <a:solidFill>
            <a:srgbClr val="F0907A"/>
          </a:solidFill>
          <a:ln w="12700">
            <a:solidFill>
              <a:srgbClr val="F0907A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4" name="Text 2"/>
          <p:cNvSpPr/>
          <p:nvPr/>
        </p:nvSpPr>
        <p:spPr>
          <a:xfrm>
            <a:off x="320040" y="0"/>
            <a:ext cx="4389120" cy="6583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2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Performance APIs</a:t>
            </a:r>
            <a:endParaRPr lang="en-US" sz="2200" dirty="0"/>
          </a:p>
        </p:txBody>
      </p:sp>
      <p:sp>
        <p:nvSpPr>
          <p:cNvPr id="5" name="Text 3"/>
          <p:cNvSpPr/>
          <p:nvPr/>
        </p:nvSpPr>
        <p:spPr>
          <a:xfrm>
            <a:off x="4709160" y="0"/>
            <a:ext cx="4114800" cy="6583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300" dirty="0">
                <a:solidFill>
                  <a:srgbClr val="FDF4F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 |  Profiling &amp; Identifying Bottlenecks</a:t>
            </a:r>
            <a:endParaRPr lang="en-US" sz="1300" dirty="0"/>
          </a:p>
        </p:txBody>
      </p:sp>
      <p:sp>
        <p:nvSpPr>
          <p:cNvPr id="6" name="Shape 4"/>
          <p:cNvSpPr/>
          <p:nvPr/>
        </p:nvSpPr>
        <p:spPr>
          <a:xfrm>
            <a:off x="0" y="4846320"/>
            <a:ext cx="9144000" cy="297180"/>
          </a:xfrm>
          <a:prstGeom prst="rect">
            <a:avLst/>
          </a:prstGeom>
          <a:solidFill>
            <a:srgbClr val="140808"/>
          </a:solidFill>
          <a:ln w="12700">
            <a:solidFill>
              <a:srgbClr val="140808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7" name="Text 5"/>
          <p:cNvSpPr/>
          <p:nvPr/>
        </p:nvSpPr>
        <p:spPr>
          <a:xfrm>
            <a:off x="274320" y="4846320"/>
            <a:ext cx="8595360" cy="2971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800" dirty="0">
                <a:solidFill>
                  <a:srgbClr val="FDF4F0"/>
                </a:solidFill>
              </a:rPr>
              <a:t>drupal.org/docs  |  CACHING, PERFORMANCE &amp; DEPLOYMENT  |  COURSE 6 OF 7</a:t>
            </a:r>
            <a:endParaRPr lang="en-US" sz="800" dirty="0"/>
          </a:p>
        </p:txBody>
      </p:sp>
      <p:sp>
        <p:nvSpPr>
          <p:cNvPr id="8" name="Shape 6"/>
          <p:cNvSpPr/>
          <p:nvPr/>
        </p:nvSpPr>
        <p:spPr>
          <a:xfrm>
            <a:off x="320040" y="804672"/>
            <a:ext cx="8503920" cy="3977640"/>
          </a:xfrm>
          <a:prstGeom prst="rect">
            <a:avLst/>
          </a:prstGeom>
          <a:solidFill>
            <a:srgbClr val="100505"/>
          </a:solidFill>
          <a:ln w="12700">
            <a:solidFill>
              <a:srgbClr val="A8281E"/>
            </a:solidFill>
            <a:prstDash val="solid"/>
          </a:ln>
          <a:effectLst>
            <a:outerShdw blurRad="101600" dist="38100" dir="8100000" algn="bl" rotWithShape="0">
              <a:srgbClr val="000000">
                <a:alpha val="12000"/>
              </a:srgbClr>
            </a:outerShdw>
          </a:effectLst>
        </p:spPr>
        <p:txBody>
          <a:bodyPr/>
          <a:lstStyle/>
          <a:p>
            <a:endParaRPr lang="en-US"/>
          </a:p>
        </p:txBody>
      </p:sp>
      <p:sp>
        <p:nvSpPr>
          <p:cNvPr id="9" name="Text 7"/>
          <p:cNvSpPr/>
          <p:nvPr/>
        </p:nvSpPr>
        <p:spPr>
          <a:xfrm>
            <a:off x="457200" y="828380"/>
            <a:ext cx="8229600" cy="3794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600" dirty="0">
                <a:solidFill>
                  <a:srgbClr val="7EC8A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// ── DRUPAL CORE PROFILING TOOLS ──────────────────────────────────────</a:t>
            </a:r>
            <a:endParaRPr lang="en-US" sz="600" dirty="0"/>
          </a:p>
          <a:p>
            <a:pPr marL="0" indent="0">
              <a:buNone/>
            </a:pPr>
            <a:r>
              <a:rPr lang="en-US" sz="600" dirty="0">
                <a:solidFill>
                  <a:srgbClr val="7EC8A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# Enable in development.services.yml:</a:t>
            </a:r>
            <a:endParaRPr lang="en-US" sz="600" dirty="0"/>
          </a:p>
          <a:p>
            <a:pPr marL="0" indent="0">
              <a:buNone/>
            </a:pPr>
            <a:r>
              <a:rPr lang="en-US" sz="600" dirty="0">
                <a:solidFill>
                  <a:srgbClr val="F0C8B8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parameters:</a:t>
            </a:r>
            <a:endParaRPr lang="en-US" sz="600" dirty="0"/>
          </a:p>
          <a:p>
            <a:pPr marL="0" indent="0">
              <a:buNone/>
            </a:pPr>
            <a:r>
              <a:rPr lang="en-US" sz="600" dirty="0">
                <a:solidFill>
                  <a:srgbClr val="F0C8B8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  twig.config:</a:t>
            </a:r>
            <a:endParaRPr lang="en-US" sz="600" dirty="0"/>
          </a:p>
          <a:p>
            <a:pPr marL="0" indent="0">
              <a:buNone/>
            </a:pPr>
            <a:r>
              <a:rPr lang="en-US" sz="600" dirty="0">
                <a:solidFill>
                  <a:srgbClr val="F0C8B8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    debug: true</a:t>
            </a:r>
            <a:endParaRPr lang="en-US" sz="600" dirty="0"/>
          </a:p>
          <a:p>
            <a:pPr marL="0" indent="0">
              <a:buNone/>
            </a:pPr>
            <a:r>
              <a:rPr lang="en-US" sz="600" dirty="0">
                <a:solidFill>
                  <a:srgbClr val="F0C8B8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  http.response.debug_cacheability_headers: true</a:t>
            </a:r>
            <a:endParaRPr lang="en-US" sz="600" dirty="0"/>
          </a:p>
          <a:p>
            <a:pPr marL="0" indent="0">
              <a:buNone/>
            </a:pPr>
            <a:endParaRPr lang="en-US" sz="600" dirty="0"/>
          </a:p>
          <a:p>
            <a:pPr marL="0" indent="0">
              <a:buNone/>
            </a:pPr>
            <a:r>
              <a:rPr lang="en-US" sz="600" dirty="0">
                <a:solidFill>
                  <a:srgbClr val="7EC8A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# ── WEBPROFILER (DRUPAL TOOLBAR + DEVEL MODULE) ───────────────────────</a:t>
            </a:r>
            <a:endParaRPr lang="en-US" sz="600" dirty="0"/>
          </a:p>
          <a:p>
            <a:pPr marL="0" indent="0">
              <a:buNone/>
            </a:pPr>
            <a:r>
              <a:rPr lang="en-US" sz="600" dirty="0">
                <a:solidFill>
                  <a:srgbClr val="7EC8A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# Provides a toolbar showing:</a:t>
            </a:r>
            <a:endParaRPr lang="en-US" sz="600" dirty="0"/>
          </a:p>
          <a:p>
            <a:pPr marL="0" indent="0">
              <a:buNone/>
            </a:pPr>
            <a:r>
              <a:rPr lang="en-US" sz="600" dirty="0">
                <a:solidFill>
                  <a:srgbClr val="7EC8A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# - Request time breakdown</a:t>
            </a:r>
            <a:endParaRPr lang="en-US" sz="600" dirty="0"/>
          </a:p>
          <a:p>
            <a:pPr marL="0" indent="0">
              <a:buNone/>
            </a:pPr>
            <a:r>
              <a:rPr lang="en-US" sz="600" dirty="0">
                <a:solidFill>
                  <a:srgbClr val="7EC8A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# - Number of SQL queries + slow queries</a:t>
            </a:r>
            <a:endParaRPr lang="en-US" sz="600" dirty="0"/>
          </a:p>
          <a:p>
            <a:pPr marL="0" indent="0">
              <a:buNone/>
            </a:pPr>
            <a:r>
              <a:rPr lang="en-US" sz="600" dirty="0">
                <a:solidFill>
                  <a:srgbClr val="7EC8A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# - Cache hit/miss counts</a:t>
            </a:r>
            <a:endParaRPr lang="en-US" sz="600" dirty="0"/>
          </a:p>
          <a:p>
            <a:pPr marL="0" indent="0">
              <a:buNone/>
            </a:pPr>
            <a:r>
              <a:rPr lang="en-US" sz="600" dirty="0">
                <a:solidFill>
                  <a:srgbClr val="7EC8A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# - Service container info</a:t>
            </a:r>
            <a:endParaRPr lang="en-US" sz="600" dirty="0"/>
          </a:p>
          <a:p>
            <a:pPr marL="0" indent="0">
              <a:buNone/>
            </a:pPr>
            <a:r>
              <a:rPr lang="en-US" sz="600" dirty="0">
                <a:solidFill>
                  <a:srgbClr val="7EC8A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# Install: devel + webprofiler modules</a:t>
            </a:r>
            <a:endParaRPr lang="en-US" sz="600" dirty="0"/>
          </a:p>
          <a:p>
            <a:pPr marL="0" indent="0">
              <a:buNone/>
            </a:pPr>
            <a:endParaRPr lang="en-US" sz="600" dirty="0"/>
          </a:p>
          <a:p>
            <a:pPr marL="0" indent="0">
              <a:buNone/>
            </a:pPr>
            <a:r>
              <a:rPr lang="en-US" sz="600" dirty="0">
                <a:solidFill>
                  <a:srgbClr val="7EC8A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# ── XHProf / TIDEWAYS ─────────────────────────────────────────────────</a:t>
            </a:r>
            <a:endParaRPr lang="en-US" sz="600" dirty="0"/>
          </a:p>
          <a:p>
            <a:pPr marL="0" indent="0">
              <a:buNone/>
            </a:pPr>
            <a:r>
              <a:rPr lang="en-US" sz="600" dirty="0">
                <a:solidFill>
                  <a:srgbClr val="7EC8A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# PHP function-level profiling — shows exactly which functions are slow.</a:t>
            </a:r>
            <a:endParaRPr lang="en-US" sz="600" dirty="0"/>
          </a:p>
          <a:p>
            <a:pPr marL="0" indent="0">
              <a:buNone/>
            </a:pPr>
            <a:r>
              <a:rPr lang="en-US" sz="600" dirty="0">
                <a:solidFill>
                  <a:srgbClr val="7EC8A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# Use XHProf or Tideways PHP extension + GUI to visualize call trees.</a:t>
            </a:r>
            <a:endParaRPr lang="en-US" sz="600" dirty="0"/>
          </a:p>
          <a:p>
            <a:pPr marL="0" indent="0">
              <a:buNone/>
            </a:pPr>
            <a:endParaRPr lang="en-US" sz="600" dirty="0"/>
          </a:p>
          <a:p>
            <a:pPr marL="0" indent="0">
              <a:buNone/>
            </a:pPr>
            <a:r>
              <a:rPr lang="en-US" sz="600" dirty="0">
                <a:solidFill>
                  <a:srgbClr val="7EC8A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// ── SLOW QUERY LOGGING ────────────────────────────────────────────────</a:t>
            </a:r>
            <a:endParaRPr lang="en-US" sz="600" dirty="0"/>
          </a:p>
          <a:p>
            <a:pPr marL="0" indent="0">
              <a:buNone/>
            </a:pPr>
            <a:r>
              <a:rPr lang="en-US" sz="600" dirty="0">
                <a:solidFill>
                  <a:srgbClr val="7EC8A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# In settings.local.php — log all queries slower than 1 second:</a:t>
            </a:r>
            <a:endParaRPr lang="en-US" sz="600" dirty="0"/>
          </a:p>
          <a:p>
            <a:pPr marL="0" indent="0">
              <a:buNone/>
            </a:pPr>
            <a:r>
              <a:rPr lang="en-US" sz="600" dirty="0">
                <a:solidFill>
                  <a:srgbClr val="E5C07B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$databases['default']['default']['init_commands'] = [</a:t>
            </a:r>
            <a:endParaRPr lang="en-US" sz="600" dirty="0"/>
          </a:p>
          <a:p>
            <a:pPr marL="0" indent="0">
              <a:buNone/>
            </a:pPr>
            <a:r>
              <a:rPr lang="en-US" sz="600" dirty="0">
                <a:solidFill>
                  <a:srgbClr val="E5C07B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    'slow_queries' =&gt; "SET SESSION long_query_time=1",</a:t>
            </a:r>
            <a:endParaRPr lang="en-US" sz="600" dirty="0"/>
          </a:p>
          <a:p>
            <a:pPr marL="0" indent="0">
              <a:buNone/>
            </a:pPr>
            <a:r>
              <a:rPr lang="en-US" sz="600" dirty="0">
                <a:solidFill>
                  <a:srgbClr val="F0C8B8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];</a:t>
            </a:r>
            <a:endParaRPr lang="en-US" sz="600" dirty="0"/>
          </a:p>
          <a:p>
            <a:pPr marL="0" indent="0">
              <a:buNone/>
            </a:pPr>
            <a:endParaRPr lang="en-US" sz="600" dirty="0"/>
          </a:p>
          <a:p>
            <a:pPr marL="0" indent="0">
              <a:buNone/>
            </a:pPr>
            <a:r>
              <a:rPr lang="en-US" sz="600" dirty="0">
                <a:solidFill>
                  <a:srgbClr val="7EC8A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// ── MANUAL TIMING ─────────────────────────────────────────────────────</a:t>
            </a:r>
            <a:endParaRPr lang="en-US" sz="600" dirty="0"/>
          </a:p>
          <a:p>
            <a:pPr marL="0" indent="0">
              <a:buNone/>
            </a:pPr>
            <a:r>
              <a:rPr lang="en-US" sz="600" dirty="0">
                <a:solidFill>
                  <a:srgbClr val="E5C07B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$start = microtime(TRUE);</a:t>
            </a:r>
            <a:endParaRPr lang="en-US" sz="600" dirty="0"/>
          </a:p>
          <a:p>
            <a:pPr marL="0" indent="0">
              <a:buNone/>
            </a:pPr>
            <a:r>
              <a:rPr lang="en-US" sz="600" dirty="0">
                <a:solidFill>
                  <a:srgbClr val="7EC8A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// ... code to profile ...</a:t>
            </a:r>
            <a:endParaRPr lang="en-US" sz="600" dirty="0"/>
          </a:p>
          <a:p>
            <a:pPr marL="0" indent="0">
              <a:buNone/>
            </a:pPr>
            <a:r>
              <a:rPr lang="en-US" sz="600" dirty="0">
                <a:solidFill>
                  <a:srgbClr val="E5C07B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$elapsed = microtime(TRUE) - $start;</a:t>
            </a:r>
            <a:endParaRPr lang="en-US" sz="600" dirty="0"/>
          </a:p>
          <a:p>
            <a:pPr marL="0" indent="0">
              <a:buNone/>
            </a:pPr>
            <a:r>
              <a:rPr lang="en-US" sz="600" dirty="0">
                <a:solidFill>
                  <a:srgbClr val="9CDCFE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\Drupal::logger('my_module')-&gt;debug('Operation took @ms ms', ['@ms' =&gt; round($elapsed * 1000)]);</a:t>
            </a:r>
            <a:endParaRPr lang="en-US" sz="600" dirty="0"/>
          </a:p>
          <a:p>
            <a:pPr marL="0" indent="0">
              <a:buNone/>
            </a:pPr>
            <a:endParaRPr lang="en-US" sz="600" dirty="0"/>
          </a:p>
          <a:p>
            <a:pPr marL="0" indent="0">
              <a:buNone/>
            </a:pPr>
            <a:r>
              <a:rPr lang="en-US" sz="600" dirty="0">
                <a:solidFill>
                  <a:srgbClr val="7EC8A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// ── COUNTING QUERIES PER REQUEST ──────────────────────────────────────</a:t>
            </a:r>
            <a:endParaRPr lang="en-US" sz="600" dirty="0"/>
          </a:p>
          <a:p>
            <a:pPr marL="0" indent="0">
              <a:buNone/>
            </a:pPr>
            <a:r>
              <a:rPr lang="en-US" sz="600" dirty="0">
                <a:solidFill>
                  <a:srgbClr val="7EC8A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# With devel module, add ?query to any URL to see all executed queries.</a:t>
            </a:r>
            <a:endParaRPr lang="en-US" sz="600" dirty="0"/>
          </a:p>
          <a:p>
            <a:pPr marL="0" indent="0">
              <a:buNone/>
            </a:pPr>
            <a:r>
              <a:rPr lang="en-US" sz="600" dirty="0">
                <a:solidFill>
                  <a:srgbClr val="7EC8A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# Or check: \Drupal::database()-&gt;getLogger() in custom code.</a:t>
            </a:r>
            <a:endParaRPr lang="en-US" sz="600" dirty="0"/>
          </a:p>
          <a:p>
            <a:pPr marL="0" indent="0">
              <a:buNone/>
            </a:pPr>
            <a:endParaRPr lang="en-US" sz="600" dirty="0"/>
          </a:p>
          <a:p>
            <a:pPr marL="0" indent="0">
              <a:buNone/>
            </a:pPr>
            <a:r>
              <a:rPr lang="en-US" sz="600" dirty="0">
                <a:solidFill>
                  <a:srgbClr val="7EC8A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// ── ENTITY QUERY OPTIMISATION ────────────────────────────────────────</a:t>
            </a:r>
            <a:endParaRPr lang="en-US" sz="600" dirty="0"/>
          </a:p>
          <a:p>
            <a:pPr marL="0" indent="0">
              <a:buNone/>
            </a:pPr>
            <a:r>
              <a:rPr lang="en-US" sz="600" dirty="0">
                <a:solidFill>
                  <a:srgbClr val="7EC8A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// Bad: loading all nodes then filtering in PHP:</a:t>
            </a:r>
            <a:endParaRPr lang="en-US" sz="600" dirty="0"/>
          </a:p>
          <a:p>
            <a:pPr marL="0" indent="0">
              <a:buNone/>
            </a:pPr>
            <a:r>
              <a:rPr lang="en-US" sz="600" dirty="0">
                <a:solidFill>
                  <a:srgbClr val="E5C07B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$all = Node::loadMultiple();  // 10,000 DB rows loaded!</a:t>
            </a:r>
            <a:endParaRPr lang="en-US" sz="600" dirty="0"/>
          </a:p>
          <a:p>
            <a:pPr marL="0" indent="0">
              <a:buNone/>
            </a:pPr>
            <a:r>
              <a:rPr lang="en-US" sz="600" dirty="0">
                <a:solidFill>
                  <a:srgbClr val="E5C07B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$active = array_filter($all, fn($n) =&gt; $n-&gt;isPublished());</a:t>
            </a:r>
            <a:endParaRPr lang="en-US" sz="600" dirty="0"/>
          </a:p>
          <a:p>
            <a:pPr marL="0" indent="0">
              <a:buNone/>
            </a:pPr>
            <a:endParaRPr lang="en-US" sz="600" dirty="0"/>
          </a:p>
          <a:p>
            <a:pPr marL="0" indent="0">
              <a:buNone/>
            </a:pPr>
            <a:r>
              <a:rPr lang="en-US" sz="600" dirty="0">
                <a:solidFill>
                  <a:srgbClr val="7EC8A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// Good: filter in the query, load only what's needed:</a:t>
            </a:r>
            <a:endParaRPr lang="en-US" sz="600" dirty="0"/>
          </a:p>
          <a:p>
            <a:pPr marL="0" indent="0">
              <a:buNone/>
            </a:pPr>
            <a:r>
              <a:rPr lang="en-US" sz="600" dirty="0">
                <a:solidFill>
                  <a:srgbClr val="E5C07B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$nids = \Drupal::entityQuery('node')-&gt;condition('status', 1)-&gt;execute();</a:t>
            </a:r>
            <a:endParaRPr lang="en-US" sz="600" dirty="0"/>
          </a:p>
          <a:p>
            <a:pPr marL="0" indent="0">
              <a:buNone/>
            </a:pPr>
            <a:r>
              <a:rPr lang="en-US" sz="600" dirty="0">
                <a:solidFill>
                  <a:srgbClr val="E5C07B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$nodes = Node::loadMultiple($nids);</a:t>
            </a:r>
            <a:endParaRPr lang="en-US" sz="600" dirty="0"/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5">
    <p:bg>
      <p:bgPr>
        <a:solidFill>
          <a:srgbClr val="FDF4F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658368"/>
          </a:xfrm>
          <a:prstGeom prst="rect">
            <a:avLst/>
          </a:prstGeom>
          <a:solidFill>
            <a:srgbClr val="140808"/>
          </a:solidFill>
          <a:ln w="12700">
            <a:solidFill>
              <a:srgbClr val="140808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3" name="Shape 1"/>
          <p:cNvSpPr/>
          <p:nvPr/>
        </p:nvSpPr>
        <p:spPr>
          <a:xfrm>
            <a:off x="0" y="658368"/>
            <a:ext cx="9144000" cy="50292"/>
          </a:xfrm>
          <a:prstGeom prst="rect">
            <a:avLst/>
          </a:prstGeom>
          <a:solidFill>
            <a:srgbClr val="F0907A"/>
          </a:solidFill>
          <a:ln w="12700">
            <a:solidFill>
              <a:srgbClr val="F0907A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4" name="Text 2"/>
          <p:cNvSpPr/>
          <p:nvPr/>
        </p:nvSpPr>
        <p:spPr>
          <a:xfrm>
            <a:off x="320040" y="0"/>
            <a:ext cx="4389120" cy="6583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2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Performance APIs</a:t>
            </a:r>
            <a:endParaRPr lang="en-US" sz="2200" dirty="0"/>
          </a:p>
        </p:txBody>
      </p:sp>
      <p:sp>
        <p:nvSpPr>
          <p:cNvPr id="5" name="Text 3"/>
          <p:cNvSpPr/>
          <p:nvPr/>
        </p:nvSpPr>
        <p:spPr>
          <a:xfrm>
            <a:off x="4709160" y="0"/>
            <a:ext cx="4114800" cy="6583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300" dirty="0">
                <a:solidFill>
                  <a:srgbClr val="FDF4F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 |  Best Practices — Production Performance</a:t>
            </a:r>
            <a:endParaRPr lang="en-US" sz="1300" dirty="0"/>
          </a:p>
        </p:txBody>
      </p:sp>
      <p:sp>
        <p:nvSpPr>
          <p:cNvPr id="6" name="Shape 4"/>
          <p:cNvSpPr/>
          <p:nvPr/>
        </p:nvSpPr>
        <p:spPr>
          <a:xfrm>
            <a:off x="0" y="4846320"/>
            <a:ext cx="9144000" cy="297180"/>
          </a:xfrm>
          <a:prstGeom prst="rect">
            <a:avLst/>
          </a:prstGeom>
          <a:solidFill>
            <a:srgbClr val="140808"/>
          </a:solidFill>
          <a:ln w="12700">
            <a:solidFill>
              <a:srgbClr val="140808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7" name="Text 5"/>
          <p:cNvSpPr/>
          <p:nvPr/>
        </p:nvSpPr>
        <p:spPr>
          <a:xfrm>
            <a:off x="274320" y="4846320"/>
            <a:ext cx="8595360" cy="2971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800" dirty="0">
                <a:solidFill>
                  <a:srgbClr val="FDF4F0"/>
                </a:solidFill>
              </a:rPr>
              <a:t>drupal.org/docs  |  CACHING, PERFORMANCE &amp; DEPLOYMENT  |  COURSE 6 OF 7</a:t>
            </a:r>
            <a:endParaRPr lang="en-US" sz="800" dirty="0"/>
          </a:p>
        </p:txBody>
      </p:sp>
      <p:sp>
        <p:nvSpPr>
          <p:cNvPr id="8" name="Shape 6"/>
          <p:cNvSpPr/>
          <p:nvPr/>
        </p:nvSpPr>
        <p:spPr>
          <a:xfrm>
            <a:off x="320040" y="804672"/>
            <a:ext cx="4160520" cy="877824"/>
          </a:xfrm>
          <a:prstGeom prst="rect">
            <a:avLst/>
          </a:prstGeom>
          <a:solidFill>
            <a:srgbClr val="FFFFFF"/>
          </a:solidFill>
          <a:ln w="12700">
            <a:solidFill>
              <a:srgbClr val="EDD8D0"/>
            </a:solidFill>
            <a:prstDash val="solid"/>
          </a:ln>
          <a:effectLst>
            <a:outerShdw blurRad="101600" dist="38100" dir="8100000" algn="bl" rotWithShape="0">
              <a:srgbClr val="000000">
                <a:alpha val="12000"/>
              </a:srgbClr>
            </a:outerShdw>
          </a:effectLst>
        </p:spPr>
        <p:txBody>
          <a:bodyPr/>
          <a:lstStyle/>
          <a:p>
            <a:endParaRPr lang="en-US"/>
          </a:p>
        </p:txBody>
      </p:sp>
      <p:sp>
        <p:nvSpPr>
          <p:cNvPr id="9" name="Shape 7"/>
          <p:cNvSpPr/>
          <p:nvPr/>
        </p:nvSpPr>
        <p:spPr>
          <a:xfrm>
            <a:off x="411480" y="1051560"/>
            <a:ext cx="411480" cy="411480"/>
          </a:xfrm>
          <a:prstGeom prst="ellipse">
            <a:avLst/>
          </a:prstGeom>
          <a:solidFill>
            <a:srgbClr val="F0907A"/>
          </a:solidFill>
          <a:ln w="12700">
            <a:solidFill>
              <a:srgbClr val="F0907A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0" name="Text 8"/>
          <p:cNvSpPr/>
          <p:nvPr/>
        </p:nvSpPr>
        <p:spPr>
          <a:xfrm>
            <a:off x="411480" y="1051560"/>
            <a:ext cx="41148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300" b="1" dirty="0">
                <a:solidFill>
                  <a:srgbClr val="FFFFFF"/>
                </a:solidFill>
              </a:rPr>
              <a:t>✓</a:t>
            </a:r>
            <a:endParaRPr lang="en-US" sz="1300" dirty="0"/>
          </a:p>
        </p:txBody>
      </p:sp>
      <p:sp>
        <p:nvSpPr>
          <p:cNvPr id="11" name="Text 9"/>
          <p:cNvSpPr/>
          <p:nvPr/>
        </p:nvSpPr>
        <p:spPr>
          <a:xfrm>
            <a:off x="914400" y="877824"/>
            <a:ext cx="3474720" cy="7498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100" dirty="0">
                <a:solidFill>
                  <a:srgbClr val="1E0808"/>
                </a:solidFill>
              </a:rPr>
              <a:t>Enable CSS/JS preprocessing in system.performance — aggregation reduces asset requests from dozens to 2-3 per page, dramatically cutting connection overhead</a:t>
            </a:r>
            <a:endParaRPr lang="en-US" sz="1100" dirty="0"/>
          </a:p>
        </p:txBody>
      </p:sp>
      <p:sp>
        <p:nvSpPr>
          <p:cNvPr id="12" name="Shape 10"/>
          <p:cNvSpPr/>
          <p:nvPr/>
        </p:nvSpPr>
        <p:spPr>
          <a:xfrm>
            <a:off x="320040" y="1810512"/>
            <a:ext cx="4160520" cy="877824"/>
          </a:xfrm>
          <a:prstGeom prst="rect">
            <a:avLst/>
          </a:prstGeom>
          <a:solidFill>
            <a:srgbClr val="FFFFFF"/>
          </a:solidFill>
          <a:ln w="12700">
            <a:solidFill>
              <a:srgbClr val="EDD8D0"/>
            </a:solidFill>
            <a:prstDash val="solid"/>
          </a:ln>
          <a:effectLst>
            <a:outerShdw blurRad="101600" dist="38100" dir="8100000" algn="bl" rotWithShape="0">
              <a:srgbClr val="000000">
                <a:alpha val="12000"/>
              </a:srgbClr>
            </a:outerShdw>
          </a:effectLst>
        </p:spPr>
        <p:txBody>
          <a:bodyPr/>
          <a:lstStyle/>
          <a:p>
            <a:endParaRPr lang="en-US"/>
          </a:p>
        </p:txBody>
      </p:sp>
      <p:sp>
        <p:nvSpPr>
          <p:cNvPr id="13" name="Shape 11"/>
          <p:cNvSpPr/>
          <p:nvPr/>
        </p:nvSpPr>
        <p:spPr>
          <a:xfrm>
            <a:off x="411480" y="2057400"/>
            <a:ext cx="411480" cy="411480"/>
          </a:xfrm>
          <a:prstGeom prst="ellipse">
            <a:avLst/>
          </a:prstGeom>
          <a:solidFill>
            <a:srgbClr val="F0907A"/>
          </a:solidFill>
          <a:ln w="12700">
            <a:solidFill>
              <a:srgbClr val="F0907A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4" name="Text 12"/>
          <p:cNvSpPr/>
          <p:nvPr/>
        </p:nvSpPr>
        <p:spPr>
          <a:xfrm>
            <a:off x="411480" y="2057400"/>
            <a:ext cx="41148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300" b="1" dirty="0">
                <a:solidFill>
                  <a:srgbClr val="FFFFFF"/>
                </a:solidFill>
              </a:rPr>
              <a:t>✓</a:t>
            </a:r>
            <a:endParaRPr lang="en-US" sz="1300" dirty="0"/>
          </a:p>
        </p:txBody>
      </p:sp>
      <p:sp>
        <p:nvSpPr>
          <p:cNvPr id="15" name="Text 13"/>
          <p:cNvSpPr/>
          <p:nvPr/>
        </p:nvSpPr>
        <p:spPr>
          <a:xfrm>
            <a:off x="914400" y="1883664"/>
            <a:ext cx="3474720" cy="7498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100" dirty="0">
                <a:solidFill>
                  <a:srgbClr val="1E0808"/>
                </a:solidFill>
              </a:rPr>
              <a:t>Enable Views caching on every View — uncached Views run fresh database queries on every page load. Set cache tags mode to invalidate on node save</a:t>
            </a:r>
            <a:endParaRPr lang="en-US" sz="1100" dirty="0"/>
          </a:p>
        </p:txBody>
      </p:sp>
      <p:sp>
        <p:nvSpPr>
          <p:cNvPr id="16" name="Shape 14"/>
          <p:cNvSpPr/>
          <p:nvPr/>
        </p:nvSpPr>
        <p:spPr>
          <a:xfrm>
            <a:off x="320040" y="2816352"/>
            <a:ext cx="4160520" cy="877824"/>
          </a:xfrm>
          <a:prstGeom prst="rect">
            <a:avLst/>
          </a:prstGeom>
          <a:solidFill>
            <a:srgbClr val="FFFFFF"/>
          </a:solidFill>
          <a:ln w="12700">
            <a:solidFill>
              <a:srgbClr val="EDD8D0"/>
            </a:solidFill>
            <a:prstDash val="solid"/>
          </a:ln>
          <a:effectLst>
            <a:outerShdw blurRad="101600" dist="38100" dir="8100000" algn="bl" rotWithShape="0">
              <a:srgbClr val="000000">
                <a:alpha val="12000"/>
              </a:srgbClr>
            </a:outerShdw>
          </a:effectLst>
        </p:spPr>
        <p:txBody>
          <a:bodyPr/>
          <a:lstStyle/>
          <a:p>
            <a:endParaRPr lang="en-US"/>
          </a:p>
        </p:txBody>
      </p:sp>
      <p:sp>
        <p:nvSpPr>
          <p:cNvPr id="17" name="Shape 15"/>
          <p:cNvSpPr/>
          <p:nvPr/>
        </p:nvSpPr>
        <p:spPr>
          <a:xfrm>
            <a:off x="411480" y="3063240"/>
            <a:ext cx="411480" cy="411480"/>
          </a:xfrm>
          <a:prstGeom prst="ellipse">
            <a:avLst/>
          </a:prstGeom>
          <a:solidFill>
            <a:srgbClr val="F0907A"/>
          </a:solidFill>
          <a:ln w="12700">
            <a:solidFill>
              <a:srgbClr val="F0907A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8" name="Text 16"/>
          <p:cNvSpPr/>
          <p:nvPr/>
        </p:nvSpPr>
        <p:spPr>
          <a:xfrm>
            <a:off x="411480" y="3063240"/>
            <a:ext cx="41148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300" b="1" dirty="0">
                <a:solidFill>
                  <a:srgbClr val="FFFFFF"/>
                </a:solidFill>
              </a:rPr>
              <a:t>✓</a:t>
            </a:r>
            <a:endParaRPr lang="en-US" sz="1300" dirty="0"/>
          </a:p>
        </p:txBody>
      </p:sp>
      <p:sp>
        <p:nvSpPr>
          <p:cNvPr id="19" name="Text 17"/>
          <p:cNvSpPr/>
          <p:nvPr/>
        </p:nvSpPr>
        <p:spPr>
          <a:xfrm>
            <a:off x="914400" y="2889504"/>
            <a:ext cx="3474720" cy="7498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100" dirty="0">
                <a:solidFill>
                  <a:srgbClr val="1E0808"/>
                </a:solidFill>
              </a:rPr>
              <a:t>Use BigPipe for authenticated users and #lazy_builder for any per-user element — this enables Dynamic Page Cache for logged-in users which is otherwise impossible</a:t>
            </a:r>
            <a:endParaRPr lang="en-US" sz="1100" dirty="0"/>
          </a:p>
        </p:txBody>
      </p:sp>
      <p:sp>
        <p:nvSpPr>
          <p:cNvPr id="20" name="Shape 18"/>
          <p:cNvSpPr/>
          <p:nvPr/>
        </p:nvSpPr>
        <p:spPr>
          <a:xfrm>
            <a:off x="320040" y="3822192"/>
            <a:ext cx="4160520" cy="877824"/>
          </a:xfrm>
          <a:prstGeom prst="rect">
            <a:avLst/>
          </a:prstGeom>
          <a:solidFill>
            <a:srgbClr val="FFFFFF"/>
          </a:solidFill>
          <a:ln w="12700">
            <a:solidFill>
              <a:srgbClr val="EDD8D0"/>
            </a:solidFill>
            <a:prstDash val="solid"/>
          </a:ln>
          <a:effectLst>
            <a:outerShdw blurRad="101600" dist="38100" dir="8100000" algn="bl" rotWithShape="0">
              <a:srgbClr val="000000">
                <a:alpha val="12000"/>
              </a:srgbClr>
            </a:outerShdw>
          </a:effectLst>
        </p:spPr>
        <p:txBody>
          <a:bodyPr/>
          <a:lstStyle/>
          <a:p>
            <a:endParaRPr lang="en-US"/>
          </a:p>
        </p:txBody>
      </p:sp>
      <p:sp>
        <p:nvSpPr>
          <p:cNvPr id="21" name="Shape 19"/>
          <p:cNvSpPr/>
          <p:nvPr/>
        </p:nvSpPr>
        <p:spPr>
          <a:xfrm>
            <a:off x="411480" y="4069080"/>
            <a:ext cx="411480" cy="411480"/>
          </a:xfrm>
          <a:prstGeom prst="ellipse">
            <a:avLst/>
          </a:prstGeom>
          <a:solidFill>
            <a:srgbClr val="F0907A"/>
          </a:solidFill>
          <a:ln w="12700">
            <a:solidFill>
              <a:srgbClr val="F0907A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22" name="Text 20"/>
          <p:cNvSpPr/>
          <p:nvPr/>
        </p:nvSpPr>
        <p:spPr>
          <a:xfrm>
            <a:off x="411480" y="4069080"/>
            <a:ext cx="41148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300" b="1" dirty="0">
                <a:solidFill>
                  <a:srgbClr val="FFFFFF"/>
                </a:solidFill>
              </a:rPr>
              <a:t>✓</a:t>
            </a:r>
            <a:endParaRPr lang="en-US" sz="1300" dirty="0"/>
          </a:p>
        </p:txBody>
      </p:sp>
      <p:sp>
        <p:nvSpPr>
          <p:cNvPr id="23" name="Text 21"/>
          <p:cNvSpPr/>
          <p:nvPr/>
        </p:nvSpPr>
        <p:spPr>
          <a:xfrm>
            <a:off x="914400" y="3895344"/>
            <a:ext cx="3474720" cy="7498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100" dirty="0">
                <a:solidFill>
                  <a:srgbClr val="1E0808"/>
                </a:solidFill>
              </a:rPr>
              <a:t>Use Responsive Images module with image styles — serve appropriately-sized images per device breakpoint. Large images are the #1 page weight problem on most sites</a:t>
            </a:r>
            <a:endParaRPr lang="en-US" sz="1100" dirty="0"/>
          </a:p>
        </p:txBody>
      </p:sp>
      <p:sp>
        <p:nvSpPr>
          <p:cNvPr id="24" name="Shape 22"/>
          <p:cNvSpPr/>
          <p:nvPr/>
        </p:nvSpPr>
        <p:spPr>
          <a:xfrm>
            <a:off x="4663440" y="804672"/>
            <a:ext cx="4160520" cy="877824"/>
          </a:xfrm>
          <a:prstGeom prst="rect">
            <a:avLst/>
          </a:prstGeom>
          <a:solidFill>
            <a:srgbClr val="FFFFFF"/>
          </a:solidFill>
          <a:ln w="12700">
            <a:solidFill>
              <a:srgbClr val="EDD8D0"/>
            </a:solidFill>
            <a:prstDash val="solid"/>
          </a:ln>
          <a:effectLst>
            <a:outerShdw blurRad="101600" dist="38100" dir="8100000" algn="bl" rotWithShape="0">
              <a:srgbClr val="000000">
                <a:alpha val="12000"/>
              </a:srgbClr>
            </a:outerShdw>
          </a:effectLst>
        </p:spPr>
        <p:txBody>
          <a:bodyPr/>
          <a:lstStyle/>
          <a:p>
            <a:endParaRPr lang="en-US"/>
          </a:p>
        </p:txBody>
      </p:sp>
      <p:sp>
        <p:nvSpPr>
          <p:cNvPr id="25" name="Shape 23"/>
          <p:cNvSpPr/>
          <p:nvPr/>
        </p:nvSpPr>
        <p:spPr>
          <a:xfrm>
            <a:off x="4754880" y="1051560"/>
            <a:ext cx="411480" cy="411480"/>
          </a:xfrm>
          <a:prstGeom prst="ellipse">
            <a:avLst/>
          </a:prstGeom>
          <a:solidFill>
            <a:srgbClr val="D4A030"/>
          </a:solidFill>
          <a:ln w="12700">
            <a:solidFill>
              <a:srgbClr val="D4A030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26" name="Text 24"/>
          <p:cNvSpPr/>
          <p:nvPr/>
        </p:nvSpPr>
        <p:spPr>
          <a:xfrm>
            <a:off x="4754880" y="1051560"/>
            <a:ext cx="41148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300" b="1" dirty="0">
                <a:solidFill>
                  <a:srgbClr val="FFFFFF"/>
                </a:solidFill>
              </a:rPr>
              <a:t>⚠</a:t>
            </a:r>
            <a:endParaRPr lang="en-US" sz="1300" dirty="0"/>
          </a:p>
        </p:txBody>
      </p:sp>
      <p:sp>
        <p:nvSpPr>
          <p:cNvPr id="27" name="Text 25"/>
          <p:cNvSpPr/>
          <p:nvPr/>
        </p:nvSpPr>
        <p:spPr>
          <a:xfrm>
            <a:off x="5257800" y="877824"/>
            <a:ext cx="3474720" cy="7498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100" dirty="0">
                <a:solidFill>
                  <a:srgbClr val="1E0808"/>
                </a:solidFill>
              </a:rPr>
              <a:t>Entity::loadMultiple() in a loop (N+1 problem) is the most common Drupal performance issue — always load entities in a single call before the loop, not inside it</a:t>
            </a:r>
            <a:endParaRPr lang="en-US" sz="1100" dirty="0"/>
          </a:p>
        </p:txBody>
      </p:sp>
      <p:sp>
        <p:nvSpPr>
          <p:cNvPr id="28" name="Shape 26"/>
          <p:cNvSpPr/>
          <p:nvPr/>
        </p:nvSpPr>
        <p:spPr>
          <a:xfrm>
            <a:off x="4663440" y="1810512"/>
            <a:ext cx="4160520" cy="877824"/>
          </a:xfrm>
          <a:prstGeom prst="rect">
            <a:avLst/>
          </a:prstGeom>
          <a:solidFill>
            <a:srgbClr val="FFFFFF"/>
          </a:solidFill>
          <a:ln w="12700">
            <a:solidFill>
              <a:srgbClr val="EDD8D0"/>
            </a:solidFill>
            <a:prstDash val="solid"/>
          </a:ln>
          <a:effectLst>
            <a:outerShdw blurRad="101600" dist="38100" dir="8100000" algn="bl" rotWithShape="0">
              <a:srgbClr val="000000">
                <a:alpha val="12000"/>
              </a:srgbClr>
            </a:outerShdw>
          </a:effectLst>
        </p:spPr>
        <p:txBody>
          <a:bodyPr/>
          <a:lstStyle/>
          <a:p>
            <a:endParaRPr lang="en-US"/>
          </a:p>
        </p:txBody>
      </p:sp>
      <p:sp>
        <p:nvSpPr>
          <p:cNvPr id="29" name="Shape 27"/>
          <p:cNvSpPr/>
          <p:nvPr/>
        </p:nvSpPr>
        <p:spPr>
          <a:xfrm>
            <a:off x="4754880" y="2057400"/>
            <a:ext cx="411480" cy="411480"/>
          </a:xfrm>
          <a:prstGeom prst="ellipse">
            <a:avLst/>
          </a:prstGeom>
          <a:solidFill>
            <a:srgbClr val="D4A030"/>
          </a:solidFill>
          <a:ln w="12700">
            <a:solidFill>
              <a:srgbClr val="D4A030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30" name="Text 28"/>
          <p:cNvSpPr/>
          <p:nvPr/>
        </p:nvSpPr>
        <p:spPr>
          <a:xfrm>
            <a:off x="4754880" y="2057400"/>
            <a:ext cx="41148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300" b="1" dirty="0">
                <a:solidFill>
                  <a:srgbClr val="FFFFFF"/>
                </a:solidFill>
              </a:rPr>
              <a:t>⚠</a:t>
            </a:r>
            <a:endParaRPr lang="en-US" sz="1300" dirty="0"/>
          </a:p>
        </p:txBody>
      </p:sp>
      <p:sp>
        <p:nvSpPr>
          <p:cNvPr id="31" name="Text 29"/>
          <p:cNvSpPr/>
          <p:nvPr/>
        </p:nvSpPr>
        <p:spPr>
          <a:xfrm>
            <a:off x="5257800" y="1883664"/>
            <a:ext cx="3474720" cy="7498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100" dirty="0">
                <a:solidFill>
                  <a:srgbClr val="1E0808"/>
                </a:solidFill>
              </a:rPr>
              <a:t>Twig debug mode outputs HTML comments for every template — never enable in production as it adds kilobytes of HTML per block and slows template resolution</a:t>
            </a:r>
            <a:endParaRPr lang="en-US" sz="1100" dirty="0"/>
          </a:p>
        </p:txBody>
      </p:sp>
      <p:sp>
        <p:nvSpPr>
          <p:cNvPr id="32" name="Shape 30"/>
          <p:cNvSpPr/>
          <p:nvPr/>
        </p:nvSpPr>
        <p:spPr>
          <a:xfrm>
            <a:off x="4663440" y="2816352"/>
            <a:ext cx="4160520" cy="877824"/>
          </a:xfrm>
          <a:prstGeom prst="rect">
            <a:avLst/>
          </a:prstGeom>
          <a:solidFill>
            <a:srgbClr val="FFFFFF"/>
          </a:solidFill>
          <a:ln w="12700">
            <a:solidFill>
              <a:srgbClr val="EDD8D0"/>
            </a:solidFill>
            <a:prstDash val="solid"/>
          </a:ln>
          <a:effectLst>
            <a:outerShdw blurRad="101600" dist="38100" dir="8100000" algn="bl" rotWithShape="0">
              <a:srgbClr val="000000">
                <a:alpha val="12000"/>
              </a:srgbClr>
            </a:outerShdw>
          </a:effectLst>
        </p:spPr>
        <p:txBody>
          <a:bodyPr/>
          <a:lstStyle/>
          <a:p>
            <a:endParaRPr lang="en-US"/>
          </a:p>
        </p:txBody>
      </p:sp>
      <p:sp>
        <p:nvSpPr>
          <p:cNvPr id="33" name="Shape 31"/>
          <p:cNvSpPr/>
          <p:nvPr/>
        </p:nvSpPr>
        <p:spPr>
          <a:xfrm>
            <a:off x="4754880" y="3063240"/>
            <a:ext cx="411480" cy="411480"/>
          </a:xfrm>
          <a:prstGeom prst="ellipse">
            <a:avLst/>
          </a:prstGeom>
          <a:solidFill>
            <a:srgbClr val="A8281E"/>
          </a:solidFill>
          <a:ln w="12700">
            <a:solidFill>
              <a:srgbClr val="A8281E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34" name="Text 32"/>
          <p:cNvSpPr/>
          <p:nvPr/>
        </p:nvSpPr>
        <p:spPr>
          <a:xfrm>
            <a:off x="4754880" y="3063240"/>
            <a:ext cx="41148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300" b="1" dirty="0">
                <a:solidFill>
                  <a:srgbClr val="FFFFFF"/>
                </a:solidFill>
              </a:rPr>
              <a:t>✗</a:t>
            </a:r>
            <a:endParaRPr lang="en-US" sz="1300" dirty="0"/>
          </a:p>
        </p:txBody>
      </p:sp>
      <p:sp>
        <p:nvSpPr>
          <p:cNvPr id="35" name="Text 33"/>
          <p:cNvSpPr/>
          <p:nvPr/>
        </p:nvSpPr>
        <p:spPr>
          <a:xfrm>
            <a:off x="5257800" y="2889504"/>
            <a:ext cx="3474720" cy="7498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100" dirty="0">
                <a:solidFill>
                  <a:srgbClr val="1E0808"/>
                </a:solidFill>
              </a:rPr>
              <a:t>Never call \Drupal::entityTypeManager()-&gt;getStorage('node')-&gt;loadMultiple() with no arguments — it loads ALL nodes into memory and will exhaust memory on any real site</a:t>
            </a:r>
            <a:endParaRPr lang="en-US" sz="1100" dirty="0"/>
          </a:p>
        </p:txBody>
      </p:sp>
      <p:sp>
        <p:nvSpPr>
          <p:cNvPr id="36" name="Shape 34"/>
          <p:cNvSpPr/>
          <p:nvPr/>
        </p:nvSpPr>
        <p:spPr>
          <a:xfrm>
            <a:off x="4663440" y="3822192"/>
            <a:ext cx="4160520" cy="877824"/>
          </a:xfrm>
          <a:prstGeom prst="rect">
            <a:avLst/>
          </a:prstGeom>
          <a:solidFill>
            <a:srgbClr val="FFFFFF"/>
          </a:solidFill>
          <a:ln w="12700">
            <a:solidFill>
              <a:srgbClr val="EDD8D0"/>
            </a:solidFill>
            <a:prstDash val="solid"/>
          </a:ln>
          <a:effectLst>
            <a:outerShdw blurRad="101600" dist="38100" dir="8100000" algn="bl" rotWithShape="0">
              <a:srgbClr val="000000">
                <a:alpha val="12000"/>
              </a:srgbClr>
            </a:outerShdw>
          </a:effectLst>
        </p:spPr>
        <p:txBody>
          <a:bodyPr/>
          <a:lstStyle/>
          <a:p>
            <a:endParaRPr lang="en-US"/>
          </a:p>
        </p:txBody>
      </p:sp>
      <p:sp>
        <p:nvSpPr>
          <p:cNvPr id="37" name="Shape 35"/>
          <p:cNvSpPr/>
          <p:nvPr/>
        </p:nvSpPr>
        <p:spPr>
          <a:xfrm>
            <a:off x="4754880" y="4069080"/>
            <a:ext cx="411480" cy="411480"/>
          </a:xfrm>
          <a:prstGeom prst="ellipse">
            <a:avLst/>
          </a:prstGeom>
          <a:solidFill>
            <a:srgbClr val="A8281E"/>
          </a:solidFill>
          <a:ln w="12700">
            <a:solidFill>
              <a:srgbClr val="A8281E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38" name="Text 36"/>
          <p:cNvSpPr/>
          <p:nvPr/>
        </p:nvSpPr>
        <p:spPr>
          <a:xfrm>
            <a:off x="4754880" y="4069080"/>
            <a:ext cx="41148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300" b="1" dirty="0">
                <a:solidFill>
                  <a:srgbClr val="FFFFFF"/>
                </a:solidFill>
              </a:rPr>
              <a:t>✗</a:t>
            </a:r>
            <a:endParaRPr lang="en-US" sz="1300" dirty="0"/>
          </a:p>
        </p:txBody>
      </p:sp>
      <p:sp>
        <p:nvSpPr>
          <p:cNvPr id="39" name="Text 37"/>
          <p:cNvSpPr/>
          <p:nvPr/>
        </p:nvSpPr>
        <p:spPr>
          <a:xfrm>
            <a:off x="5257800" y="3895344"/>
            <a:ext cx="3474720" cy="7498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100" dirty="0">
                <a:solidFill>
                  <a:srgbClr val="1E0808"/>
                </a:solidFill>
              </a:rPr>
              <a:t>Don't aggregate CSS/JS in development — it makes cache rebuilds slow and prevents seeing individual file names in browser DevTools when debugging</a:t>
            </a:r>
            <a:endParaRPr lang="en-US" sz="1100" dirty="0"/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6">
    <p:bg>
      <p:bgPr>
        <a:solidFill>
          <a:srgbClr val="140808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18872" cy="5143500"/>
          </a:xfrm>
          <a:prstGeom prst="rect">
            <a:avLst/>
          </a:prstGeom>
          <a:solidFill>
            <a:srgbClr val="F0907A"/>
          </a:solidFill>
          <a:ln w="12700">
            <a:solidFill>
              <a:srgbClr val="F0907A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3" name="Shape 1"/>
          <p:cNvSpPr/>
          <p:nvPr/>
        </p:nvSpPr>
        <p:spPr>
          <a:xfrm>
            <a:off x="411480" y="530352"/>
            <a:ext cx="1024128" cy="1024128"/>
          </a:xfrm>
          <a:prstGeom prst="ellipse">
            <a:avLst/>
          </a:prstGeom>
          <a:solidFill>
            <a:srgbClr val="A8281E"/>
          </a:solidFill>
          <a:ln w="25400">
            <a:solidFill>
              <a:srgbClr val="F0907A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4" name="Text 2"/>
          <p:cNvSpPr/>
          <p:nvPr/>
        </p:nvSpPr>
        <p:spPr>
          <a:xfrm>
            <a:off x="411480" y="530352"/>
            <a:ext cx="1024128" cy="10241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4000" b="1" dirty="0">
                <a:solidFill>
                  <a:srgbClr val="FFFFFF"/>
                </a:solidFill>
              </a:rPr>
              <a:t>API 5</a:t>
            </a:r>
            <a:endParaRPr lang="en-US" sz="4000" dirty="0"/>
          </a:p>
        </p:txBody>
      </p:sp>
      <p:sp>
        <p:nvSpPr>
          <p:cNvPr id="5" name="Text 3"/>
          <p:cNvSpPr/>
          <p:nvPr/>
        </p:nvSpPr>
        <p:spPr>
          <a:xfrm>
            <a:off x="347472" y="1783080"/>
            <a:ext cx="845820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38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State API</a:t>
            </a:r>
            <a:endParaRPr lang="en-US" sz="3800" dirty="0"/>
          </a:p>
        </p:txBody>
      </p:sp>
      <p:sp>
        <p:nvSpPr>
          <p:cNvPr id="6" name="Text 4"/>
          <p:cNvSpPr/>
          <p:nvPr/>
        </p:nvSpPr>
        <p:spPr>
          <a:xfrm>
            <a:off x="347472" y="2816352"/>
            <a:ext cx="8458200" cy="6583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500" dirty="0">
                <a:solidFill>
                  <a:srgbClr val="FDF4F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Runtime key-value state for site-specific values that are not deployable — last cron run, feature flags, site-specific counters</a:t>
            </a:r>
            <a:endParaRPr lang="en-US" sz="1500" dirty="0"/>
          </a:p>
        </p:txBody>
      </p:sp>
      <p:sp>
        <p:nvSpPr>
          <p:cNvPr id="7" name="Shape 5"/>
          <p:cNvSpPr/>
          <p:nvPr/>
        </p:nvSpPr>
        <p:spPr>
          <a:xfrm>
            <a:off x="0" y="4754880"/>
            <a:ext cx="9144000" cy="388620"/>
          </a:xfrm>
          <a:prstGeom prst="rect">
            <a:avLst/>
          </a:prstGeom>
          <a:solidFill>
            <a:srgbClr val="A8281E"/>
          </a:solidFill>
          <a:ln w="12700">
            <a:solidFill>
              <a:srgbClr val="A8281E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8" name="Text 6"/>
          <p:cNvSpPr/>
          <p:nvPr/>
        </p:nvSpPr>
        <p:spPr>
          <a:xfrm>
            <a:off x="274320" y="4754880"/>
            <a:ext cx="8686800" cy="3886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900" dirty="0">
                <a:solidFill>
                  <a:srgbClr val="FDF4F0"/>
                </a:solidFill>
              </a:rPr>
              <a:t>DRUPAL CORE APIs  |  COURSE 6: CACHING, PERFORMANCE &amp; DEPLOYMENT</a:t>
            </a:r>
            <a:endParaRPr lang="en-US" sz="900" dirty="0"/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7">
    <p:bg>
      <p:bgPr>
        <a:solidFill>
          <a:srgbClr val="FDF4F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658368"/>
          </a:xfrm>
          <a:prstGeom prst="rect">
            <a:avLst/>
          </a:prstGeom>
          <a:solidFill>
            <a:srgbClr val="140808"/>
          </a:solidFill>
          <a:ln w="12700">
            <a:solidFill>
              <a:srgbClr val="140808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3" name="Shape 1"/>
          <p:cNvSpPr/>
          <p:nvPr/>
        </p:nvSpPr>
        <p:spPr>
          <a:xfrm>
            <a:off x="0" y="658368"/>
            <a:ext cx="9144000" cy="50292"/>
          </a:xfrm>
          <a:prstGeom prst="rect">
            <a:avLst/>
          </a:prstGeom>
          <a:solidFill>
            <a:srgbClr val="F0907A"/>
          </a:solidFill>
          <a:ln w="12700">
            <a:solidFill>
              <a:srgbClr val="F0907A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4" name="Text 2"/>
          <p:cNvSpPr/>
          <p:nvPr/>
        </p:nvSpPr>
        <p:spPr>
          <a:xfrm>
            <a:off x="320040" y="0"/>
            <a:ext cx="4389120" cy="6583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2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State API</a:t>
            </a:r>
            <a:endParaRPr lang="en-US" sz="2200" dirty="0"/>
          </a:p>
        </p:txBody>
      </p:sp>
      <p:sp>
        <p:nvSpPr>
          <p:cNvPr id="5" name="Text 3"/>
          <p:cNvSpPr/>
          <p:nvPr/>
        </p:nvSpPr>
        <p:spPr>
          <a:xfrm>
            <a:off x="4709160" y="0"/>
            <a:ext cx="4114800" cy="6583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300" dirty="0">
                <a:solidFill>
                  <a:srgbClr val="FDF4F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 |  State vs Config — Choosing the Right Storage</a:t>
            </a:r>
            <a:endParaRPr lang="en-US" sz="1300" dirty="0"/>
          </a:p>
        </p:txBody>
      </p:sp>
      <p:sp>
        <p:nvSpPr>
          <p:cNvPr id="6" name="Shape 4"/>
          <p:cNvSpPr/>
          <p:nvPr/>
        </p:nvSpPr>
        <p:spPr>
          <a:xfrm>
            <a:off x="0" y="4846320"/>
            <a:ext cx="9144000" cy="297180"/>
          </a:xfrm>
          <a:prstGeom prst="rect">
            <a:avLst/>
          </a:prstGeom>
          <a:solidFill>
            <a:srgbClr val="140808"/>
          </a:solidFill>
          <a:ln w="12700">
            <a:solidFill>
              <a:srgbClr val="140808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7" name="Text 5"/>
          <p:cNvSpPr/>
          <p:nvPr/>
        </p:nvSpPr>
        <p:spPr>
          <a:xfrm>
            <a:off x="274320" y="4846320"/>
            <a:ext cx="8595360" cy="2971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800" dirty="0">
                <a:solidFill>
                  <a:srgbClr val="FDF4F0"/>
                </a:solidFill>
              </a:rPr>
              <a:t>drupal.org/docs  |  CACHING, PERFORMANCE &amp; DEPLOYMENT  |  COURSE 6 OF 7</a:t>
            </a:r>
            <a:endParaRPr lang="en-US" sz="800" dirty="0"/>
          </a:p>
        </p:txBody>
      </p:sp>
      <p:sp>
        <p:nvSpPr>
          <p:cNvPr id="8" name="Text 6"/>
          <p:cNvSpPr/>
          <p:nvPr/>
        </p:nvSpPr>
        <p:spPr>
          <a:xfrm>
            <a:off x="320040" y="786384"/>
            <a:ext cx="850392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300" dirty="0">
                <a:solidFill>
                  <a:srgbClr val="1E0808"/>
                </a:solidFill>
              </a:rPr>
              <a:t>State and Config are both key-value stores, but they serve fundamentally different purposes.</a:t>
            </a:r>
            <a:endParaRPr lang="en-US" sz="1300" dirty="0"/>
          </a:p>
        </p:txBody>
      </p:sp>
      <p:graphicFrame>
        <p:nvGraphicFramePr>
          <p:cNvPr id="28" name="Table 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839461697"/>
              </p:ext>
            </p:extLst>
          </p:nvPr>
        </p:nvGraphicFramePr>
        <p:xfrm>
          <a:off x="320040" y="1115568"/>
          <a:ext cx="8503920" cy="2072640"/>
        </p:xfrm>
        <a:graphic>
          <a:graphicData uri="http://schemas.openxmlformats.org/drawingml/2006/table">
            <a:tbl>
              <a:tblPr/>
              <a:tblGrid>
                <a:gridCol w="192024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329184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329184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182880"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100" b="1" dirty="0">
                          <a:solidFill>
                            <a:srgbClr val="FFFFFF"/>
                          </a:solidFill>
                        </a:rPr>
                        <a:t>Aspect</a:t>
                      </a:r>
                      <a:endParaRPr lang="en-US" sz="1100" dirty="0"/>
                    </a:p>
                  </a:txBody>
                  <a:tcPr>
                    <a:lnL w="12700" cap="flat" cmpd="sng" algn="ctr">
                      <a:solidFill>
                        <a:srgbClr val="EDD8D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EDD8D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EDD8D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DD8D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40808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100" b="1" dirty="0">
                          <a:solidFill>
                            <a:srgbClr val="FFFFFF"/>
                          </a:solidFill>
                        </a:rPr>
                        <a:t>State API</a:t>
                      </a:r>
                      <a:endParaRPr lang="en-US" sz="1100" dirty="0"/>
                    </a:p>
                  </a:txBody>
                  <a:tcPr>
                    <a:lnL w="12700" cap="flat" cmpd="sng" algn="ctr">
                      <a:solidFill>
                        <a:srgbClr val="EDD8D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EDD8D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EDD8D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DD8D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8281E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100" b="1" dirty="0">
                          <a:solidFill>
                            <a:srgbClr val="FFFFFF"/>
                          </a:solidFill>
                        </a:rPr>
                        <a:t>Config API</a:t>
                      </a:r>
                      <a:endParaRPr lang="en-US" sz="1100" dirty="0"/>
                    </a:p>
                  </a:txBody>
                  <a:tcPr>
                    <a:lnL w="12700" cap="flat" cmpd="sng" algn="ctr">
                      <a:solidFill>
                        <a:srgbClr val="EDD8D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EDD8D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EDD8D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DD8D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4503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82880"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100" dirty="0">
                          <a:solidFill>
                            <a:srgbClr val="000000"/>
                          </a:solidFill>
                        </a:rPr>
                        <a:t>Purpose</a:t>
                      </a:r>
                      <a:endParaRPr lang="en-US" sz="1100" dirty="0"/>
                    </a:p>
                  </a:txBody>
                  <a:tcPr>
                    <a:lnL w="12700" cap="flat" cmpd="sng" algn="ctr">
                      <a:solidFill>
                        <a:srgbClr val="EDD8D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EDD8D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EDD8D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DD8D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100" dirty="0">
                          <a:solidFill>
                            <a:srgbClr val="000000"/>
                          </a:solidFill>
                        </a:rPr>
                        <a:t>Runtime state, site-specific facts</a:t>
                      </a:r>
                      <a:endParaRPr lang="en-US" sz="1100" dirty="0"/>
                    </a:p>
                  </a:txBody>
                  <a:tcPr>
                    <a:lnL w="12700" cap="flat" cmpd="sng" algn="ctr">
                      <a:solidFill>
                        <a:srgbClr val="EDD8D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EDD8D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EDD8D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DD8D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100" dirty="0">
                          <a:solidFill>
                            <a:srgbClr val="000000"/>
                          </a:solidFill>
                        </a:rPr>
                        <a:t>Site configuration that admins set</a:t>
                      </a:r>
                      <a:endParaRPr lang="en-US" sz="1100" dirty="0"/>
                    </a:p>
                  </a:txBody>
                  <a:tcPr>
                    <a:lnL w="12700" cap="flat" cmpd="sng" algn="ctr">
                      <a:solidFill>
                        <a:srgbClr val="EDD8D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EDD8D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EDD8D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DD8D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182880"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100" dirty="0">
                          <a:solidFill>
                            <a:srgbClr val="000000"/>
                          </a:solidFill>
                        </a:rPr>
                        <a:t>Deployable?</a:t>
                      </a:r>
                      <a:endParaRPr lang="en-US" sz="1100" dirty="0"/>
                    </a:p>
                  </a:txBody>
                  <a:tcPr>
                    <a:lnL w="12700" cap="flat" cmpd="sng" algn="ctr">
                      <a:solidFill>
                        <a:srgbClr val="EDD8D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EDD8D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EDD8D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DD8D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100" dirty="0">
                          <a:solidFill>
                            <a:srgbClr val="000000"/>
                          </a:solidFill>
                        </a:rPr>
                        <a:t>NO — never export/import State</a:t>
                      </a:r>
                      <a:endParaRPr lang="en-US" sz="1100" dirty="0"/>
                    </a:p>
                  </a:txBody>
                  <a:tcPr>
                    <a:lnL w="12700" cap="flat" cmpd="sng" algn="ctr">
                      <a:solidFill>
                        <a:srgbClr val="EDD8D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EDD8D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EDD8D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DD8D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100" dirty="0">
                          <a:solidFill>
                            <a:srgbClr val="000000"/>
                          </a:solidFill>
                        </a:rPr>
                        <a:t>YES — drush cex/cim deploys config</a:t>
                      </a:r>
                      <a:endParaRPr lang="en-US" sz="1100" dirty="0"/>
                    </a:p>
                  </a:txBody>
                  <a:tcPr>
                    <a:lnL w="12700" cap="flat" cmpd="sng" algn="ctr">
                      <a:solidFill>
                        <a:srgbClr val="EDD8D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EDD8D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EDD8D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DD8D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182880"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100" dirty="0">
                          <a:solidFill>
                            <a:srgbClr val="000000"/>
                          </a:solidFill>
                        </a:rPr>
                        <a:t>Environment-specific?</a:t>
                      </a:r>
                      <a:endParaRPr lang="en-US" sz="1100" dirty="0"/>
                    </a:p>
                  </a:txBody>
                  <a:tcPr>
                    <a:lnL w="12700" cap="flat" cmpd="sng" algn="ctr">
                      <a:solidFill>
                        <a:srgbClr val="EDD8D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EDD8D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EDD8D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DD8D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100" dirty="0">
                          <a:solidFill>
                            <a:srgbClr val="000000"/>
                          </a:solidFill>
                        </a:rPr>
                        <a:t>YES — different per environment</a:t>
                      </a:r>
                      <a:endParaRPr lang="en-US" sz="1100" dirty="0"/>
                    </a:p>
                  </a:txBody>
                  <a:tcPr>
                    <a:lnL w="12700" cap="flat" cmpd="sng" algn="ctr">
                      <a:solidFill>
                        <a:srgbClr val="EDD8D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EDD8D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EDD8D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DD8D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100" dirty="0">
                          <a:solidFill>
                            <a:srgbClr val="000000"/>
                          </a:solidFill>
                        </a:rPr>
                        <a:t>Usually same across environments</a:t>
                      </a:r>
                      <a:endParaRPr lang="en-US" sz="1100" dirty="0"/>
                    </a:p>
                  </a:txBody>
                  <a:tcPr>
                    <a:lnL w="12700" cap="flat" cmpd="sng" algn="ctr">
                      <a:solidFill>
                        <a:srgbClr val="EDD8D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EDD8D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EDD8D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DD8D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182880"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100" dirty="0">
                          <a:solidFill>
                            <a:srgbClr val="000000"/>
                          </a:solidFill>
                        </a:rPr>
                        <a:t>Examples</a:t>
                      </a:r>
                      <a:endParaRPr lang="en-US" sz="1100" dirty="0"/>
                    </a:p>
                  </a:txBody>
                  <a:tcPr>
                    <a:lnL w="12700" cap="flat" cmpd="sng" algn="ctr">
                      <a:solidFill>
                        <a:srgbClr val="EDD8D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EDD8D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EDD8D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DD8D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100" dirty="0">
                          <a:solidFill>
                            <a:srgbClr val="000000"/>
                          </a:solidFill>
                        </a:rPr>
                        <a:t>Last cron time, update check result, counters, locks</a:t>
                      </a:r>
                      <a:endParaRPr lang="en-US" sz="1100" dirty="0"/>
                    </a:p>
                  </a:txBody>
                  <a:tcPr>
                    <a:lnL w="12700" cap="flat" cmpd="sng" algn="ctr">
                      <a:solidFill>
                        <a:srgbClr val="EDD8D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EDD8D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EDD8D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DD8D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100" dirty="0">
                          <a:solidFill>
                            <a:srgbClr val="000000"/>
                          </a:solidFill>
                        </a:rPr>
                        <a:t>Content type settings, theme, blocks, views</a:t>
                      </a:r>
                      <a:endParaRPr lang="en-US" sz="1100" dirty="0"/>
                    </a:p>
                  </a:txBody>
                  <a:tcPr>
                    <a:lnL w="12700" cap="flat" cmpd="sng" algn="ctr">
                      <a:solidFill>
                        <a:srgbClr val="EDD8D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EDD8D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EDD8D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DD8D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182880"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100" dirty="0">
                          <a:solidFill>
                            <a:srgbClr val="000000"/>
                          </a:solidFill>
                        </a:rPr>
                        <a:t>API service</a:t>
                      </a:r>
                      <a:endParaRPr lang="en-US" sz="1100" dirty="0"/>
                    </a:p>
                  </a:txBody>
                  <a:tcPr>
                    <a:lnL w="12700" cap="flat" cmpd="sng" algn="ctr">
                      <a:solidFill>
                        <a:srgbClr val="EDD8D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EDD8D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EDD8D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DD8D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100" dirty="0">
                          <a:solidFill>
                            <a:srgbClr val="000000"/>
                          </a:solidFill>
                        </a:rPr>
                        <a:t>\Drupal::state()</a:t>
                      </a:r>
                      <a:endParaRPr lang="en-US" sz="1100" dirty="0"/>
                    </a:p>
                  </a:txBody>
                  <a:tcPr>
                    <a:lnL w="12700" cap="flat" cmpd="sng" algn="ctr">
                      <a:solidFill>
                        <a:srgbClr val="EDD8D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EDD8D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EDD8D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DD8D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100" dirty="0">
                          <a:solidFill>
                            <a:srgbClr val="000000"/>
                          </a:solidFill>
                        </a:rPr>
                        <a:t>\Drupal::config()</a:t>
                      </a:r>
                      <a:endParaRPr lang="en-US" sz="1100" dirty="0"/>
                    </a:p>
                  </a:txBody>
                  <a:tcPr>
                    <a:lnL w="12700" cap="flat" cmpd="sng" algn="ctr">
                      <a:solidFill>
                        <a:srgbClr val="EDD8D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EDD8D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EDD8D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DD8D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182880"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100" dirty="0">
                          <a:solidFill>
                            <a:srgbClr val="000000"/>
                          </a:solidFill>
                        </a:rPr>
                        <a:t>Storage</a:t>
                      </a:r>
                      <a:endParaRPr lang="en-US" sz="1100" dirty="0"/>
                    </a:p>
                  </a:txBody>
                  <a:tcPr>
                    <a:lnL w="12700" cap="flat" cmpd="sng" algn="ctr">
                      <a:solidFill>
                        <a:srgbClr val="EDD8D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EDD8D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EDD8D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DD8D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100" dirty="0">
                          <a:solidFill>
                            <a:srgbClr val="000000"/>
                          </a:solidFill>
                        </a:rPr>
                        <a:t>{state} database table</a:t>
                      </a:r>
                      <a:endParaRPr lang="en-US" sz="1100" dirty="0"/>
                    </a:p>
                  </a:txBody>
                  <a:tcPr>
                    <a:lnL w="12700" cap="flat" cmpd="sng" algn="ctr">
                      <a:solidFill>
                        <a:srgbClr val="EDD8D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EDD8D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EDD8D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DD8D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100" dirty="0">
                          <a:solidFill>
                            <a:srgbClr val="000000"/>
                          </a:solidFill>
                        </a:rPr>
                        <a:t>Config sync directory + DB override</a:t>
                      </a:r>
                      <a:endParaRPr lang="en-US" sz="1100" dirty="0"/>
                    </a:p>
                  </a:txBody>
                  <a:tcPr>
                    <a:lnL w="12700" cap="flat" cmpd="sng" algn="ctr">
                      <a:solidFill>
                        <a:srgbClr val="EDD8D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EDD8D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EDD8D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DD8D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182880"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100" dirty="0">
                          <a:solidFill>
                            <a:srgbClr val="000000"/>
                          </a:solidFill>
                        </a:rPr>
                        <a:t>Cacheable?</a:t>
                      </a:r>
                      <a:endParaRPr lang="en-US" sz="1100" dirty="0"/>
                    </a:p>
                  </a:txBody>
                  <a:tcPr>
                    <a:lnL w="12700" cap="flat" cmpd="sng" algn="ctr">
                      <a:solidFill>
                        <a:srgbClr val="EDD8D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EDD8D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EDD8D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DD8D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100" dirty="0">
                          <a:solidFill>
                            <a:srgbClr val="000000"/>
                          </a:solidFill>
                        </a:rPr>
                        <a:t>Yes, with 'state' cache tag</a:t>
                      </a:r>
                      <a:endParaRPr lang="en-US" sz="1100" dirty="0"/>
                    </a:p>
                  </a:txBody>
                  <a:tcPr>
                    <a:lnL w="12700" cap="flat" cmpd="sng" algn="ctr">
                      <a:solidFill>
                        <a:srgbClr val="EDD8D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EDD8D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EDD8D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DD8D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100" dirty="0">
                          <a:solidFill>
                            <a:srgbClr val="000000"/>
                          </a:solidFill>
                        </a:rPr>
                        <a:t>Yes, with config cache tags</a:t>
                      </a:r>
                      <a:endParaRPr lang="en-US" sz="1100" dirty="0"/>
                    </a:p>
                  </a:txBody>
                  <a:tcPr>
                    <a:lnL w="12700" cap="flat" cmpd="sng" algn="ctr">
                      <a:solidFill>
                        <a:srgbClr val="EDD8D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EDD8D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EDD8D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DD8D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</a:tbl>
          </a:graphicData>
        </a:graphic>
      </p:graphicFrame>
      <p:sp>
        <p:nvSpPr>
          <p:cNvPr id="10" name="Text 7"/>
          <p:cNvSpPr/>
          <p:nvPr/>
        </p:nvSpPr>
        <p:spPr>
          <a:xfrm>
            <a:off x="320040" y="3188889"/>
            <a:ext cx="141732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00" b="1" dirty="0">
                <a:solidFill>
                  <a:srgbClr val="A8281E"/>
                </a:solidFill>
              </a:rPr>
              <a:t>Rule of thumb:</a:t>
            </a:r>
            <a:endParaRPr lang="en-US" sz="1200" dirty="0"/>
          </a:p>
        </p:txBody>
      </p:sp>
      <p:sp>
        <p:nvSpPr>
          <p:cNvPr id="11" name="Text 8"/>
          <p:cNvSpPr/>
          <p:nvPr/>
        </p:nvSpPr>
        <p:spPr>
          <a:xfrm>
            <a:off x="1737360" y="3188889"/>
            <a:ext cx="708660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00" dirty="0">
                <a:solidFill>
                  <a:srgbClr val="1E0808"/>
                </a:solidFill>
              </a:rPr>
              <a:t>If the value would be WRONG if deployed to another environment (e.g., last cron timestamp), use State. If it would be CORRECT (e.g., number of items per page), use Config.</a:t>
            </a:r>
            <a:endParaRPr lang="en-US" sz="1200" dirty="0"/>
          </a:p>
        </p:txBody>
      </p:sp>
      <p:sp>
        <p:nvSpPr>
          <p:cNvPr id="12" name="Shape 9"/>
          <p:cNvSpPr/>
          <p:nvPr/>
        </p:nvSpPr>
        <p:spPr>
          <a:xfrm>
            <a:off x="320040" y="3614936"/>
            <a:ext cx="8503920" cy="1181091"/>
          </a:xfrm>
          <a:prstGeom prst="rect">
            <a:avLst/>
          </a:prstGeom>
          <a:solidFill>
            <a:srgbClr val="100505"/>
          </a:solidFill>
          <a:ln w="12700">
            <a:solidFill>
              <a:srgbClr val="A8281E"/>
            </a:solidFill>
            <a:prstDash val="solid"/>
          </a:ln>
          <a:effectLst>
            <a:outerShdw blurRad="101600" dist="38100" dir="8100000" algn="bl" rotWithShape="0">
              <a:srgbClr val="000000">
                <a:alpha val="12000"/>
              </a:srgbClr>
            </a:outerShdw>
          </a:effectLst>
        </p:spPr>
        <p:txBody>
          <a:bodyPr/>
          <a:lstStyle/>
          <a:p>
            <a:endParaRPr lang="en-US"/>
          </a:p>
        </p:txBody>
      </p:sp>
      <p:sp>
        <p:nvSpPr>
          <p:cNvPr id="13" name="Text 10"/>
          <p:cNvSpPr/>
          <p:nvPr/>
        </p:nvSpPr>
        <p:spPr>
          <a:xfrm>
            <a:off x="457200" y="3706377"/>
            <a:ext cx="8229600" cy="102141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700" dirty="0">
                <a:solidFill>
                  <a:srgbClr val="7EC8A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// ── STATE API BASICS ─────────────────────────────────────────────────</a:t>
            </a:r>
            <a:endParaRPr lang="en-US" sz="700" dirty="0"/>
          </a:p>
          <a:p>
            <a:pPr marL="0" indent="0">
              <a:buNone/>
            </a:pPr>
            <a:r>
              <a:rPr lang="en-US" sz="700" dirty="0">
                <a:solidFill>
                  <a:srgbClr val="E5C07B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$state = \Drupal::state();</a:t>
            </a:r>
            <a:endParaRPr lang="en-US" sz="700" dirty="0"/>
          </a:p>
          <a:p>
            <a:pPr marL="0" indent="0">
              <a:buNone/>
            </a:pPr>
            <a:r>
              <a:rPr lang="en-US" sz="700" dirty="0">
                <a:solidFill>
                  <a:srgbClr val="9CDCFE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$state-&gt;set('my_module.last_run', Drupal::time()-&gt;getRequestTime());</a:t>
            </a:r>
            <a:endParaRPr lang="en-US" sz="700" dirty="0"/>
          </a:p>
          <a:p>
            <a:pPr marL="0" indent="0">
              <a:buNone/>
            </a:pPr>
            <a:r>
              <a:rPr lang="en-US" sz="700" dirty="0">
                <a:solidFill>
                  <a:srgbClr val="E5C07B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$lastRun = $state-&gt;get('my_module.last_run', 0);  // 0 = default if not set</a:t>
            </a:r>
            <a:endParaRPr lang="en-US" sz="700" dirty="0"/>
          </a:p>
          <a:p>
            <a:pPr marL="0" indent="0">
              <a:buNone/>
            </a:pPr>
            <a:r>
              <a:rPr lang="en-US" sz="700" dirty="0">
                <a:solidFill>
                  <a:srgbClr val="9CDCFE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$state-&gt;delete('my_module.last_run');</a:t>
            </a:r>
            <a:endParaRPr lang="en-US" sz="700" dirty="0"/>
          </a:p>
          <a:p>
            <a:pPr marL="0" indent="0">
              <a:buNone/>
            </a:pPr>
            <a:endParaRPr lang="en-US" sz="700" dirty="0"/>
          </a:p>
          <a:p>
            <a:pPr marL="0" indent="0">
              <a:buNone/>
            </a:pPr>
            <a:r>
              <a:rPr lang="en-US" sz="700" dirty="0">
                <a:solidFill>
                  <a:srgbClr val="7EC8A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// Multiple operations at once:</a:t>
            </a:r>
            <a:endParaRPr lang="en-US" sz="700" dirty="0"/>
          </a:p>
          <a:p>
            <a:pPr marL="0" indent="0">
              <a:buNone/>
            </a:pPr>
            <a:r>
              <a:rPr lang="en-US" sz="700" dirty="0">
                <a:solidFill>
                  <a:srgbClr val="E5C07B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$state-&gt;setMultiple(['key1' =&gt; $val1, 'key2' =&gt; $val2]);</a:t>
            </a:r>
            <a:endParaRPr lang="en-US" sz="700" dirty="0"/>
          </a:p>
          <a:p>
            <a:pPr marL="0" indent="0">
              <a:buNone/>
            </a:pPr>
            <a:r>
              <a:rPr lang="en-US" sz="700" dirty="0">
                <a:solidFill>
                  <a:srgbClr val="E5C07B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$values = $state-&gt;getMultiple(['key1', 'key2']);</a:t>
            </a:r>
            <a:endParaRPr lang="en-US" sz="700" dirty="0"/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8">
    <p:bg>
      <p:bgPr>
        <a:solidFill>
          <a:srgbClr val="FDF4F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658368"/>
          </a:xfrm>
          <a:prstGeom prst="rect">
            <a:avLst/>
          </a:prstGeom>
          <a:solidFill>
            <a:srgbClr val="140808"/>
          </a:solidFill>
          <a:ln w="12700">
            <a:solidFill>
              <a:srgbClr val="140808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3" name="Shape 1"/>
          <p:cNvSpPr/>
          <p:nvPr/>
        </p:nvSpPr>
        <p:spPr>
          <a:xfrm>
            <a:off x="0" y="658368"/>
            <a:ext cx="9144000" cy="50292"/>
          </a:xfrm>
          <a:prstGeom prst="rect">
            <a:avLst/>
          </a:prstGeom>
          <a:solidFill>
            <a:srgbClr val="F0907A"/>
          </a:solidFill>
          <a:ln w="12700">
            <a:solidFill>
              <a:srgbClr val="F0907A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4" name="Text 2"/>
          <p:cNvSpPr/>
          <p:nvPr/>
        </p:nvSpPr>
        <p:spPr>
          <a:xfrm>
            <a:off x="320040" y="0"/>
            <a:ext cx="4389120" cy="6583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2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State API</a:t>
            </a:r>
            <a:endParaRPr lang="en-US" sz="2200" dirty="0"/>
          </a:p>
        </p:txBody>
      </p:sp>
      <p:sp>
        <p:nvSpPr>
          <p:cNvPr id="5" name="Text 3"/>
          <p:cNvSpPr/>
          <p:nvPr/>
        </p:nvSpPr>
        <p:spPr>
          <a:xfrm>
            <a:off x="4709160" y="0"/>
            <a:ext cx="4114800" cy="6583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300" dirty="0">
                <a:solidFill>
                  <a:srgbClr val="FDF4F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 |  Full State API Reference &amp; Use Cases</a:t>
            </a:r>
            <a:endParaRPr lang="en-US" sz="1300" dirty="0"/>
          </a:p>
        </p:txBody>
      </p:sp>
      <p:sp>
        <p:nvSpPr>
          <p:cNvPr id="6" name="Shape 4"/>
          <p:cNvSpPr/>
          <p:nvPr/>
        </p:nvSpPr>
        <p:spPr>
          <a:xfrm>
            <a:off x="0" y="4846320"/>
            <a:ext cx="9144000" cy="297180"/>
          </a:xfrm>
          <a:prstGeom prst="rect">
            <a:avLst/>
          </a:prstGeom>
          <a:solidFill>
            <a:srgbClr val="140808"/>
          </a:solidFill>
          <a:ln w="12700">
            <a:solidFill>
              <a:srgbClr val="140808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7" name="Text 5"/>
          <p:cNvSpPr/>
          <p:nvPr/>
        </p:nvSpPr>
        <p:spPr>
          <a:xfrm>
            <a:off x="274320" y="4846320"/>
            <a:ext cx="8595360" cy="2971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800" dirty="0">
                <a:solidFill>
                  <a:srgbClr val="FDF4F0"/>
                </a:solidFill>
              </a:rPr>
              <a:t>drupal.org/docs  |  CACHING, PERFORMANCE &amp; DEPLOYMENT  |  COURSE 6 OF 7</a:t>
            </a:r>
            <a:endParaRPr lang="en-US" sz="800" dirty="0"/>
          </a:p>
        </p:txBody>
      </p:sp>
      <p:sp>
        <p:nvSpPr>
          <p:cNvPr id="8" name="Shape 6"/>
          <p:cNvSpPr/>
          <p:nvPr/>
        </p:nvSpPr>
        <p:spPr>
          <a:xfrm>
            <a:off x="320040" y="804672"/>
            <a:ext cx="8503920" cy="3977640"/>
          </a:xfrm>
          <a:prstGeom prst="rect">
            <a:avLst/>
          </a:prstGeom>
          <a:solidFill>
            <a:srgbClr val="100505"/>
          </a:solidFill>
          <a:ln w="12700">
            <a:solidFill>
              <a:srgbClr val="A8281E"/>
            </a:solidFill>
            <a:prstDash val="solid"/>
          </a:ln>
          <a:effectLst>
            <a:outerShdw blurRad="101600" dist="38100" dir="8100000" algn="bl" rotWithShape="0">
              <a:srgbClr val="000000">
                <a:alpha val="12000"/>
              </a:srgbClr>
            </a:outerShdw>
          </a:effectLst>
        </p:spPr>
        <p:txBody>
          <a:bodyPr/>
          <a:lstStyle/>
          <a:p>
            <a:endParaRPr lang="en-US"/>
          </a:p>
        </p:txBody>
      </p:sp>
      <p:sp>
        <p:nvSpPr>
          <p:cNvPr id="9" name="Text 7"/>
          <p:cNvSpPr/>
          <p:nvPr/>
        </p:nvSpPr>
        <p:spPr>
          <a:xfrm>
            <a:off x="457200" y="896112"/>
            <a:ext cx="8229600" cy="3794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500" dirty="0">
                <a:solidFill>
                  <a:srgbClr val="61AFEF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use Drupal\Core\State\StateInterface;</a:t>
            </a:r>
            <a:endParaRPr lang="en-US" sz="500" dirty="0"/>
          </a:p>
          <a:p>
            <a:pPr marL="0" indent="0">
              <a:buNone/>
            </a:pPr>
            <a:endParaRPr lang="en-US" sz="500" dirty="0"/>
          </a:p>
          <a:p>
            <a:pPr marL="0" indent="0">
              <a:buNone/>
            </a:pPr>
            <a:r>
              <a:rPr lang="en-US" sz="500" dirty="0">
                <a:solidFill>
                  <a:srgbClr val="7EC8A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// ── DEPENDENCY INJECTION ──────────────────────────────────────────────</a:t>
            </a:r>
            <a:endParaRPr lang="en-US" sz="500" dirty="0"/>
          </a:p>
          <a:p>
            <a:pPr marL="0" indent="0">
              <a:buNone/>
            </a:pPr>
            <a:r>
              <a:rPr lang="en-US" sz="500" dirty="0">
                <a:solidFill>
                  <a:srgbClr val="61AFEF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class MyCronService {</a:t>
            </a:r>
            <a:endParaRPr lang="en-US" sz="500" dirty="0"/>
          </a:p>
          <a:p>
            <a:pPr marL="0" indent="0">
              <a:buNone/>
            </a:pPr>
            <a:r>
              <a:rPr lang="en-US" sz="500" dirty="0">
                <a:solidFill>
                  <a:srgbClr val="61AFEF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    public function __construct(</a:t>
            </a:r>
            <a:endParaRPr lang="en-US" sz="500" dirty="0"/>
          </a:p>
          <a:p>
            <a:pPr marL="0" indent="0">
              <a:buNone/>
            </a:pPr>
            <a:r>
              <a:rPr lang="en-US" sz="500" dirty="0">
                <a:solidFill>
                  <a:srgbClr val="61AFEF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        private StateInterface $state,</a:t>
            </a:r>
            <a:endParaRPr lang="en-US" sz="500" dirty="0"/>
          </a:p>
          <a:p>
            <a:pPr marL="0" indent="0">
              <a:buNone/>
            </a:pPr>
            <a:r>
              <a:rPr lang="en-US" sz="500" dirty="0">
                <a:solidFill>
                  <a:srgbClr val="61AFEF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        private TimeInterface $time,</a:t>
            </a:r>
            <a:endParaRPr lang="en-US" sz="500" dirty="0"/>
          </a:p>
          <a:p>
            <a:pPr marL="0" indent="0">
              <a:buNone/>
            </a:pPr>
            <a:r>
              <a:rPr lang="en-US" sz="500" dirty="0">
                <a:solidFill>
                  <a:srgbClr val="F0C8B8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    ) {}</a:t>
            </a:r>
            <a:endParaRPr lang="en-US" sz="500" dirty="0"/>
          </a:p>
          <a:p>
            <a:pPr marL="0" indent="0">
              <a:buNone/>
            </a:pPr>
            <a:endParaRPr lang="en-US" sz="500" dirty="0"/>
          </a:p>
          <a:p>
            <a:pPr marL="0" indent="0">
              <a:buNone/>
            </a:pPr>
            <a:r>
              <a:rPr lang="en-US" sz="500" dirty="0">
                <a:solidFill>
                  <a:srgbClr val="61AFEF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    public function run(): void {</a:t>
            </a:r>
            <a:endParaRPr lang="en-US" sz="500" dirty="0"/>
          </a:p>
          <a:p>
            <a:pPr marL="0" indent="0">
              <a:buNone/>
            </a:pPr>
            <a:r>
              <a:rPr lang="en-US" sz="500" dirty="0">
                <a:solidFill>
                  <a:srgbClr val="E5C07B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        $lastRun  = $this-&gt;state-&gt;get('my_module.last_run', 0);</a:t>
            </a:r>
            <a:endParaRPr lang="en-US" sz="500" dirty="0"/>
          </a:p>
          <a:p>
            <a:pPr marL="0" indent="0">
              <a:buNone/>
            </a:pPr>
            <a:r>
              <a:rPr lang="en-US" sz="500" dirty="0">
                <a:solidFill>
                  <a:srgbClr val="E5C07B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        $interval = 3600;  // 1 hour</a:t>
            </a:r>
            <a:endParaRPr lang="en-US" sz="500" dirty="0"/>
          </a:p>
          <a:p>
            <a:pPr marL="0" indent="0">
              <a:buNone/>
            </a:pPr>
            <a:endParaRPr lang="en-US" sz="500" dirty="0"/>
          </a:p>
          <a:p>
            <a:pPr marL="0" indent="0">
              <a:buNone/>
            </a:pPr>
            <a:r>
              <a:rPr lang="en-US" sz="500" dirty="0">
                <a:solidFill>
                  <a:srgbClr val="61AFEF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        if ($this-&gt;time-&gt;getRequestTime() - $lastRun &lt; $interval) {</a:t>
            </a:r>
            <a:endParaRPr lang="en-US" sz="500" dirty="0"/>
          </a:p>
          <a:p>
            <a:pPr marL="0" indent="0">
              <a:buNone/>
            </a:pPr>
            <a:r>
              <a:rPr lang="en-US" sz="500" dirty="0">
                <a:solidFill>
                  <a:srgbClr val="61AFEF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            return;  // Not due yet</a:t>
            </a:r>
            <a:endParaRPr lang="en-US" sz="500" dirty="0"/>
          </a:p>
          <a:p>
            <a:pPr marL="0" indent="0">
              <a:buNone/>
            </a:pPr>
            <a:r>
              <a:rPr lang="en-US" sz="500" dirty="0">
                <a:solidFill>
                  <a:srgbClr val="F0C8B8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        }</a:t>
            </a:r>
            <a:endParaRPr lang="en-US" sz="500" dirty="0"/>
          </a:p>
          <a:p>
            <a:pPr marL="0" indent="0">
              <a:buNone/>
            </a:pPr>
            <a:r>
              <a:rPr lang="en-US" sz="500" dirty="0">
                <a:solidFill>
                  <a:srgbClr val="9CDCFE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        $this-&gt;doWork();</a:t>
            </a:r>
            <a:endParaRPr lang="en-US" sz="500" dirty="0"/>
          </a:p>
          <a:p>
            <a:pPr marL="0" indent="0">
              <a:buNone/>
            </a:pPr>
            <a:r>
              <a:rPr lang="en-US" sz="500" dirty="0">
                <a:solidFill>
                  <a:srgbClr val="9CDCFE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        $this-&gt;state-&gt;set('my_module.last_run', $this-&gt;time-&gt;getRequestTime());</a:t>
            </a:r>
            <a:endParaRPr lang="en-US" sz="500" dirty="0"/>
          </a:p>
          <a:p>
            <a:pPr marL="0" indent="0">
              <a:buNone/>
            </a:pPr>
            <a:r>
              <a:rPr lang="en-US" sz="500" dirty="0">
                <a:solidFill>
                  <a:srgbClr val="F0C8B8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    }</a:t>
            </a:r>
            <a:endParaRPr lang="en-US" sz="500" dirty="0"/>
          </a:p>
          <a:p>
            <a:pPr marL="0" indent="0">
              <a:buNone/>
            </a:pPr>
            <a:r>
              <a:rPr lang="en-US" sz="500" dirty="0">
                <a:solidFill>
                  <a:srgbClr val="F0C8B8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}</a:t>
            </a:r>
            <a:endParaRPr lang="en-US" sz="500" dirty="0"/>
          </a:p>
          <a:p>
            <a:pPr marL="0" indent="0">
              <a:buNone/>
            </a:pPr>
            <a:endParaRPr lang="en-US" sz="500" dirty="0"/>
          </a:p>
          <a:p>
            <a:pPr marL="0" indent="0">
              <a:buNone/>
            </a:pPr>
            <a:r>
              <a:rPr lang="en-US" sz="500" dirty="0">
                <a:solidFill>
                  <a:srgbClr val="7EC8A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// ── COMMON REAL-WORLD STATE USAGES ────────────────────────────────────</a:t>
            </a:r>
            <a:endParaRPr lang="en-US" sz="500" dirty="0"/>
          </a:p>
          <a:p>
            <a:pPr marL="0" indent="0">
              <a:buNone/>
            </a:pPr>
            <a:r>
              <a:rPr lang="en-US" sz="500" dirty="0">
                <a:solidFill>
                  <a:srgbClr val="7EC8A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// Last cron run time (core pattern):</a:t>
            </a:r>
            <a:endParaRPr lang="en-US" sz="500" dirty="0"/>
          </a:p>
          <a:p>
            <a:pPr marL="0" indent="0">
              <a:buNone/>
            </a:pPr>
            <a:r>
              <a:rPr lang="en-US" sz="500" dirty="0">
                <a:solidFill>
                  <a:srgbClr val="9CDCFE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$state-&gt;get('system.cron_last');</a:t>
            </a:r>
            <a:endParaRPr lang="en-US" sz="500" dirty="0"/>
          </a:p>
          <a:p>
            <a:pPr marL="0" indent="0">
              <a:buNone/>
            </a:pPr>
            <a:endParaRPr lang="en-US" sz="500" dirty="0"/>
          </a:p>
          <a:p>
            <a:pPr marL="0" indent="0">
              <a:buNone/>
            </a:pPr>
            <a:r>
              <a:rPr lang="en-US" sz="500" dirty="0">
                <a:solidFill>
                  <a:srgbClr val="7EC8A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// System update status (checked once per day):</a:t>
            </a:r>
            <a:endParaRPr lang="en-US" sz="500" dirty="0"/>
          </a:p>
          <a:p>
            <a:pPr marL="0" indent="0">
              <a:buNone/>
            </a:pPr>
            <a:r>
              <a:rPr lang="en-US" sz="500" dirty="0">
                <a:solidFill>
                  <a:srgbClr val="9CDCFE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$state-&gt;get('update.last_check');</a:t>
            </a:r>
            <a:endParaRPr lang="en-US" sz="500" dirty="0"/>
          </a:p>
          <a:p>
            <a:pPr marL="0" indent="0">
              <a:buNone/>
            </a:pPr>
            <a:endParaRPr lang="en-US" sz="500" dirty="0"/>
          </a:p>
          <a:p>
            <a:pPr marL="0" indent="0">
              <a:buNone/>
            </a:pPr>
            <a:r>
              <a:rPr lang="en-US" sz="500" dirty="0">
                <a:solidFill>
                  <a:srgbClr val="7EC8A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// Maintenance mode toggle (set programmatically during deployment):</a:t>
            </a:r>
            <a:endParaRPr lang="en-US" sz="500" dirty="0"/>
          </a:p>
          <a:p>
            <a:pPr marL="0" indent="0">
              <a:buNone/>
            </a:pPr>
            <a:r>
              <a:rPr lang="en-US" sz="500" dirty="0">
                <a:solidFill>
                  <a:srgbClr val="9CDCFE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$state-&gt;set('system.maintenance_mode', TRUE);</a:t>
            </a:r>
            <a:endParaRPr lang="en-US" sz="500" dirty="0"/>
          </a:p>
          <a:p>
            <a:pPr marL="0" indent="0">
              <a:buNone/>
            </a:pPr>
            <a:r>
              <a:rPr lang="en-US" sz="500" dirty="0">
                <a:solidFill>
                  <a:srgbClr val="7EC8A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// Re-enable after deployment:</a:t>
            </a:r>
            <a:endParaRPr lang="en-US" sz="500" dirty="0"/>
          </a:p>
          <a:p>
            <a:pPr marL="0" indent="0">
              <a:buNone/>
            </a:pPr>
            <a:r>
              <a:rPr lang="en-US" sz="500" dirty="0">
                <a:solidFill>
                  <a:srgbClr val="9CDCFE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$state-&gt;set('system.maintenance_mode', FALSE);</a:t>
            </a:r>
            <a:endParaRPr lang="en-US" sz="500" dirty="0"/>
          </a:p>
          <a:p>
            <a:pPr marL="0" indent="0">
              <a:buNone/>
            </a:pPr>
            <a:endParaRPr lang="en-US" sz="500" dirty="0"/>
          </a:p>
          <a:p>
            <a:pPr marL="0" indent="0">
              <a:buNone/>
            </a:pPr>
            <a:r>
              <a:rPr lang="en-US" sz="500" dirty="0">
                <a:solidFill>
                  <a:srgbClr val="7EC8A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// Feature flags (on/off without code deploy):</a:t>
            </a:r>
            <a:endParaRPr lang="en-US" sz="500" dirty="0"/>
          </a:p>
          <a:p>
            <a:pPr marL="0" indent="0">
              <a:buNone/>
            </a:pPr>
            <a:r>
              <a:rPr lang="en-US" sz="500" dirty="0">
                <a:solidFill>
                  <a:srgbClr val="9CDCFE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$state-&gt;set('my_module.feature.new_checkout', TRUE);</a:t>
            </a:r>
            <a:endParaRPr lang="en-US" sz="500" dirty="0"/>
          </a:p>
          <a:p>
            <a:pPr marL="0" indent="0">
              <a:buNone/>
            </a:pPr>
            <a:r>
              <a:rPr lang="en-US" sz="500" dirty="0">
                <a:solidFill>
                  <a:srgbClr val="61AFEF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if ($state-&gt;get('my_module.feature.new_checkout')) {</a:t>
            </a:r>
            <a:endParaRPr lang="en-US" sz="500" dirty="0"/>
          </a:p>
          <a:p>
            <a:pPr marL="0" indent="0">
              <a:buNone/>
            </a:pPr>
            <a:r>
              <a:rPr lang="en-US" sz="500" dirty="0">
                <a:solidFill>
                  <a:srgbClr val="7EC8A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    // Show new checkout flow</a:t>
            </a:r>
            <a:endParaRPr lang="en-US" sz="500" dirty="0"/>
          </a:p>
          <a:p>
            <a:pPr marL="0" indent="0">
              <a:buNone/>
            </a:pPr>
            <a:r>
              <a:rPr lang="en-US" sz="500" dirty="0">
                <a:solidFill>
                  <a:srgbClr val="F0C8B8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}</a:t>
            </a:r>
            <a:endParaRPr lang="en-US" sz="500" dirty="0"/>
          </a:p>
          <a:p>
            <a:pPr marL="0" indent="0">
              <a:buNone/>
            </a:pPr>
            <a:endParaRPr lang="en-US" sz="500" dirty="0"/>
          </a:p>
          <a:p>
            <a:pPr marL="0" indent="0">
              <a:buNone/>
            </a:pPr>
            <a:r>
              <a:rPr lang="en-US" sz="500" dirty="0">
                <a:solidFill>
                  <a:srgbClr val="7EC8A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// Site-specific counters (email send count, import stats):</a:t>
            </a:r>
            <a:endParaRPr lang="en-US" sz="500" dirty="0"/>
          </a:p>
          <a:p>
            <a:pPr marL="0" indent="0">
              <a:buNone/>
            </a:pPr>
            <a:r>
              <a:rPr lang="en-US" sz="500" dirty="0">
                <a:solidFill>
                  <a:srgbClr val="E5C07B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$current = $state-&gt;get('my_module.emails_sent', 0);</a:t>
            </a:r>
            <a:endParaRPr lang="en-US" sz="500" dirty="0"/>
          </a:p>
          <a:p>
            <a:pPr marL="0" indent="0">
              <a:buNone/>
            </a:pPr>
            <a:r>
              <a:rPr lang="en-US" sz="500" dirty="0">
                <a:solidFill>
                  <a:srgbClr val="9CDCFE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$state-&gt;set('my_module.emails_sent', $current + $count);</a:t>
            </a:r>
            <a:endParaRPr lang="en-US" sz="500" dirty="0"/>
          </a:p>
          <a:p>
            <a:pPr marL="0" indent="0">
              <a:buNone/>
            </a:pPr>
            <a:endParaRPr lang="en-US" sz="500" dirty="0"/>
          </a:p>
          <a:p>
            <a:pPr marL="0" indent="0">
              <a:buNone/>
            </a:pPr>
            <a:r>
              <a:rPr lang="en-US" sz="500" dirty="0">
                <a:solidFill>
                  <a:srgbClr val="7EC8A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// API rate limit tracking (resets daily):</a:t>
            </a:r>
            <a:endParaRPr lang="en-US" sz="500" dirty="0"/>
          </a:p>
          <a:p>
            <a:pPr marL="0" indent="0">
              <a:buNone/>
            </a:pPr>
            <a:r>
              <a:rPr lang="en-US" sz="500" dirty="0">
                <a:solidFill>
                  <a:srgbClr val="E5C07B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$state-&gt;set('my_module.api_calls_today', ['count' =&gt; 0, 'date' =&gt; date('Y-m-d')]);</a:t>
            </a:r>
            <a:endParaRPr lang="en-US" sz="500" dirty="0"/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9">
    <p:bg>
      <p:bgPr>
        <a:solidFill>
          <a:srgbClr val="FDF4F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658368"/>
          </a:xfrm>
          <a:prstGeom prst="rect">
            <a:avLst/>
          </a:prstGeom>
          <a:solidFill>
            <a:srgbClr val="140808"/>
          </a:solidFill>
          <a:ln w="12700">
            <a:solidFill>
              <a:srgbClr val="140808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3" name="Shape 1"/>
          <p:cNvSpPr/>
          <p:nvPr/>
        </p:nvSpPr>
        <p:spPr>
          <a:xfrm>
            <a:off x="0" y="658368"/>
            <a:ext cx="9144000" cy="50292"/>
          </a:xfrm>
          <a:prstGeom prst="rect">
            <a:avLst/>
          </a:prstGeom>
          <a:solidFill>
            <a:srgbClr val="F0907A"/>
          </a:solidFill>
          <a:ln w="12700">
            <a:solidFill>
              <a:srgbClr val="F0907A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4" name="Text 2"/>
          <p:cNvSpPr/>
          <p:nvPr/>
        </p:nvSpPr>
        <p:spPr>
          <a:xfrm>
            <a:off x="320040" y="0"/>
            <a:ext cx="4389120" cy="6583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2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State API</a:t>
            </a:r>
            <a:endParaRPr lang="en-US" sz="2200" dirty="0"/>
          </a:p>
        </p:txBody>
      </p:sp>
      <p:sp>
        <p:nvSpPr>
          <p:cNvPr id="5" name="Text 3"/>
          <p:cNvSpPr/>
          <p:nvPr/>
        </p:nvSpPr>
        <p:spPr>
          <a:xfrm>
            <a:off x="4709160" y="0"/>
            <a:ext cx="4114800" cy="6583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300" dirty="0">
                <a:solidFill>
                  <a:srgbClr val="FDF4F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 |  TempStore — Per-User Temporary Storage</a:t>
            </a:r>
            <a:endParaRPr lang="en-US" sz="1300" dirty="0"/>
          </a:p>
        </p:txBody>
      </p:sp>
      <p:sp>
        <p:nvSpPr>
          <p:cNvPr id="6" name="Shape 4"/>
          <p:cNvSpPr/>
          <p:nvPr/>
        </p:nvSpPr>
        <p:spPr>
          <a:xfrm>
            <a:off x="0" y="4846320"/>
            <a:ext cx="9144000" cy="297180"/>
          </a:xfrm>
          <a:prstGeom prst="rect">
            <a:avLst/>
          </a:prstGeom>
          <a:solidFill>
            <a:srgbClr val="140808"/>
          </a:solidFill>
          <a:ln w="12700">
            <a:solidFill>
              <a:srgbClr val="140808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7" name="Text 5"/>
          <p:cNvSpPr/>
          <p:nvPr/>
        </p:nvSpPr>
        <p:spPr>
          <a:xfrm>
            <a:off x="274320" y="4846320"/>
            <a:ext cx="8595360" cy="2971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800" dirty="0">
                <a:solidFill>
                  <a:srgbClr val="FDF4F0"/>
                </a:solidFill>
              </a:rPr>
              <a:t>drupal.org/docs  |  CACHING, PERFORMANCE &amp; DEPLOYMENT  |  COURSE 6 OF 7</a:t>
            </a:r>
            <a:endParaRPr lang="en-US" sz="800" dirty="0"/>
          </a:p>
        </p:txBody>
      </p:sp>
      <p:sp>
        <p:nvSpPr>
          <p:cNvPr id="8" name="Text 6"/>
          <p:cNvSpPr/>
          <p:nvPr/>
        </p:nvSpPr>
        <p:spPr>
          <a:xfrm>
            <a:off x="320040" y="786384"/>
            <a:ext cx="850392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300" dirty="0">
                <a:solidFill>
                  <a:srgbClr val="1E0808"/>
                </a:solidFill>
              </a:rPr>
              <a:t>TempStore stores temporary data per user or shared — ideal for multi-step forms, draft saves, and form wizard state.</a:t>
            </a:r>
            <a:endParaRPr lang="en-US" sz="1300" dirty="0"/>
          </a:p>
        </p:txBody>
      </p:sp>
      <p:sp>
        <p:nvSpPr>
          <p:cNvPr id="9" name="Shape 7"/>
          <p:cNvSpPr/>
          <p:nvPr/>
        </p:nvSpPr>
        <p:spPr>
          <a:xfrm>
            <a:off x="320040" y="1200572"/>
            <a:ext cx="8503920" cy="3474720"/>
          </a:xfrm>
          <a:prstGeom prst="rect">
            <a:avLst/>
          </a:prstGeom>
          <a:solidFill>
            <a:srgbClr val="100505"/>
          </a:solidFill>
          <a:ln w="12700">
            <a:solidFill>
              <a:srgbClr val="A8281E"/>
            </a:solidFill>
            <a:prstDash val="solid"/>
          </a:ln>
          <a:effectLst>
            <a:outerShdw blurRad="101600" dist="38100" dir="8100000" algn="bl" rotWithShape="0">
              <a:srgbClr val="000000">
                <a:alpha val="12000"/>
              </a:srgbClr>
            </a:outerShdw>
          </a:effectLst>
        </p:spPr>
        <p:txBody>
          <a:bodyPr/>
          <a:lstStyle/>
          <a:p>
            <a:endParaRPr lang="en-US"/>
          </a:p>
        </p:txBody>
      </p:sp>
      <p:sp>
        <p:nvSpPr>
          <p:cNvPr id="10" name="Text 8"/>
          <p:cNvSpPr/>
          <p:nvPr/>
        </p:nvSpPr>
        <p:spPr>
          <a:xfrm>
            <a:off x="457200" y="1292012"/>
            <a:ext cx="8229600" cy="34747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500" dirty="0">
                <a:solidFill>
                  <a:srgbClr val="61AFEF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use Drupal\Core\TempStore\PrivateTempStoreFactory;</a:t>
            </a:r>
            <a:endParaRPr lang="en-US" sz="500" dirty="0"/>
          </a:p>
          <a:p>
            <a:pPr marL="0" indent="0">
              <a:buNone/>
            </a:pPr>
            <a:r>
              <a:rPr lang="en-US" sz="500" dirty="0">
                <a:solidFill>
                  <a:srgbClr val="61AFEF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use Drupal\Core\TempStore\SharedTempStoreFactory;</a:t>
            </a:r>
            <a:endParaRPr lang="en-US" sz="500" dirty="0"/>
          </a:p>
          <a:p>
            <a:pPr marL="0" indent="0">
              <a:buNone/>
            </a:pPr>
            <a:endParaRPr lang="en-US" sz="500" dirty="0"/>
          </a:p>
          <a:p>
            <a:pPr marL="0" indent="0">
              <a:buNone/>
            </a:pPr>
            <a:r>
              <a:rPr lang="en-US" sz="500" dirty="0">
                <a:solidFill>
                  <a:srgbClr val="7EC8A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// ── PRIVATE TEMP STORE (per user, isolated) ────────────────────────────</a:t>
            </a:r>
            <a:endParaRPr lang="en-US" sz="500" dirty="0"/>
          </a:p>
          <a:p>
            <a:pPr marL="0" indent="0">
              <a:buNone/>
            </a:pPr>
            <a:r>
              <a:rPr lang="en-US" sz="500" dirty="0">
                <a:solidFill>
                  <a:srgbClr val="61AFEF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class ProductImportForm extends FormBase {</a:t>
            </a:r>
            <a:endParaRPr lang="en-US" sz="500" dirty="0"/>
          </a:p>
          <a:p>
            <a:pPr marL="0" indent="0">
              <a:buNone/>
            </a:pPr>
            <a:r>
              <a:rPr lang="en-US" sz="500" dirty="0">
                <a:solidFill>
                  <a:srgbClr val="61AFEF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    public function __construct(</a:t>
            </a:r>
            <a:endParaRPr lang="en-US" sz="500" dirty="0"/>
          </a:p>
          <a:p>
            <a:pPr marL="0" indent="0">
              <a:buNone/>
            </a:pPr>
            <a:r>
              <a:rPr lang="en-US" sz="500" dirty="0">
                <a:solidFill>
                  <a:srgbClr val="61AFEF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        private PrivateTempStoreFactory $tempStoreFactory,</a:t>
            </a:r>
            <a:endParaRPr lang="en-US" sz="500" dirty="0"/>
          </a:p>
          <a:p>
            <a:pPr marL="0" indent="0">
              <a:buNone/>
            </a:pPr>
            <a:r>
              <a:rPr lang="en-US" sz="500" dirty="0">
                <a:solidFill>
                  <a:srgbClr val="F0C8B8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    ) {}</a:t>
            </a:r>
            <a:endParaRPr lang="en-US" sz="500" dirty="0"/>
          </a:p>
          <a:p>
            <a:pPr marL="0" indent="0">
              <a:buNone/>
            </a:pPr>
            <a:endParaRPr lang="en-US" sz="500" dirty="0"/>
          </a:p>
          <a:p>
            <a:pPr marL="0" indent="0">
              <a:buNone/>
            </a:pPr>
            <a:r>
              <a:rPr lang="en-US" sz="500" dirty="0">
                <a:solidFill>
                  <a:srgbClr val="61AFEF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    public function submitStep1(array &amp;$form, FormStateInterface $form_state): void {</a:t>
            </a:r>
            <a:endParaRPr lang="en-US" sz="500" dirty="0"/>
          </a:p>
          <a:p>
            <a:pPr marL="0" indent="0">
              <a:buNone/>
            </a:pPr>
            <a:r>
              <a:rPr lang="en-US" sz="500" dirty="0">
                <a:solidFill>
                  <a:srgbClr val="7EC8A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        // Store step 1 data for this user session only</a:t>
            </a:r>
            <a:endParaRPr lang="en-US" sz="500" dirty="0"/>
          </a:p>
          <a:p>
            <a:pPr marL="0" indent="0">
              <a:buNone/>
            </a:pPr>
            <a:r>
              <a:rPr lang="en-US" sz="500" dirty="0">
                <a:solidFill>
                  <a:srgbClr val="E5C07B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        $store = $this-&gt;tempStoreFactory-&gt;get('my_module.import_wizard');</a:t>
            </a:r>
            <a:endParaRPr lang="en-US" sz="500" dirty="0"/>
          </a:p>
          <a:p>
            <a:pPr marL="0" indent="0">
              <a:buNone/>
            </a:pPr>
            <a:r>
              <a:rPr lang="en-US" sz="500" dirty="0">
                <a:solidFill>
                  <a:srgbClr val="9CDCFE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        $store-&gt;set('step1_data', $form_state-&gt;getValues());</a:t>
            </a:r>
            <a:endParaRPr lang="en-US" sz="500" dirty="0"/>
          </a:p>
          <a:p>
            <a:pPr marL="0" indent="0">
              <a:buNone/>
            </a:pPr>
            <a:endParaRPr lang="en-US" sz="500" dirty="0"/>
          </a:p>
          <a:p>
            <a:pPr marL="0" indent="0">
              <a:buNone/>
            </a:pPr>
            <a:r>
              <a:rPr lang="en-US" sz="500" dirty="0">
                <a:solidFill>
                  <a:srgbClr val="7EC8A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        // Data expires after 1 week by default — user-specific</a:t>
            </a:r>
            <a:endParaRPr lang="en-US" sz="500" dirty="0"/>
          </a:p>
          <a:p>
            <a:pPr marL="0" indent="0">
              <a:buNone/>
            </a:pPr>
            <a:r>
              <a:rPr lang="en-US" sz="500" dirty="0">
                <a:solidFill>
                  <a:srgbClr val="F0C8B8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    }</a:t>
            </a:r>
            <a:endParaRPr lang="en-US" sz="500" dirty="0"/>
          </a:p>
          <a:p>
            <a:pPr marL="0" indent="0">
              <a:buNone/>
            </a:pPr>
            <a:endParaRPr lang="en-US" sz="500" dirty="0"/>
          </a:p>
          <a:p>
            <a:pPr marL="0" indent="0">
              <a:buNone/>
            </a:pPr>
            <a:r>
              <a:rPr lang="en-US" sz="500" dirty="0">
                <a:solidFill>
                  <a:srgbClr val="61AFEF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    public function submitStep2(array &amp;$form, FormStateInterface $form_state): void {</a:t>
            </a:r>
            <a:endParaRPr lang="en-US" sz="500" dirty="0"/>
          </a:p>
          <a:p>
            <a:pPr marL="0" indent="0">
              <a:buNone/>
            </a:pPr>
            <a:r>
              <a:rPr lang="en-US" sz="500" dirty="0">
                <a:solidFill>
                  <a:srgbClr val="E5C07B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        $store     = $this-&gt;tempStoreFactory-&gt;get('my_module.import_wizard');</a:t>
            </a:r>
            <a:endParaRPr lang="en-US" sz="500" dirty="0"/>
          </a:p>
          <a:p>
            <a:pPr marL="0" indent="0">
              <a:buNone/>
            </a:pPr>
            <a:r>
              <a:rPr lang="en-US" sz="500" dirty="0">
                <a:solidFill>
                  <a:srgbClr val="E5C07B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        $step1Data = $store-&gt;get('step1_data');</a:t>
            </a:r>
            <a:endParaRPr lang="en-US" sz="500" dirty="0"/>
          </a:p>
          <a:p>
            <a:pPr marL="0" indent="0">
              <a:buNone/>
            </a:pPr>
            <a:r>
              <a:rPr lang="en-US" sz="500" dirty="0">
                <a:solidFill>
                  <a:srgbClr val="7EC8A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        // Process $step1Data + $form_state-&gt;getValues()...</a:t>
            </a:r>
            <a:endParaRPr lang="en-US" sz="500" dirty="0"/>
          </a:p>
          <a:p>
            <a:pPr marL="0" indent="0">
              <a:buNone/>
            </a:pPr>
            <a:r>
              <a:rPr lang="en-US" sz="500" dirty="0">
                <a:solidFill>
                  <a:srgbClr val="9CDCFE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        $store-&gt;delete('step1_data');  // Clean up after completion</a:t>
            </a:r>
            <a:endParaRPr lang="en-US" sz="500" dirty="0"/>
          </a:p>
          <a:p>
            <a:pPr marL="0" indent="0">
              <a:buNone/>
            </a:pPr>
            <a:r>
              <a:rPr lang="en-US" sz="500" dirty="0">
                <a:solidFill>
                  <a:srgbClr val="F0C8B8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    }</a:t>
            </a:r>
            <a:endParaRPr lang="en-US" sz="500" dirty="0"/>
          </a:p>
          <a:p>
            <a:pPr marL="0" indent="0">
              <a:buNone/>
            </a:pPr>
            <a:r>
              <a:rPr lang="en-US" sz="500" dirty="0">
                <a:solidFill>
                  <a:srgbClr val="F0C8B8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}</a:t>
            </a:r>
            <a:endParaRPr lang="en-US" sz="500" dirty="0"/>
          </a:p>
          <a:p>
            <a:pPr marL="0" indent="0">
              <a:buNone/>
            </a:pPr>
            <a:endParaRPr lang="en-US" sz="500" dirty="0"/>
          </a:p>
          <a:p>
            <a:pPr marL="0" indent="0">
              <a:buNone/>
            </a:pPr>
            <a:r>
              <a:rPr lang="en-US" sz="500" dirty="0">
                <a:solidFill>
                  <a:srgbClr val="7EC8A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// ── SHARED TEMP STORE (all users share it, but concurrent-safe) ────────</a:t>
            </a:r>
            <a:endParaRPr lang="en-US" sz="500" dirty="0"/>
          </a:p>
          <a:p>
            <a:pPr marL="0" indent="0">
              <a:buNone/>
            </a:pPr>
            <a:r>
              <a:rPr lang="en-US" sz="500" dirty="0">
                <a:solidFill>
                  <a:srgbClr val="61AFEF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class ContentLockService {</a:t>
            </a:r>
            <a:endParaRPr lang="en-US" sz="500" dirty="0"/>
          </a:p>
          <a:p>
            <a:pPr marL="0" indent="0">
              <a:buNone/>
            </a:pPr>
            <a:r>
              <a:rPr lang="en-US" sz="500" dirty="0">
                <a:solidFill>
                  <a:srgbClr val="61AFEF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    public function lock(int $nid, int $uid): bool {</a:t>
            </a:r>
            <a:endParaRPr lang="en-US" sz="500" dirty="0"/>
          </a:p>
          <a:p>
            <a:pPr marL="0" indent="0">
              <a:buNone/>
            </a:pPr>
            <a:r>
              <a:rPr lang="en-US" sz="500" dirty="0">
                <a:solidFill>
                  <a:srgbClr val="E5C07B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        $store    = $this-&gt;sharedTempStoreFactory-&gt;get('my_module.content_locks');</a:t>
            </a:r>
            <a:endParaRPr lang="en-US" sz="500" dirty="0"/>
          </a:p>
          <a:p>
            <a:pPr marL="0" indent="0">
              <a:buNone/>
            </a:pPr>
            <a:r>
              <a:rPr lang="en-US" sz="500" dirty="0">
                <a:solidFill>
                  <a:srgbClr val="E5C07B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        $existing = $store-&gt;get("node:$nid");</a:t>
            </a:r>
            <a:endParaRPr lang="en-US" sz="500" dirty="0"/>
          </a:p>
          <a:p>
            <a:pPr marL="0" indent="0">
              <a:buNone/>
            </a:pPr>
            <a:endParaRPr lang="en-US" sz="500" dirty="0"/>
          </a:p>
          <a:p>
            <a:pPr marL="0" indent="0">
              <a:buNone/>
            </a:pPr>
            <a:r>
              <a:rPr lang="en-US" sz="500" dirty="0">
                <a:solidFill>
                  <a:srgbClr val="61AFEF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        if ($existing &amp;&amp; $existing['uid'] !== $uid) {</a:t>
            </a:r>
            <a:endParaRPr lang="en-US" sz="500" dirty="0"/>
          </a:p>
          <a:p>
            <a:pPr marL="0" indent="0">
              <a:buNone/>
            </a:pPr>
            <a:r>
              <a:rPr lang="en-US" sz="500" dirty="0">
                <a:solidFill>
                  <a:srgbClr val="61AFEF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            return FALSE;  // Locked by someone else</a:t>
            </a:r>
            <a:endParaRPr lang="en-US" sz="500" dirty="0"/>
          </a:p>
          <a:p>
            <a:pPr marL="0" indent="0">
              <a:buNone/>
            </a:pPr>
            <a:r>
              <a:rPr lang="en-US" sz="500" dirty="0">
                <a:solidFill>
                  <a:srgbClr val="F0C8B8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        }</a:t>
            </a:r>
            <a:endParaRPr lang="en-US" sz="500" dirty="0"/>
          </a:p>
          <a:p>
            <a:pPr marL="0" indent="0">
              <a:buNone/>
            </a:pPr>
            <a:r>
              <a:rPr lang="en-US" sz="500" dirty="0">
                <a:solidFill>
                  <a:srgbClr val="F0C8B8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        try {</a:t>
            </a:r>
            <a:endParaRPr lang="en-US" sz="500" dirty="0"/>
          </a:p>
          <a:p>
            <a:pPr marL="0" indent="0">
              <a:buNone/>
            </a:pPr>
            <a:r>
              <a:rPr lang="en-US" sz="500" dirty="0">
                <a:solidFill>
                  <a:srgbClr val="E5C07B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            $store-&gt;setIfNotExists("node:$nid", ['uid' =&gt; $uid, 'time' =&gt; time()]);</a:t>
            </a:r>
            <a:endParaRPr lang="en-US" sz="500" dirty="0"/>
          </a:p>
          <a:p>
            <a:pPr marL="0" indent="0">
              <a:buNone/>
            </a:pPr>
            <a:r>
              <a:rPr lang="en-US" sz="500" dirty="0">
                <a:solidFill>
                  <a:srgbClr val="61AFEF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            return TRUE;</a:t>
            </a:r>
            <a:endParaRPr lang="en-US" sz="500" dirty="0"/>
          </a:p>
          <a:p>
            <a:pPr marL="0" indent="0">
              <a:buNone/>
            </a:pPr>
            <a:r>
              <a:rPr lang="en-US" sz="500" dirty="0">
                <a:solidFill>
                  <a:srgbClr val="F0C8B8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        } catch (TempStoreException $e) {</a:t>
            </a:r>
            <a:endParaRPr lang="en-US" sz="500" dirty="0"/>
          </a:p>
          <a:p>
            <a:pPr marL="0" indent="0">
              <a:buNone/>
            </a:pPr>
            <a:r>
              <a:rPr lang="en-US" sz="500" dirty="0">
                <a:solidFill>
                  <a:srgbClr val="61AFEF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            return FALSE;  // Concurrent lock attempt</a:t>
            </a:r>
            <a:endParaRPr lang="en-US" sz="500" dirty="0"/>
          </a:p>
          <a:p>
            <a:pPr marL="0" indent="0">
              <a:buNone/>
            </a:pPr>
            <a:r>
              <a:rPr lang="en-US" sz="500" dirty="0">
                <a:solidFill>
                  <a:srgbClr val="F0C8B8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        }</a:t>
            </a:r>
            <a:endParaRPr lang="en-US" sz="500" dirty="0"/>
          </a:p>
          <a:p>
            <a:pPr marL="0" indent="0">
              <a:buNone/>
            </a:pPr>
            <a:r>
              <a:rPr lang="en-US" sz="500" dirty="0">
                <a:solidFill>
                  <a:srgbClr val="F0C8B8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    }</a:t>
            </a:r>
            <a:endParaRPr lang="en-US" sz="500" dirty="0"/>
          </a:p>
          <a:p>
            <a:pPr marL="0" indent="0">
              <a:buNone/>
            </a:pPr>
            <a:r>
              <a:rPr lang="en-US" sz="500" dirty="0">
                <a:solidFill>
                  <a:srgbClr val="F0C8B8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}</a:t>
            </a:r>
            <a:endParaRPr lang="en-US" sz="500" dirty="0"/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0">
    <p:bg>
      <p:bgPr>
        <a:solidFill>
          <a:srgbClr val="FDF4F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658368"/>
          </a:xfrm>
          <a:prstGeom prst="rect">
            <a:avLst/>
          </a:prstGeom>
          <a:solidFill>
            <a:srgbClr val="140808"/>
          </a:solidFill>
          <a:ln w="12700">
            <a:solidFill>
              <a:srgbClr val="140808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3" name="Shape 1"/>
          <p:cNvSpPr/>
          <p:nvPr/>
        </p:nvSpPr>
        <p:spPr>
          <a:xfrm>
            <a:off x="0" y="658368"/>
            <a:ext cx="9144000" cy="50292"/>
          </a:xfrm>
          <a:prstGeom prst="rect">
            <a:avLst/>
          </a:prstGeom>
          <a:solidFill>
            <a:srgbClr val="F0907A"/>
          </a:solidFill>
          <a:ln w="12700">
            <a:solidFill>
              <a:srgbClr val="F0907A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4" name="Text 2"/>
          <p:cNvSpPr/>
          <p:nvPr/>
        </p:nvSpPr>
        <p:spPr>
          <a:xfrm>
            <a:off x="320040" y="0"/>
            <a:ext cx="4389120" cy="6583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2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State API</a:t>
            </a:r>
            <a:endParaRPr lang="en-US" sz="2200" dirty="0"/>
          </a:p>
        </p:txBody>
      </p:sp>
      <p:sp>
        <p:nvSpPr>
          <p:cNvPr id="5" name="Text 3"/>
          <p:cNvSpPr/>
          <p:nvPr/>
        </p:nvSpPr>
        <p:spPr>
          <a:xfrm>
            <a:off x="4709160" y="0"/>
            <a:ext cx="4114800" cy="6583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300" dirty="0">
                <a:solidFill>
                  <a:srgbClr val="FDF4F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 |  Best Practices — State &amp; TempStore</a:t>
            </a:r>
            <a:endParaRPr lang="en-US" sz="1300" dirty="0"/>
          </a:p>
        </p:txBody>
      </p:sp>
      <p:sp>
        <p:nvSpPr>
          <p:cNvPr id="6" name="Shape 4"/>
          <p:cNvSpPr/>
          <p:nvPr/>
        </p:nvSpPr>
        <p:spPr>
          <a:xfrm>
            <a:off x="0" y="4846320"/>
            <a:ext cx="9144000" cy="297180"/>
          </a:xfrm>
          <a:prstGeom prst="rect">
            <a:avLst/>
          </a:prstGeom>
          <a:solidFill>
            <a:srgbClr val="140808"/>
          </a:solidFill>
          <a:ln w="12700">
            <a:solidFill>
              <a:srgbClr val="140808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7" name="Text 5"/>
          <p:cNvSpPr/>
          <p:nvPr/>
        </p:nvSpPr>
        <p:spPr>
          <a:xfrm>
            <a:off x="274320" y="4846320"/>
            <a:ext cx="8595360" cy="2971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800" dirty="0">
                <a:solidFill>
                  <a:srgbClr val="FDF4F0"/>
                </a:solidFill>
              </a:rPr>
              <a:t>drupal.org/docs  |  CACHING, PERFORMANCE &amp; DEPLOYMENT  |  COURSE 6 OF 7</a:t>
            </a:r>
            <a:endParaRPr lang="en-US" sz="800" dirty="0"/>
          </a:p>
        </p:txBody>
      </p:sp>
      <p:sp>
        <p:nvSpPr>
          <p:cNvPr id="8" name="Shape 6"/>
          <p:cNvSpPr/>
          <p:nvPr/>
        </p:nvSpPr>
        <p:spPr>
          <a:xfrm>
            <a:off x="320040" y="804672"/>
            <a:ext cx="4160520" cy="877824"/>
          </a:xfrm>
          <a:prstGeom prst="rect">
            <a:avLst/>
          </a:prstGeom>
          <a:solidFill>
            <a:srgbClr val="FFFFFF"/>
          </a:solidFill>
          <a:ln w="12700">
            <a:solidFill>
              <a:srgbClr val="EDD8D0"/>
            </a:solidFill>
            <a:prstDash val="solid"/>
          </a:ln>
          <a:effectLst>
            <a:outerShdw blurRad="101600" dist="38100" dir="8100000" algn="bl" rotWithShape="0">
              <a:srgbClr val="000000">
                <a:alpha val="12000"/>
              </a:srgbClr>
            </a:outerShdw>
          </a:effectLst>
        </p:spPr>
        <p:txBody>
          <a:bodyPr/>
          <a:lstStyle/>
          <a:p>
            <a:endParaRPr lang="en-US"/>
          </a:p>
        </p:txBody>
      </p:sp>
      <p:sp>
        <p:nvSpPr>
          <p:cNvPr id="9" name="Shape 7"/>
          <p:cNvSpPr/>
          <p:nvPr/>
        </p:nvSpPr>
        <p:spPr>
          <a:xfrm>
            <a:off x="411480" y="1051560"/>
            <a:ext cx="411480" cy="411480"/>
          </a:xfrm>
          <a:prstGeom prst="ellipse">
            <a:avLst/>
          </a:prstGeom>
          <a:solidFill>
            <a:srgbClr val="F0907A"/>
          </a:solidFill>
          <a:ln w="12700">
            <a:solidFill>
              <a:srgbClr val="F0907A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0" name="Text 8"/>
          <p:cNvSpPr/>
          <p:nvPr/>
        </p:nvSpPr>
        <p:spPr>
          <a:xfrm>
            <a:off x="411480" y="1051560"/>
            <a:ext cx="41148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300" b="1" dirty="0">
                <a:solidFill>
                  <a:srgbClr val="FFFFFF"/>
                </a:solidFill>
              </a:rPr>
              <a:t>✓</a:t>
            </a:r>
            <a:endParaRPr lang="en-US" sz="1300" dirty="0"/>
          </a:p>
        </p:txBody>
      </p:sp>
      <p:sp>
        <p:nvSpPr>
          <p:cNvPr id="11" name="Text 9"/>
          <p:cNvSpPr/>
          <p:nvPr/>
        </p:nvSpPr>
        <p:spPr>
          <a:xfrm>
            <a:off x="914400" y="877824"/>
            <a:ext cx="3474720" cy="7498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100" dirty="0">
                <a:solidFill>
                  <a:srgbClr val="1E0808"/>
                </a:solidFill>
              </a:rPr>
              <a:t>Use State for any value that is environment-specific and should NOT deploy across environments — API tokens for staging, last cron times, rate limit counters</a:t>
            </a:r>
            <a:endParaRPr lang="en-US" sz="1100" dirty="0"/>
          </a:p>
        </p:txBody>
      </p:sp>
      <p:sp>
        <p:nvSpPr>
          <p:cNvPr id="12" name="Shape 10"/>
          <p:cNvSpPr/>
          <p:nvPr/>
        </p:nvSpPr>
        <p:spPr>
          <a:xfrm>
            <a:off x="320040" y="1810512"/>
            <a:ext cx="4160520" cy="877824"/>
          </a:xfrm>
          <a:prstGeom prst="rect">
            <a:avLst/>
          </a:prstGeom>
          <a:solidFill>
            <a:srgbClr val="FFFFFF"/>
          </a:solidFill>
          <a:ln w="12700">
            <a:solidFill>
              <a:srgbClr val="EDD8D0"/>
            </a:solidFill>
            <a:prstDash val="solid"/>
          </a:ln>
          <a:effectLst>
            <a:outerShdw blurRad="101600" dist="38100" dir="8100000" algn="bl" rotWithShape="0">
              <a:srgbClr val="000000">
                <a:alpha val="12000"/>
              </a:srgbClr>
            </a:outerShdw>
          </a:effectLst>
        </p:spPr>
        <p:txBody>
          <a:bodyPr/>
          <a:lstStyle/>
          <a:p>
            <a:endParaRPr lang="en-US"/>
          </a:p>
        </p:txBody>
      </p:sp>
      <p:sp>
        <p:nvSpPr>
          <p:cNvPr id="13" name="Shape 11"/>
          <p:cNvSpPr/>
          <p:nvPr/>
        </p:nvSpPr>
        <p:spPr>
          <a:xfrm>
            <a:off x="411480" y="2057400"/>
            <a:ext cx="411480" cy="411480"/>
          </a:xfrm>
          <a:prstGeom prst="ellipse">
            <a:avLst/>
          </a:prstGeom>
          <a:solidFill>
            <a:srgbClr val="F0907A"/>
          </a:solidFill>
          <a:ln w="12700">
            <a:solidFill>
              <a:srgbClr val="F0907A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4" name="Text 12"/>
          <p:cNvSpPr/>
          <p:nvPr/>
        </p:nvSpPr>
        <p:spPr>
          <a:xfrm>
            <a:off x="411480" y="2057400"/>
            <a:ext cx="41148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300" b="1" dirty="0">
                <a:solidFill>
                  <a:srgbClr val="FFFFFF"/>
                </a:solidFill>
              </a:rPr>
              <a:t>✓</a:t>
            </a:r>
            <a:endParaRPr lang="en-US" sz="1300" dirty="0"/>
          </a:p>
        </p:txBody>
      </p:sp>
      <p:sp>
        <p:nvSpPr>
          <p:cNvPr id="15" name="Text 13"/>
          <p:cNvSpPr/>
          <p:nvPr/>
        </p:nvSpPr>
        <p:spPr>
          <a:xfrm>
            <a:off x="914400" y="1883664"/>
            <a:ext cx="3474720" cy="7498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100" dirty="0">
                <a:solidFill>
                  <a:srgbClr val="1E0808"/>
                </a:solidFill>
              </a:rPr>
              <a:t>Use TempStore (PrivateTempStore) for multi-step form data instead of session — it's backed by the cache system, namespaced per user, and cleans up automatically</a:t>
            </a:r>
            <a:endParaRPr lang="en-US" sz="1100" dirty="0"/>
          </a:p>
        </p:txBody>
      </p:sp>
      <p:sp>
        <p:nvSpPr>
          <p:cNvPr id="16" name="Shape 14"/>
          <p:cNvSpPr/>
          <p:nvPr/>
        </p:nvSpPr>
        <p:spPr>
          <a:xfrm>
            <a:off x="320040" y="2816352"/>
            <a:ext cx="4160520" cy="877824"/>
          </a:xfrm>
          <a:prstGeom prst="rect">
            <a:avLst/>
          </a:prstGeom>
          <a:solidFill>
            <a:srgbClr val="FFFFFF"/>
          </a:solidFill>
          <a:ln w="12700">
            <a:solidFill>
              <a:srgbClr val="EDD8D0"/>
            </a:solidFill>
            <a:prstDash val="solid"/>
          </a:ln>
          <a:effectLst>
            <a:outerShdw blurRad="101600" dist="38100" dir="8100000" algn="bl" rotWithShape="0">
              <a:srgbClr val="000000">
                <a:alpha val="12000"/>
              </a:srgbClr>
            </a:outerShdw>
          </a:effectLst>
        </p:spPr>
        <p:txBody>
          <a:bodyPr/>
          <a:lstStyle/>
          <a:p>
            <a:endParaRPr lang="en-US"/>
          </a:p>
        </p:txBody>
      </p:sp>
      <p:sp>
        <p:nvSpPr>
          <p:cNvPr id="17" name="Shape 15"/>
          <p:cNvSpPr/>
          <p:nvPr/>
        </p:nvSpPr>
        <p:spPr>
          <a:xfrm>
            <a:off x="411480" y="3063240"/>
            <a:ext cx="411480" cy="411480"/>
          </a:xfrm>
          <a:prstGeom prst="ellipse">
            <a:avLst/>
          </a:prstGeom>
          <a:solidFill>
            <a:srgbClr val="F0907A"/>
          </a:solidFill>
          <a:ln w="12700">
            <a:solidFill>
              <a:srgbClr val="F0907A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8" name="Text 16"/>
          <p:cNvSpPr/>
          <p:nvPr/>
        </p:nvSpPr>
        <p:spPr>
          <a:xfrm>
            <a:off x="411480" y="3063240"/>
            <a:ext cx="41148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300" b="1" dirty="0">
                <a:solidFill>
                  <a:srgbClr val="FFFFFF"/>
                </a:solidFill>
              </a:rPr>
              <a:t>✓</a:t>
            </a:r>
            <a:endParaRPr lang="en-US" sz="1300" dirty="0"/>
          </a:p>
        </p:txBody>
      </p:sp>
      <p:sp>
        <p:nvSpPr>
          <p:cNvPr id="19" name="Text 17"/>
          <p:cNvSpPr/>
          <p:nvPr/>
        </p:nvSpPr>
        <p:spPr>
          <a:xfrm>
            <a:off x="914400" y="2889504"/>
            <a:ext cx="3474720" cy="7498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100" dirty="0">
                <a:solidFill>
                  <a:srgbClr val="1E0808"/>
                </a:solidFill>
              </a:rPr>
              <a:t>Namespace all State keys with your module prefix: 'my_module.key_name' — prevents collisions with other modules using State for the same concept</a:t>
            </a:r>
            <a:endParaRPr lang="en-US" sz="1100" dirty="0"/>
          </a:p>
        </p:txBody>
      </p:sp>
      <p:sp>
        <p:nvSpPr>
          <p:cNvPr id="20" name="Shape 18"/>
          <p:cNvSpPr/>
          <p:nvPr/>
        </p:nvSpPr>
        <p:spPr>
          <a:xfrm>
            <a:off x="320040" y="3822192"/>
            <a:ext cx="4160520" cy="877824"/>
          </a:xfrm>
          <a:prstGeom prst="rect">
            <a:avLst/>
          </a:prstGeom>
          <a:solidFill>
            <a:srgbClr val="FFFFFF"/>
          </a:solidFill>
          <a:ln w="12700">
            <a:solidFill>
              <a:srgbClr val="EDD8D0"/>
            </a:solidFill>
            <a:prstDash val="solid"/>
          </a:ln>
          <a:effectLst>
            <a:outerShdw blurRad="101600" dist="38100" dir="8100000" algn="bl" rotWithShape="0">
              <a:srgbClr val="000000">
                <a:alpha val="12000"/>
              </a:srgbClr>
            </a:outerShdw>
          </a:effectLst>
        </p:spPr>
        <p:txBody>
          <a:bodyPr/>
          <a:lstStyle/>
          <a:p>
            <a:endParaRPr lang="en-US"/>
          </a:p>
        </p:txBody>
      </p:sp>
      <p:sp>
        <p:nvSpPr>
          <p:cNvPr id="21" name="Shape 19"/>
          <p:cNvSpPr/>
          <p:nvPr/>
        </p:nvSpPr>
        <p:spPr>
          <a:xfrm>
            <a:off x="411480" y="4069080"/>
            <a:ext cx="411480" cy="411480"/>
          </a:xfrm>
          <a:prstGeom prst="ellipse">
            <a:avLst/>
          </a:prstGeom>
          <a:solidFill>
            <a:srgbClr val="F0907A"/>
          </a:solidFill>
          <a:ln w="12700">
            <a:solidFill>
              <a:srgbClr val="F0907A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22" name="Text 20"/>
          <p:cNvSpPr/>
          <p:nvPr/>
        </p:nvSpPr>
        <p:spPr>
          <a:xfrm>
            <a:off x="411480" y="4069080"/>
            <a:ext cx="41148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300" b="1" dirty="0">
                <a:solidFill>
                  <a:srgbClr val="FFFFFF"/>
                </a:solidFill>
              </a:rPr>
              <a:t>✓</a:t>
            </a:r>
            <a:endParaRPr lang="en-US" sz="1300" dirty="0"/>
          </a:p>
        </p:txBody>
      </p:sp>
      <p:sp>
        <p:nvSpPr>
          <p:cNvPr id="23" name="Text 21"/>
          <p:cNvSpPr/>
          <p:nvPr/>
        </p:nvSpPr>
        <p:spPr>
          <a:xfrm>
            <a:off x="914400" y="3895344"/>
            <a:ext cx="3474720" cy="7498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100" dirty="0">
                <a:solidFill>
                  <a:srgbClr val="1E0808"/>
                </a:solidFill>
              </a:rPr>
              <a:t>Use maintenance_mode State flag during deployments: set TRUE before drush cim, FALSE after — prevents users seeing broken pages during configuration updates</a:t>
            </a:r>
            <a:endParaRPr lang="en-US" sz="1100" dirty="0"/>
          </a:p>
        </p:txBody>
      </p:sp>
      <p:sp>
        <p:nvSpPr>
          <p:cNvPr id="24" name="Shape 22"/>
          <p:cNvSpPr/>
          <p:nvPr/>
        </p:nvSpPr>
        <p:spPr>
          <a:xfrm>
            <a:off x="4663440" y="804672"/>
            <a:ext cx="4160520" cy="877824"/>
          </a:xfrm>
          <a:prstGeom prst="rect">
            <a:avLst/>
          </a:prstGeom>
          <a:solidFill>
            <a:srgbClr val="FFFFFF"/>
          </a:solidFill>
          <a:ln w="12700">
            <a:solidFill>
              <a:srgbClr val="EDD8D0"/>
            </a:solidFill>
            <a:prstDash val="solid"/>
          </a:ln>
          <a:effectLst>
            <a:outerShdw blurRad="101600" dist="38100" dir="8100000" algn="bl" rotWithShape="0">
              <a:srgbClr val="000000">
                <a:alpha val="12000"/>
              </a:srgbClr>
            </a:outerShdw>
          </a:effectLst>
        </p:spPr>
        <p:txBody>
          <a:bodyPr/>
          <a:lstStyle/>
          <a:p>
            <a:endParaRPr lang="en-US"/>
          </a:p>
        </p:txBody>
      </p:sp>
      <p:sp>
        <p:nvSpPr>
          <p:cNvPr id="25" name="Shape 23"/>
          <p:cNvSpPr/>
          <p:nvPr/>
        </p:nvSpPr>
        <p:spPr>
          <a:xfrm>
            <a:off x="4754880" y="1051560"/>
            <a:ext cx="411480" cy="411480"/>
          </a:xfrm>
          <a:prstGeom prst="ellipse">
            <a:avLst/>
          </a:prstGeom>
          <a:solidFill>
            <a:srgbClr val="D4A030"/>
          </a:solidFill>
          <a:ln w="12700">
            <a:solidFill>
              <a:srgbClr val="D4A030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26" name="Text 24"/>
          <p:cNvSpPr/>
          <p:nvPr/>
        </p:nvSpPr>
        <p:spPr>
          <a:xfrm>
            <a:off x="4754880" y="1051560"/>
            <a:ext cx="41148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300" b="1" dirty="0">
                <a:solidFill>
                  <a:srgbClr val="FFFFFF"/>
                </a:solidFill>
              </a:rPr>
              <a:t>⚠</a:t>
            </a:r>
            <a:endParaRPr lang="en-US" sz="1300" dirty="0"/>
          </a:p>
        </p:txBody>
      </p:sp>
      <p:sp>
        <p:nvSpPr>
          <p:cNvPr id="27" name="Text 25"/>
          <p:cNvSpPr/>
          <p:nvPr/>
        </p:nvSpPr>
        <p:spPr>
          <a:xfrm>
            <a:off x="5257800" y="877824"/>
            <a:ext cx="3474720" cy="7498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100" dirty="0">
                <a:solidFill>
                  <a:srgbClr val="1E0808"/>
                </a:solidFill>
              </a:rPr>
              <a:t>Don't store large objects in State — it serializes everything to the {state} table. Store lightweight values (IDs, timestamps, flags) and load full objects separately</a:t>
            </a:r>
            <a:endParaRPr lang="en-US" sz="1100" dirty="0"/>
          </a:p>
        </p:txBody>
      </p:sp>
      <p:sp>
        <p:nvSpPr>
          <p:cNvPr id="28" name="Shape 26"/>
          <p:cNvSpPr/>
          <p:nvPr/>
        </p:nvSpPr>
        <p:spPr>
          <a:xfrm>
            <a:off x="4663440" y="1810512"/>
            <a:ext cx="4160520" cy="877824"/>
          </a:xfrm>
          <a:prstGeom prst="rect">
            <a:avLst/>
          </a:prstGeom>
          <a:solidFill>
            <a:srgbClr val="FFFFFF"/>
          </a:solidFill>
          <a:ln w="12700">
            <a:solidFill>
              <a:srgbClr val="EDD8D0"/>
            </a:solidFill>
            <a:prstDash val="solid"/>
          </a:ln>
          <a:effectLst>
            <a:outerShdw blurRad="101600" dist="38100" dir="8100000" algn="bl" rotWithShape="0">
              <a:srgbClr val="000000">
                <a:alpha val="12000"/>
              </a:srgbClr>
            </a:outerShdw>
          </a:effectLst>
        </p:spPr>
        <p:txBody>
          <a:bodyPr/>
          <a:lstStyle/>
          <a:p>
            <a:endParaRPr lang="en-US"/>
          </a:p>
        </p:txBody>
      </p:sp>
      <p:sp>
        <p:nvSpPr>
          <p:cNvPr id="29" name="Shape 27"/>
          <p:cNvSpPr/>
          <p:nvPr/>
        </p:nvSpPr>
        <p:spPr>
          <a:xfrm>
            <a:off x="4754880" y="2057400"/>
            <a:ext cx="411480" cy="411480"/>
          </a:xfrm>
          <a:prstGeom prst="ellipse">
            <a:avLst/>
          </a:prstGeom>
          <a:solidFill>
            <a:srgbClr val="D4A030"/>
          </a:solidFill>
          <a:ln w="12700">
            <a:solidFill>
              <a:srgbClr val="D4A030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30" name="Text 28"/>
          <p:cNvSpPr/>
          <p:nvPr/>
        </p:nvSpPr>
        <p:spPr>
          <a:xfrm>
            <a:off x="4754880" y="2057400"/>
            <a:ext cx="41148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300" b="1" dirty="0">
                <a:solidFill>
                  <a:srgbClr val="FFFFFF"/>
                </a:solidFill>
              </a:rPr>
              <a:t>⚠</a:t>
            </a:r>
            <a:endParaRPr lang="en-US" sz="1300" dirty="0"/>
          </a:p>
        </p:txBody>
      </p:sp>
      <p:sp>
        <p:nvSpPr>
          <p:cNvPr id="31" name="Text 29"/>
          <p:cNvSpPr/>
          <p:nvPr/>
        </p:nvSpPr>
        <p:spPr>
          <a:xfrm>
            <a:off x="5257800" y="1883664"/>
            <a:ext cx="3474720" cy="7498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100" dirty="0">
                <a:solidFill>
                  <a:srgbClr val="1E0808"/>
                </a:solidFill>
              </a:rPr>
              <a:t>State has no schema/validation — values can be any serializable PHP. Be careful with type coercion (get() returns the stored type, not a validated type)</a:t>
            </a:r>
            <a:endParaRPr lang="en-US" sz="1100" dirty="0"/>
          </a:p>
        </p:txBody>
      </p:sp>
      <p:sp>
        <p:nvSpPr>
          <p:cNvPr id="32" name="Shape 30"/>
          <p:cNvSpPr/>
          <p:nvPr/>
        </p:nvSpPr>
        <p:spPr>
          <a:xfrm>
            <a:off x="4663440" y="2816352"/>
            <a:ext cx="4160520" cy="877824"/>
          </a:xfrm>
          <a:prstGeom prst="rect">
            <a:avLst/>
          </a:prstGeom>
          <a:solidFill>
            <a:srgbClr val="FFFFFF"/>
          </a:solidFill>
          <a:ln w="12700">
            <a:solidFill>
              <a:srgbClr val="EDD8D0"/>
            </a:solidFill>
            <a:prstDash val="solid"/>
          </a:ln>
          <a:effectLst>
            <a:outerShdw blurRad="101600" dist="38100" dir="8100000" algn="bl" rotWithShape="0">
              <a:srgbClr val="000000">
                <a:alpha val="12000"/>
              </a:srgbClr>
            </a:outerShdw>
          </a:effectLst>
        </p:spPr>
        <p:txBody>
          <a:bodyPr/>
          <a:lstStyle/>
          <a:p>
            <a:endParaRPr lang="en-US"/>
          </a:p>
        </p:txBody>
      </p:sp>
      <p:sp>
        <p:nvSpPr>
          <p:cNvPr id="33" name="Shape 31"/>
          <p:cNvSpPr/>
          <p:nvPr/>
        </p:nvSpPr>
        <p:spPr>
          <a:xfrm>
            <a:off x="4754880" y="3063240"/>
            <a:ext cx="411480" cy="411480"/>
          </a:xfrm>
          <a:prstGeom prst="ellipse">
            <a:avLst/>
          </a:prstGeom>
          <a:solidFill>
            <a:srgbClr val="A8281E"/>
          </a:solidFill>
          <a:ln w="12700">
            <a:solidFill>
              <a:srgbClr val="A8281E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34" name="Text 32"/>
          <p:cNvSpPr/>
          <p:nvPr/>
        </p:nvSpPr>
        <p:spPr>
          <a:xfrm>
            <a:off x="4754880" y="3063240"/>
            <a:ext cx="41148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300" b="1" dirty="0">
                <a:solidFill>
                  <a:srgbClr val="FFFFFF"/>
                </a:solidFill>
              </a:rPr>
              <a:t>✗</a:t>
            </a:r>
            <a:endParaRPr lang="en-US" sz="1300" dirty="0"/>
          </a:p>
        </p:txBody>
      </p:sp>
      <p:sp>
        <p:nvSpPr>
          <p:cNvPr id="35" name="Text 33"/>
          <p:cNvSpPr/>
          <p:nvPr/>
        </p:nvSpPr>
        <p:spPr>
          <a:xfrm>
            <a:off x="5257800" y="2889504"/>
            <a:ext cx="3474720" cy="7498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100" dirty="0">
                <a:solidFill>
                  <a:srgbClr val="1E0808"/>
                </a:solidFill>
              </a:rPr>
              <a:t>Never store State in config.yml files or export it with drush cex — State is intentionally NOT deployable. Deploying State values corrupts the target environment</a:t>
            </a:r>
            <a:endParaRPr lang="en-US" sz="1100" dirty="0"/>
          </a:p>
        </p:txBody>
      </p:sp>
      <p:sp>
        <p:nvSpPr>
          <p:cNvPr id="36" name="Shape 34"/>
          <p:cNvSpPr/>
          <p:nvPr/>
        </p:nvSpPr>
        <p:spPr>
          <a:xfrm>
            <a:off x="4663440" y="3822192"/>
            <a:ext cx="4160520" cy="877824"/>
          </a:xfrm>
          <a:prstGeom prst="rect">
            <a:avLst/>
          </a:prstGeom>
          <a:solidFill>
            <a:srgbClr val="FFFFFF"/>
          </a:solidFill>
          <a:ln w="12700">
            <a:solidFill>
              <a:srgbClr val="EDD8D0"/>
            </a:solidFill>
            <a:prstDash val="solid"/>
          </a:ln>
          <a:effectLst>
            <a:outerShdw blurRad="101600" dist="38100" dir="8100000" algn="bl" rotWithShape="0">
              <a:srgbClr val="000000">
                <a:alpha val="12000"/>
              </a:srgbClr>
            </a:outerShdw>
          </a:effectLst>
        </p:spPr>
        <p:txBody>
          <a:bodyPr/>
          <a:lstStyle/>
          <a:p>
            <a:endParaRPr lang="en-US"/>
          </a:p>
        </p:txBody>
      </p:sp>
      <p:sp>
        <p:nvSpPr>
          <p:cNvPr id="37" name="Shape 35"/>
          <p:cNvSpPr/>
          <p:nvPr/>
        </p:nvSpPr>
        <p:spPr>
          <a:xfrm>
            <a:off x="4754880" y="4069080"/>
            <a:ext cx="411480" cy="411480"/>
          </a:xfrm>
          <a:prstGeom prst="ellipse">
            <a:avLst/>
          </a:prstGeom>
          <a:solidFill>
            <a:srgbClr val="A8281E"/>
          </a:solidFill>
          <a:ln w="12700">
            <a:solidFill>
              <a:srgbClr val="A8281E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38" name="Text 36"/>
          <p:cNvSpPr/>
          <p:nvPr/>
        </p:nvSpPr>
        <p:spPr>
          <a:xfrm>
            <a:off x="4754880" y="4069080"/>
            <a:ext cx="41148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300" b="1" dirty="0">
                <a:solidFill>
                  <a:srgbClr val="FFFFFF"/>
                </a:solidFill>
              </a:rPr>
              <a:t>✗</a:t>
            </a:r>
            <a:endParaRPr lang="en-US" sz="1300" dirty="0"/>
          </a:p>
        </p:txBody>
      </p:sp>
      <p:sp>
        <p:nvSpPr>
          <p:cNvPr id="39" name="Text 37"/>
          <p:cNvSpPr/>
          <p:nvPr/>
        </p:nvSpPr>
        <p:spPr>
          <a:xfrm>
            <a:off x="5257800" y="3895344"/>
            <a:ext cx="3474720" cy="7498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100" dirty="0">
                <a:solidFill>
                  <a:srgbClr val="1E0808"/>
                </a:solidFill>
              </a:rPr>
              <a:t>Don't use session directly for multi-step form data — use PrivateTempStore which is properly scoped, namespaced, and doesn't break page caching</a:t>
            </a:r>
            <a:endParaRPr lang="en-US" sz="1100" dirty="0"/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1">
    <p:bg>
      <p:bgPr>
        <a:solidFill>
          <a:srgbClr val="140808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18872" cy="5143500"/>
          </a:xfrm>
          <a:prstGeom prst="rect">
            <a:avLst/>
          </a:prstGeom>
          <a:solidFill>
            <a:srgbClr val="F0907A"/>
          </a:solidFill>
          <a:ln w="12700">
            <a:solidFill>
              <a:srgbClr val="F0907A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3" name="Shape 1"/>
          <p:cNvSpPr/>
          <p:nvPr/>
        </p:nvSpPr>
        <p:spPr>
          <a:xfrm>
            <a:off x="411480" y="530352"/>
            <a:ext cx="1024128" cy="1024128"/>
          </a:xfrm>
          <a:prstGeom prst="ellipse">
            <a:avLst/>
          </a:prstGeom>
          <a:solidFill>
            <a:srgbClr val="A8281E"/>
          </a:solidFill>
          <a:ln w="25400">
            <a:solidFill>
              <a:srgbClr val="F0907A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4" name="Text 2"/>
          <p:cNvSpPr/>
          <p:nvPr/>
        </p:nvSpPr>
        <p:spPr>
          <a:xfrm>
            <a:off x="411480" y="530352"/>
            <a:ext cx="1024128" cy="10241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4000" b="1" dirty="0">
                <a:solidFill>
                  <a:srgbClr val="FFFFFF"/>
                </a:solidFill>
              </a:rPr>
              <a:t>API 6</a:t>
            </a:r>
            <a:endParaRPr lang="en-US" sz="4000" dirty="0"/>
          </a:p>
        </p:txBody>
      </p:sp>
      <p:sp>
        <p:nvSpPr>
          <p:cNvPr id="5" name="Text 3"/>
          <p:cNvSpPr/>
          <p:nvPr/>
        </p:nvSpPr>
        <p:spPr>
          <a:xfrm>
            <a:off x="347472" y="1783080"/>
            <a:ext cx="845820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38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Lock API</a:t>
            </a:r>
            <a:endParaRPr lang="en-US" sz="3800" dirty="0"/>
          </a:p>
        </p:txBody>
      </p:sp>
      <p:sp>
        <p:nvSpPr>
          <p:cNvPr id="6" name="Text 4"/>
          <p:cNvSpPr/>
          <p:nvPr/>
        </p:nvSpPr>
        <p:spPr>
          <a:xfrm>
            <a:off x="347472" y="2816352"/>
            <a:ext cx="8458200" cy="6583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500" dirty="0">
                <a:solidFill>
                  <a:srgbClr val="FDF4F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Distributed locking — preventing concurrent execution of cron tasks, imports, and other single-instance operations</a:t>
            </a:r>
            <a:endParaRPr lang="en-US" sz="1500" dirty="0"/>
          </a:p>
        </p:txBody>
      </p:sp>
      <p:sp>
        <p:nvSpPr>
          <p:cNvPr id="7" name="Shape 5"/>
          <p:cNvSpPr/>
          <p:nvPr/>
        </p:nvSpPr>
        <p:spPr>
          <a:xfrm>
            <a:off x="0" y="4754880"/>
            <a:ext cx="9144000" cy="388620"/>
          </a:xfrm>
          <a:prstGeom prst="rect">
            <a:avLst/>
          </a:prstGeom>
          <a:solidFill>
            <a:srgbClr val="A8281E"/>
          </a:solidFill>
          <a:ln w="12700">
            <a:solidFill>
              <a:srgbClr val="A8281E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8" name="Text 6"/>
          <p:cNvSpPr/>
          <p:nvPr/>
        </p:nvSpPr>
        <p:spPr>
          <a:xfrm>
            <a:off x="274320" y="4754880"/>
            <a:ext cx="8686800" cy="3886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900" dirty="0">
                <a:solidFill>
                  <a:srgbClr val="FDF4F0"/>
                </a:solidFill>
              </a:rPr>
              <a:t>DRUPAL CORE APIs  |  COURSE 6: CACHING, PERFORMANCE &amp; DEPLOYMENT</a:t>
            </a:r>
            <a:endParaRPr lang="en-US" sz="900" dirty="0"/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2">
    <p:bg>
      <p:bgPr>
        <a:solidFill>
          <a:srgbClr val="FDF4F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658368"/>
          </a:xfrm>
          <a:prstGeom prst="rect">
            <a:avLst/>
          </a:prstGeom>
          <a:solidFill>
            <a:srgbClr val="140808"/>
          </a:solidFill>
          <a:ln w="12700">
            <a:solidFill>
              <a:srgbClr val="140808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3" name="Shape 1"/>
          <p:cNvSpPr/>
          <p:nvPr/>
        </p:nvSpPr>
        <p:spPr>
          <a:xfrm>
            <a:off x="0" y="658368"/>
            <a:ext cx="9144000" cy="50292"/>
          </a:xfrm>
          <a:prstGeom prst="rect">
            <a:avLst/>
          </a:prstGeom>
          <a:solidFill>
            <a:srgbClr val="F0907A"/>
          </a:solidFill>
          <a:ln w="12700">
            <a:solidFill>
              <a:srgbClr val="F0907A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4" name="Text 2"/>
          <p:cNvSpPr/>
          <p:nvPr/>
        </p:nvSpPr>
        <p:spPr>
          <a:xfrm>
            <a:off x="320040" y="0"/>
            <a:ext cx="4389120" cy="6583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2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Lock API</a:t>
            </a:r>
            <a:endParaRPr lang="en-US" sz="2200" dirty="0"/>
          </a:p>
        </p:txBody>
      </p:sp>
      <p:sp>
        <p:nvSpPr>
          <p:cNvPr id="5" name="Text 3"/>
          <p:cNvSpPr/>
          <p:nvPr/>
        </p:nvSpPr>
        <p:spPr>
          <a:xfrm>
            <a:off x="4709160" y="0"/>
            <a:ext cx="4114800" cy="6583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300" dirty="0">
                <a:solidFill>
                  <a:srgbClr val="FDF4F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 |  Overview — Why Distributed Locking?</a:t>
            </a:r>
            <a:endParaRPr lang="en-US" sz="1300" dirty="0"/>
          </a:p>
        </p:txBody>
      </p:sp>
      <p:sp>
        <p:nvSpPr>
          <p:cNvPr id="6" name="Shape 4"/>
          <p:cNvSpPr/>
          <p:nvPr/>
        </p:nvSpPr>
        <p:spPr>
          <a:xfrm>
            <a:off x="0" y="4846320"/>
            <a:ext cx="9144000" cy="297180"/>
          </a:xfrm>
          <a:prstGeom prst="rect">
            <a:avLst/>
          </a:prstGeom>
          <a:solidFill>
            <a:srgbClr val="140808"/>
          </a:solidFill>
          <a:ln w="12700">
            <a:solidFill>
              <a:srgbClr val="140808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7" name="Text 5"/>
          <p:cNvSpPr/>
          <p:nvPr/>
        </p:nvSpPr>
        <p:spPr>
          <a:xfrm>
            <a:off x="274320" y="4846320"/>
            <a:ext cx="8595360" cy="2971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800" dirty="0">
                <a:solidFill>
                  <a:srgbClr val="FDF4F0"/>
                </a:solidFill>
              </a:rPr>
              <a:t>drupal.org/docs  |  CACHING, PERFORMANCE &amp; DEPLOYMENT  |  COURSE 6 OF 7</a:t>
            </a:r>
            <a:endParaRPr lang="en-US" sz="800" dirty="0"/>
          </a:p>
        </p:txBody>
      </p:sp>
      <p:sp>
        <p:nvSpPr>
          <p:cNvPr id="8" name="Text 6"/>
          <p:cNvSpPr/>
          <p:nvPr/>
        </p:nvSpPr>
        <p:spPr>
          <a:xfrm>
            <a:off x="320040" y="786384"/>
            <a:ext cx="850392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300" dirty="0">
                <a:solidFill>
                  <a:srgbClr val="1E0808"/>
                </a:solidFill>
              </a:rPr>
              <a:t>On multi-server environments, multiple PHP processes can run the same code simultaneously. Locks prevent race conditions.</a:t>
            </a:r>
            <a:endParaRPr lang="en-US" sz="1300" dirty="0"/>
          </a:p>
        </p:txBody>
      </p:sp>
      <p:sp>
        <p:nvSpPr>
          <p:cNvPr id="9" name="Shape 7"/>
          <p:cNvSpPr/>
          <p:nvPr/>
        </p:nvSpPr>
        <p:spPr>
          <a:xfrm>
            <a:off x="320040" y="1261872"/>
            <a:ext cx="4160520" cy="960120"/>
          </a:xfrm>
          <a:prstGeom prst="rect">
            <a:avLst/>
          </a:prstGeom>
          <a:solidFill>
            <a:srgbClr val="FFFFFF"/>
          </a:solidFill>
          <a:ln w="12700">
            <a:solidFill>
              <a:srgbClr val="EDD8D0"/>
            </a:solidFill>
            <a:prstDash val="solid"/>
          </a:ln>
          <a:effectLst>
            <a:outerShdw blurRad="101600" dist="38100" dir="8100000" algn="bl" rotWithShape="0">
              <a:srgbClr val="000000">
                <a:alpha val="12000"/>
              </a:srgbClr>
            </a:outerShdw>
          </a:effectLst>
        </p:spPr>
        <p:txBody>
          <a:bodyPr/>
          <a:lstStyle/>
          <a:p>
            <a:endParaRPr lang="en-US"/>
          </a:p>
        </p:txBody>
      </p:sp>
      <p:sp>
        <p:nvSpPr>
          <p:cNvPr id="10" name="Shape 8"/>
          <p:cNvSpPr/>
          <p:nvPr/>
        </p:nvSpPr>
        <p:spPr>
          <a:xfrm>
            <a:off x="320040" y="1261872"/>
            <a:ext cx="64008" cy="960120"/>
          </a:xfrm>
          <a:prstGeom prst="rect">
            <a:avLst/>
          </a:prstGeom>
          <a:solidFill>
            <a:srgbClr val="A8281E"/>
          </a:solidFill>
          <a:ln w="12700">
            <a:solidFill>
              <a:srgbClr val="A8281E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1" name="Text 9"/>
          <p:cNvSpPr/>
          <p:nvPr/>
        </p:nvSpPr>
        <p:spPr>
          <a:xfrm>
            <a:off x="484632" y="1353312"/>
            <a:ext cx="393192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900" b="1" dirty="0">
                <a:solidFill>
                  <a:srgbClr val="7A5050"/>
                </a:solidFill>
              </a:rPr>
              <a:t>THE PROBLEM</a:t>
            </a:r>
            <a:endParaRPr lang="en-US" sz="900" dirty="0"/>
          </a:p>
        </p:txBody>
      </p:sp>
      <p:sp>
        <p:nvSpPr>
          <p:cNvPr id="12" name="Text 10"/>
          <p:cNvSpPr/>
          <p:nvPr/>
        </p:nvSpPr>
        <p:spPr>
          <a:xfrm>
            <a:off x="484632" y="1591056"/>
            <a:ext cx="393192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150" dirty="0">
                <a:solidFill>
                  <a:srgbClr val="1E0808"/>
                </a:solidFill>
              </a:rPr>
              <a:t>Without locks: two cron processes run simultaneously → both check 'is there work?' → both find 'yes' → both process the same items → duplicates, data corruption, double-sends.</a:t>
            </a:r>
            <a:endParaRPr lang="en-US" sz="1150" dirty="0"/>
          </a:p>
        </p:txBody>
      </p:sp>
      <p:sp>
        <p:nvSpPr>
          <p:cNvPr id="13" name="Shape 11"/>
          <p:cNvSpPr/>
          <p:nvPr/>
        </p:nvSpPr>
        <p:spPr>
          <a:xfrm>
            <a:off x="4663440" y="1261872"/>
            <a:ext cx="4160520" cy="960120"/>
          </a:xfrm>
          <a:prstGeom prst="rect">
            <a:avLst/>
          </a:prstGeom>
          <a:solidFill>
            <a:srgbClr val="FFFFFF"/>
          </a:solidFill>
          <a:ln w="12700">
            <a:solidFill>
              <a:srgbClr val="EDD8D0"/>
            </a:solidFill>
            <a:prstDash val="solid"/>
          </a:ln>
          <a:effectLst>
            <a:outerShdw blurRad="101600" dist="38100" dir="8100000" algn="bl" rotWithShape="0">
              <a:srgbClr val="000000">
                <a:alpha val="12000"/>
              </a:srgbClr>
            </a:outerShdw>
          </a:effectLst>
        </p:spPr>
        <p:txBody>
          <a:bodyPr/>
          <a:lstStyle/>
          <a:p>
            <a:endParaRPr lang="en-US"/>
          </a:p>
        </p:txBody>
      </p:sp>
      <p:sp>
        <p:nvSpPr>
          <p:cNvPr id="14" name="Shape 12"/>
          <p:cNvSpPr/>
          <p:nvPr/>
        </p:nvSpPr>
        <p:spPr>
          <a:xfrm>
            <a:off x="4663440" y="1261872"/>
            <a:ext cx="64008" cy="960120"/>
          </a:xfrm>
          <a:prstGeom prst="rect">
            <a:avLst/>
          </a:prstGeom>
          <a:solidFill>
            <a:srgbClr val="D4503A"/>
          </a:solidFill>
          <a:ln w="12700">
            <a:solidFill>
              <a:srgbClr val="D4503A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5" name="Text 13"/>
          <p:cNvSpPr/>
          <p:nvPr/>
        </p:nvSpPr>
        <p:spPr>
          <a:xfrm>
            <a:off x="4828032" y="1353312"/>
            <a:ext cx="393192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900" b="1" dirty="0">
                <a:solidFill>
                  <a:srgbClr val="7A5050"/>
                </a:solidFill>
              </a:rPr>
              <a:t>THE SOLUTION</a:t>
            </a:r>
            <a:endParaRPr lang="en-US" sz="900" dirty="0"/>
          </a:p>
        </p:txBody>
      </p:sp>
      <p:sp>
        <p:nvSpPr>
          <p:cNvPr id="16" name="Text 14"/>
          <p:cNvSpPr/>
          <p:nvPr/>
        </p:nvSpPr>
        <p:spPr>
          <a:xfrm>
            <a:off x="4828032" y="1591056"/>
            <a:ext cx="393192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150" dirty="0">
                <a:solidFill>
                  <a:srgbClr val="1E0808"/>
                </a:solidFill>
              </a:rPr>
              <a:t>acquire() obtains an exclusive lock. If another process already holds it, acquire() returns FALSE immediately. Only the process that holds the lock does the work.</a:t>
            </a:r>
            <a:endParaRPr lang="en-US" sz="1150" dirty="0"/>
          </a:p>
        </p:txBody>
      </p:sp>
      <p:sp>
        <p:nvSpPr>
          <p:cNvPr id="17" name="Shape 15"/>
          <p:cNvSpPr/>
          <p:nvPr/>
        </p:nvSpPr>
        <p:spPr>
          <a:xfrm>
            <a:off x="320040" y="2331720"/>
            <a:ext cx="8503920" cy="2395728"/>
          </a:xfrm>
          <a:prstGeom prst="rect">
            <a:avLst/>
          </a:prstGeom>
          <a:solidFill>
            <a:srgbClr val="100505"/>
          </a:solidFill>
          <a:ln w="12700">
            <a:solidFill>
              <a:srgbClr val="A8281E"/>
            </a:solidFill>
            <a:prstDash val="solid"/>
          </a:ln>
          <a:effectLst>
            <a:outerShdw blurRad="101600" dist="38100" dir="8100000" algn="bl" rotWithShape="0">
              <a:srgbClr val="000000">
                <a:alpha val="12000"/>
              </a:srgbClr>
            </a:outerShdw>
          </a:effectLst>
        </p:spPr>
        <p:txBody>
          <a:bodyPr/>
          <a:lstStyle/>
          <a:p>
            <a:endParaRPr lang="en-US"/>
          </a:p>
        </p:txBody>
      </p:sp>
      <p:sp>
        <p:nvSpPr>
          <p:cNvPr id="18" name="Text 16"/>
          <p:cNvSpPr/>
          <p:nvPr/>
        </p:nvSpPr>
        <p:spPr>
          <a:xfrm>
            <a:off x="457200" y="2423160"/>
            <a:ext cx="8229600" cy="221284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400" dirty="0">
                <a:solidFill>
                  <a:srgbClr val="7EC8A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// ── BASIC LOCK PATTERN ────────────────────────────────────────────────</a:t>
            </a:r>
            <a:endParaRPr lang="en-US" sz="400" dirty="0"/>
          </a:p>
          <a:p>
            <a:pPr marL="0" indent="0">
              <a:buNone/>
            </a:pPr>
            <a:r>
              <a:rPr lang="en-US" sz="400" dirty="0">
                <a:solidFill>
                  <a:srgbClr val="E5C07B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$lock = \Drupal::lock();</a:t>
            </a:r>
            <a:endParaRPr lang="en-US" sz="400" dirty="0"/>
          </a:p>
          <a:p>
            <a:pPr marL="0" indent="0">
              <a:buNone/>
            </a:pPr>
            <a:endParaRPr lang="en-US" sz="400" dirty="0"/>
          </a:p>
          <a:p>
            <a:pPr marL="0" indent="0">
              <a:buNone/>
            </a:pPr>
            <a:r>
              <a:rPr lang="en-US" sz="400" dirty="0">
                <a:solidFill>
                  <a:srgbClr val="7EC8A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// Try to acquire lock — returns TRUE if acquired, FALSE if already held</a:t>
            </a:r>
            <a:endParaRPr lang="en-US" sz="400" dirty="0"/>
          </a:p>
          <a:p>
            <a:pPr marL="0" indent="0">
              <a:buNone/>
            </a:pPr>
            <a:r>
              <a:rPr lang="en-US" sz="400" dirty="0">
                <a:solidFill>
                  <a:srgbClr val="61AFEF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if ($lock-&gt;acquire('my_module_cron_task')) {</a:t>
            </a:r>
            <a:endParaRPr lang="en-US" sz="400" dirty="0"/>
          </a:p>
          <a:p>
            <a:pPr marL="0" indent="0">
              <a:buNone/>
            </a:pPr>
            <a:r>
              <a:rPr lang="en-US" sz="400" dirty="0">
                <a:solidFill>
                  <a:srgbClr val="F0C8B8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    try {</a:t>
            </a:r>
            <a:endParaRPr lang="en-US" sz="400" dirty="0"/>
          </a:p>
          <a:p>
            <a:pPr marL="0" indent="0">
              <a:buNone/>
            </a:pPr>
            <a:r>
              <a:rPr lang="en-US" sz="400" dirty="0">
                <a:solidFill>
                  <a:srgbClr val="9CDCFE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        $this-&gt;doExpensiveWork();</a:t>
            </a:r>
            <a:endParaRPr lang="en-US" sz="400" dirty="0"/>
          </a:p>
          <a:p>
            <a:pPr marL="0" indent="0">
              <a:buNone/>
            </a:pPr>
            <a:r>
              <a:rPr lang="en-US" sz="400" dirty="0">
                <a:solidFill>
                  <a:srgbClr val="F0C8B8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    } finally {</a:t>
            </a:r>
            <a:endParaRPr lang="en-US" sz="400" dirty="0"/>
          </a:p>
          <a:p>
            <a:pPr marL="0" indent="0">
              <a:buNone/>
            </a:pPr>
            <a:r>
              <a:rPr lang="en-US" sz="400" dirty="0">
                <a:solidFill>
                  <a:srgbClr val="7EC8A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        // ALWAYS release in a finally block — even if doExpensiveWork() throws</a:t>
            </a:r>
            <a:endParaRPr lang="en-US" sz="400" dirty="0"/>
          </a:p>
          <a:p>
            <a:pPr marL="0" indent="0">
              <a:buNone/>
            </a:pPr>
            <a:r>
              <a:rPr lang="en-US" sz="400" dirty="0">
                <a:solidFill>
                  <a:srgbClr val="9CDCFE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        $lock-&gt;release('my_module_cron_task');</a:t>
            </a:r>
            <a:endParaRPr lang="en-US" sz="400" dirty="0"/>
          </a:p>
          <a:p>
            <a:pPr marL="0" indent="0">
              <a:buNone/>
            </a:pPr>
            <a:r>
              <a:rPr lang="en-US" sz="400" dirty="0">
                <a:solidFill>
                  <a:srgbClr val="F0C8B8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    }</a:t>
            </a:r>
            <a:endParaRPr lang="en-US" sz="400" dirty="0"/>
          </a:p>
          <a:p>
            <a:pPr marL="0" indent="0">
              <a:buNone/>
            </a:pPr>
            <a:r>
              <a:rPr lang="en-US" sz="400" dirty="0">
                <a:solidFill>
                  <a:srgbClr val="F0C8B8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} else {</a:t>
            </a:r>
            <a:endParaRPr lang="en-US" sz="400" dirty="0"/>
          </a:p>
          <a:p>
            <a:pPr marL="0" indent="0">
              <a:buNone/>
            </a:pPr>
            <a:r>
              <a:rPr lang="en-US" sz="400" dirty="0">
                <a:solidFill>
                  <a:srgbClr val="7EC8A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    // Another process is already running this task</a:t>
            </a:r>
            <a:endParaRPr lang="en-US" sz="400" dirty="0"/>
          </a:p>
          <a:p>
            <a:pPr marL="0" indent="0">
              <a:buNone/>
            </a:pPr>
            <a:r>
              <a:rPr lang="en-US" sz="400" dirty="0">
                <a:solidFill>
                  <a:srgbClr val="9CDCFE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    \Drupal::logger('my_module')-&gt;info('Skipping cron task — already running.');</a:t>
            </a:r>
            <a:endParaRPr lang="en-US" sz="400" dirty="0"/>
          </a:p>
          <a:p>
            <a:pPr marL="0" indent="0">
              <a:buNone/>
            </a:pPr>
            <a:r>
              <a:rPr lang="en-US" sz="400" dirty="0">
                <a:solidFill>
                  <a:srgbClr val="F0C8B8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}</a:t>
            </a:r>
            <a:endParaRPr lang="en-US" sz="400" dirty="0"/>
          </a:p>
          <a:p>
            <a:pPr marL="0" indent="0">
              <a:buNone/>
            </a:pPr>
            <a:endParaRPr lang="en-US" sz="400" dirty="0"/>
          </a:p>
          <a:p>
            <a:pPr marL="0" indent="0">
              <a:buNone/>
            </a:pPr>
            <a:r>
              <a:rPr lang="en-US" sz="400" dirty="0">
                <a:solidFill>
                  <a:srgbClr val="7EC8A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// ── ACQUIRE WITH TIMEOUT ──────────────────────────────────────────────</a:t>
            </a:r>
            <a:endParaRPr lang="en-US" sz="400" dirty="0"/>
          </a:p>
          <a:p>
            <a:pPr marL="0" indent="0">
              <a:buNone/>
            </a:pPr>
            <a:r>
              <a:rPr lang="en-US" sz="400" dirty="0">
                <a:solidFill>
                  <a:srgbClr val="7EC8A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// Wait up to 30 seconds for the lock to become available:</a:t>
            </a:r>
            <a:endParaRPr lang="en-US" sz="400" dirty="0"/>
          </a:p>
          <a:p>
            <a:pPr marL="0" indent="0">
              <a:buNone/>
            </a:pPr>
            <a:r>
              <a:rPr lang="en-US" sz="400" dirty="0">
                <a:solidFill>
                  <a:srgbClr val="61AFEF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if ($lock-&gt;acquire('my_module_task', 30.0)) {</a:t>
            </a:r>
            <a:endParaRPr lang="en-US" sz="400" dirty="0"/>
          </a:p>
          <a:p>
            <a:pPr marL="0" indent="0">
              <a:buNone/>
            </a:pPr>
            <a:r>
              <a:rPr lang="en-US" sz="400" dirty="0">
                <a:solidFill>
                  <a:srgbClr val="9CDCFE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    try { $this-&gt;doWork(); }</a:t>
            </a:r>
            <a:endParaRPr lang="en-US" sz="400" dirty="0"/>
          </a:p>
          <a:p>
            <a:pPr marL="0" indent="0">
              <a:buNone/>
            </a:pPr>
            <a:r>
              <a:rPr lang="en-US" sz="400" dirty="0">
                <a:solidFill>
                  <a:srgbClr val="9CDCFE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    finally { $lock-&gt;release('my_module_task'); }</a:t>
            </a:r>
            <a:endParaRPr lang="en-US" sz="400" dirty="0"/>
          </a:p>
          <a:p>
            <a:pPr marL="0" indent="0">
              <a:buNone/>
            </a:pPr>
            <a:r>
              <a:rPr lang="en-US" sz="400" dirty="0">
                <a:solidFill>
                  <a:srgbClr val="F0C8B8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}</a:t>
            </a:r>
            <a:endParaRPr lang="en-US" sz="400" dirty="0"/>
          </a:p>
          <a:p>
            <a:pPr marL="0" indent="0">
              <a:buNone/>
            </a:pPr>
            <a:endParaRPr lang="en-US" sz="400" dirty="0"/>
          </a:p>
          <a:p>
            <a:pPr marL="0" indent="0">
              <a:buNone/>
            </a:pPr>
            <a:r>
              <a:rPr lang="en-US" sz="400" dirty="0">
                <a:solidFill>
                  <a:srgbClr val="7EC8A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// ── WAIT FOR A LOCK TO RELEASE ────────────────────────────────────────</a:t>
            </a:r>
            <a:endParaRPr lang="en-US" sz="400" dirty="0"/>
          </a:p>
          <a:p>
            <a:pPr marL="0" indent="0">
              <a:buNone/>
            </a:pPr>
            <a:r>
              <a:rPr lang="en-US" sz="400" dirty="0">
                <a:solidFill>
                  <a:srgbClr val="7EC8A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// Blocks until the lock is released (use carefully — can cause hangs):</a:t>
            </a:r>
            <a:endParaRPr lang="en-US" sz="400" dirty="0"/>
          </a:p>
          <a:p>
            <a:pPr marL="0" indent="0">
              <a:buNone/>
            </a:pPr>
            <a:r>
              <a:rPr lang="en-US" sz="400" dirty="0">
                <a:solidFill>
                  <a:srgbClr val="9CDCFE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$lock-&gt;wait('my_module_task');</a:t>
            </a:r>
            <a:endParaRPr lang="en-US" sz="400" dirty="0"/>
          </a:p>
          <a:p>
            <a:pPr marL="0" indent="0">
              <a:buNone/>
            </a:pPr>
            <a:r>
              <a:rPr lang="en-US" sz="400" dirty="0">
                <a:solidFill>
                  <a:srgbClr val="7EC8A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// After wait(), the lock is free but not acquired — call acquire() again.</a:t>
            </a:r>
            <a:endParaRPr lang="en-US" sz="400" dirty="0"/>
          </a:p>
          <a:p>
            <a:pPr marL="0" indent="0">
              <a:buNone/>
            </a:pPr>
            <a:endParaRPr lang="en-US" sz="400" dirty="0"/>
          </a:p>
          <a:p>
            <a:pPr marL="0" indent="0">
              <a:buNone/>
            </a:pPr>
            <a:r>
              <a:rPr lang="en-US" sz="400" dirty="0">
                <a:solidFill>
                  <a:srgbClr val="7EC8A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// ── CHECK LOCK STATUS ─────────────────────────────────────────────────</a:t>
            </a:r>
            <a:endParaRPr lang="en-US" sz="400" dirty="0"/>
          </a:p>
          <a:p>
            <a:pPr marL="0" indent="0">
              <a:buNone/>
            </a:pPr>
            <a:r>
              <a:rPr lang="en-US" sz="400" dirty="0">
                <a:solidFill>
                  <a:srgbClr val="7EC8A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// No direct "is locked?" method — use acquire() with 0 wait as a check:</a:t>
            </a:r>
            <a:endParaRPr lang="en-US" sz="400" dirty="0"/>
          </a:p>
          <a:p>
            <a:pPr marL="0" indent="0">
              <a:buNone/>
            </a:pPr>
            <a:r>
              <a:rPr lang="en-US" sz="400" dirty="0">
                <a:solidFill>
                  <a:srgbClr val="E5C07B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$acquired = $lock-&gt;acquire('my_module_task', 0);</a:t>
            </a:r>
            <a:endParaRPr lang="en-US" sz="400" dirty="0"/>
          </a:p>
          <a:p>
            <a:pPr marL="0" indent="0">
              <a:buNone/>
            </a:pPr>
            <a:r>
              <a:rPr lang="en-US" sz="400" dirty="0">
                <a:solidFill>
                  <a:srgbClr val="61AFEF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if ($acquired) {</a:t>
            </a:r>
            <a:endParaRPr lang="en-US" sz="400" dirty="0"/>
          </a:p>
          <a:p>
            <a:pPr marL="0" indent="0">
              <a:buNone/>
            </a:pPr>
            <a:r>
              <a:rPr lang="en-US" sz="400" dirty="0">
                <a:solidFill>
                  <a:srgbClr val="9CDCFE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    $lock-&gt;release('my_module_task');  // Was free — release if just checking</a:t>
            </a:r>
            <a:endParaRPr lang="en-US" sz="400" dirty="0"/>
          </a:p>
          <a:p>
            <a:pPr marL="0" indent="0">
              <a:buNone/>
            </a:pPr>
            <a:r>
              <a:rPr lang="en-US" sz="400" dirty="0">
                <a:solidFill>
                  <a:srgbClr val="F0C8B8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}</a:t>
            </a:r>
            <a:endParaRPr lang="en-US" sz="400" dirty="0"/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3">
    <p:bg>
      <p:bgPr>
        <a:solidFill>
          <a:srgbClr val="FDF4F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658368"/>
          </a:xfrm>
          <a:prstGeom prst="rect">
            <a:avLst/>
          </a:prstGeom>
          <a:solidFill>
            <a:srgbClr val="140808"/>
          </a:solidFill>
          <a:ln w="12700">
            <a:solidFill>
              <a:srgbClr val="140808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3" name="Shape 1"/>
          <p:cNvSpPr/>
          <p:nvPr/>
        </p:nvSpPr>
        <p:spPr>
          <a:xfrm>
            <a:off x="0" y="658368"/>
            <a:ext cx="9144000" cy="50292"/>
          </a:xfrm>
          <a:prstGeom prst="rect">
            <a:avLst/>
          </a:prstGeom>
          <a:solidFill>
            <a:srgbClr val="F0907A"/>
          </a:solidFill>
          <a:ln w="12700">
            <a:solidFill>
              <a:srgbClr val="F0907A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4" name="Text 2"/>
          <p:cNvSpPr/>
          <p:nvPr/>
        </p:nvSpPr>
        <p:spPr>
          <a:xfrm>
            <a:off x="320040" y="0"/>
            <a:ext cx="4389120" cy="6583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2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Lock API</a:t>
            </a:r>
            <a:endParaRPr lang="en-US" sz="2200" dirty="0"/>
          </a:p>
        </p:txBody>
      </p:sp>
      <p:sp>
        <p:nvSpPr>
          <p:cNvPr id="5" name="Text 3"/>
          <p:cNvSpPr/>
          <p:nvPr/>
        </p:nvSpPr>
        <p:spPr>
          <a:xfrm>
            <a:off x="4709160" y="0"/>
            <a:ext cx="4114800" cy="6583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300" dirty="0">
                <a:solidFill>
                  <a:srgbClr val="FDF4F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 |  Lock Backends, Injection &amp; Cron Integration</a:t>
            </a:r>
            <a:endParaRPr lang="en-US" sz="1300" dirty="0"/>
          </a:p>
        </p:txBody>
      </p:sp>
      <p:sp>
        <p:nvSpPr>
          <p:cNvPr id="6" name="Shape 4"/>
          <p:cNvSpPr/>
          <p:nvPr/>
        </p:nvSpPr>
        <p:spPr>
          <a:xfrm>
            <a:off x="0" y="4846320"/>
            <a:ext cx="9144000" cy="297180"/>
          </a:xfrm>
          <a:prstGeom prst="rect">
            <a:avLst/>
          </a:prstGeom>
          <a:solidFill>
            <a:srgbClr val="140808"/>
          </a:solidFill>
          <a:ln w="12700">
            <a:solidFill>
              <a:srgbClr val="140808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7" name="Text 5"/>
          <p:cNvSpPr/>
          <p:nvPr/>
        </p:nvSpPr>
        <p:spPr>
          <a:xfrm>
            <a:off x="274320" y="4846320"/>
            <a:ext cx="8595360" cy="2971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800" dirty="0">
                <a:solidFill>
                  <a:srgbClr val="FDF4F0"/>
                </a:solidFill>
              </a:rPr>
              <a:t>drupal.org/docs  |  CACHING, PERFORMANCE &amp; DEPLOYMENT  |  COURSE 6 OF 7</a:t>
            </a:r>
            <a:endParaRPr lang="en-US" sz="800" dirty="0"/>
          </a:p>
        </p:txBody>
      </p:sp>
      <p:sp>
        <p:nvSpPr>
          <p:cNvPr id="8" name="Text 6"/>
          <p:cNvSpPr/>
          <p:nvPr/>
        </p:nvSpPr>
        <p:spPr>
          <a:xfrm>
            <a:off x="320040" y="804672"/>
            <a:ext cx="416052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300" b="1" dirty="0">
                <a:solidFill>
                  <a:srgbClr val="A8281E"/>
                </a:solidFill>
              </a:rPr>
              <a:t>Injecting the lock service</a:t>
            </a:r>
            <a:endParaRPr lang="en-US" sz="1300" dirty="0"/>
          </a:p>
        </p:txBody>
      </p:sp>
      <p:sp>
        <p:nvSpPr>
          <p:cNvPr id="9" name="Shape 7"/>
          <p:cNvSpPr/>
          <p:nvPr/>
        </p:nvSpPr>
        <p:spPr>
          <a:xfrm>
            <a:off x="320040" y="1097280"/>
            <a:ext cx="4160520" cy="2852928"/>
          </a:xfrm>
          <a:prstGeom prst="rect">
            <a:avLst/>
          </a:prstGeom>
          <a:solidFill>
            <a:srgbClr val="100505"/>
          </a:solidFill>
          <a:ln w="12700">
            <a:solidFill>
              <a:srgbClr val="A8281E"/>
            </a:solidFill>
            <a:prstDash val="solid"/>
          </a:ln>
          <a:effectLst>
            <a:outerShdw blurRad="101600" dist="38100" dir="8100000" algn="bl" rotWithShape="0">
              <a:srgbClr val="000000">
                <a:alpha val="12000"/>
              </a:srgbClr>
            </a:outerShdw>
          </a:effectLst>
        </p:spPr>
        <p:txBody>
          <a:bodyPr/>
          <a:lstStyle/>
          <a:p>
            <a:endParaRPr lang="en-US"/>
          </a:p>
        </p:txBody>
      </p:sp>
      <p:sp>
        <p:nvSpPr>
          <p:cNvPr id="10" name="Text 8"/>
          <p:cNvSpPr/>
          <p:nvPr/>
        </p:nvSpPr>
        <p:spPr>
          <a:xfrm>
            <a:off x="457200" y="1188720"/>
            <a:ext cx="3886200" cy="267004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600" dirty="0">
                <a:solidFill>
                  <a:srgbClr val="61AFEF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use Drupal\Core\Lock\LockBackendInterface;</a:t>
            </a:r>
            <a:endParaRPr lang="en-US" sz="600" dirty="0"/>
          </a:p>
          <a:p>
            <a:pPr marL="0" indent="0">
              <a:buNone/>
            </a:pPr>
            <a:endParaRPr lang="en-US" sz="600" dirty="0"/>
          </a:p>
          <a:p>
            <a:pPr marL="0" indent="0">
              <a:buNone/>
            </a:pPr>
            <a:r>
              <a:rPr lang="en-US" sz="600" dirty="0">
                <a:solidFill>
                  <a:srgbClr val="61AFEF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class MyCronService {</a:t>
            </a:r>
            <a:endParaRPr lang="en-US" sz="600" dirty="0"/>
          </a:p>
          <a:p>
            <a:pPr marL="0" indent="0">
              <a:buNone/>
            </a:pPr>
            <a:r>
              <a:rPr lang="en-US" sz="600" dirty="0">
                <a:solidFill>
                  <a:srgbClr val="61AFEF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    public function __construct(</a:t>
            </a:r>
            <a:endParaRPr lang="en-US" sz="600" dirty="0"/>
          </a:p>
          <a:p>
            <a:pPr marL="0" indent="0">
              <a:buNone/>
            </a:pPr>
            <a:r>
              <a:rPr lang="en-US" sz="600" dirty="0">
                <a:solidFill>
                  <a:srgbClr val="61AFEF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        private LockBackendInterface $lock,</a:t>
            </a:r>
            <a:endParaRPr lang="en-US" sz="600" dirty="0"/>
          </a:p>
          <a:p>
            <a:pPr marL="0" indent="0">
              <a:buNone/>
            </a:pPr>
            <a:r>
              <a:rPr lang="en-US" sz="600" dirty="0">
                <a:solidFill>
                  <a:srgbClr val="61AFEF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        private LoggerInterface $logger,</a:t>
            </a:r>
            <a:endParaRPr lang="en-US" sz="600" dirty="0"/>
          </a:p>
          <a:p>
            <a:pPr marL="0" indent="0">
              <a:buNone/>
            </a:pPr>
            <a:r>
              <a:rPr lang="en-US" sz="600" dirty="0">
                <a:solidFill>
                  <a:srgbClr val="F0C8B8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    ) {}</a:t>
            </a:r>
            <a:endParaRPr lang="en-US" sz="600" dirty="0"/>
          </a:p>
          <a:p>
            <a:pPr marL="0" indent="0">
              <a:buNone/>
            </a:pPr>
            <a:endParaRPr lang="en-US" sz="600" dirty="0"/>
          </a:p>
          <a:p>
            <a:pPr marL="0" indent="0">
              <a:buNone/>
            </a:pPr>
            <a:r>
              <a:rPr lang="en-US" sz="600" dirty="0">
                <a:solidFill>
                  <a:srgbClr val="61AFEF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    public function runCronTask(): void {</a:t>
            </a:r>
            <a:endParaRPr lang="en-US" sz="600" dirty="0"/>
          </a:p>
          <a:p>
            <a:pPr marL="0" indent="0">
              <a:buNone/>
            </a:pPr>
            <a:r>
              <a:rPr lang="en-US" sz="600" dirty="0">
                <a:solidFill>
                  <a:srgbClr val="E5C07B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        $lockName = 'my_module.heavy_cron';</a:t>
            </a:r>
            <a:endParaRPr lang="en-US" sz="600" dirty="0"/>
          </a:p>
          <a:p>
            <a:pPr marL="0" indent="0">
              <a:buNone/>
            </a:pPr>
            <a:endParaRPr lang="en-US" sz="600" dirty="0"/>
          </a:p>
          <a:p>
            <a:pPr marL="0" indent="0">
              <a:buNone/>
            </a:pPr>
            <a:r>
              <a:rPr lang="en-US" sz="600" dirty="0">
                <a:solidFill>
                  <a:srgbClr val="7EC8A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        // Acquire for maximum 5 minutes</a:t>
            </a:r>
            <a:endParaRPr lang="en-US" sz="600" dirty="0"/>
          </a:p>
          <a:p>
            <a:pPr marL="0" indent="0">
              <a:buNone/>
            </a:pPr>
            <a:r>
              <a:rPr lang="en-US" sz="600" dirty="0">
                <a:solidFill>
                  <a:srgbClr val="61AFEF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        if (!$this-&gt;lock-&gt;acquire($lockName, 300.0)) {</a:t>
            </a:r>
            <a:endParaRPr lang="en-US" sz="600" dirty="0"/>
          </a:p>
          <a:p>
            <a:pPr marL="0" indent="0">
              <a:buNone/>
            </a:pPr>
            <a:r>
              <a:rPr lang="en-US" sz="600" dirty="0">
                <a:solidFill>
                  <a:srgbClr val="9CDCFE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            $this-&gt;logger-&gt;info('Cron already running, skipping.');</a:t>
            </a:r>
            <a:endParaRPr lang="en-US" sz="600" dirty="0"/>
          </a:p>
          <a:p>
            <a:pPr marL="0" indent="0">
              <a:buNone/>
            </a:pPr>
            <a:r>
              <a:rPr lang="en-US" sz="600" dirty="0">
                <a:solidFill>
                  <a:srgbClr val="61AFEF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            return;</a:t>
            </a:r>
            <a:endParaRPr lang="en-US" sz="600" dirty="0"/>
          </a:p>
          <a:p>
            <a:pPr marL="0" indent="0">
              <a:buNone/>
            </a:pPr>
            <a:r>
              <a:rPr lang="en-US" sz="600" dirty="0">
                <a:solidFill>
                  <a:srgbClr val="F0C8B8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        }</a:t>
            </a:r>
            <a:endParaRPr lang="en-US" sz="600" dirty="0"/>
          </a:p>
          <a:p>
            <a:pPr marL="0" indent="0">
              <a:buNone/>
            </a:pPr>
            <a:endParaRPr lang="en-US" sz="600" dirty="0"/>
          </a:p>
          <a:p>
            <a:pPr marL="0" indent="0">
              <a:buNone/>
            </a:pPr>
            <a:r>
              <a:rPr lang="en-US" sz="600" dirty="0">
                <a:solidFill>
                  <a:srgbClr val="F0C8B8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        try {</a:t>
            </a:r>
            <a:endParaRPr lang="en-US" sz="600" dirty="0"/>
          </a:p>
          <a:p>
            <a:pPr marL="0" indent="0">
              <a:buNone/>
            </a:pPr>
            <a:r>
              <a:rPr lang="en-US" sz="600" dirty="0">
                <a:solidFill>
                  <a:srgbClr val="9CDCFE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            $this-&gt;processQueue();</a:t>
            </a:r>
            <a:endParaRPr lang="en-US" sz="600" dirty="0"/>
          </a:p>
          <a:p>
            <a:pPr marL="0" indent="0">
              <a:buNone/>
            </a:pPr>
            <a:r>
              <a:rPr lang="en-US" sz="600" dirty="0">
                <a:solidFill>
                  <a:srgbClr val="F0C8B8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        } catch (\Exception $e) {</a:t>
            </a:r>
            <a:endParaRPr lang="en-US" sz="600" dirty="0"/>
          </a:p>
          <a:p>
            <a:pPr marL="0" indent="0">
              <a:buNone/>
            </a:pPr>
            <a:r>
              <a:rPr lang="en-US" sz="600" dirty="0">
                <a:solidFill>
                  <a:srgbClr val="E5C07B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            $this-&gt;logger-&gt;error('Cron failed: @msg', ['@msg' =&gt; $e-&gt;getMessage()]);</a:t>
            </a:r>
            <a:endParaRPr lang="en-US" sz="600" dirty="0"/>
          </a:p>
          <a:p>
            <a:pPr marL="0" indent="0">
              <a:buNone/>
            </a:pPr>
            <a:r>
              <a:rPr lang="en-US" sz="600" dirty="0">
                <a:solidFill>
                  <a:srgbClr val="F0C8B8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        } finally {</a:t>
            </a:r>
            <a:endParaRPr lang="en-US" sz="600" dirty="0"/>
          </a:p>
          <a:p>
            <a:pPr marL="0" indent="0">
              <a:buNone/>
            </a:pPr>
            <a:r>
              <a:rPr lang="en-US" sz="600" dirty="0">
                <a:solidFill>
                  <a:srgbClr val="9CDCFE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            $this-&gt;lock-&gt;release($lockName);</a:t>
            </a:r>
            <a:endParaRPr lang="en-US" sz="600" dirty="0"/>
          </a:p>
          <a:p>
            <a:pPr marL="0" indent="0">
              <a:buNone/>
            </a:pPr>
            <a:r>
              <a:rPr lang="en-US" sz="600" dirty="0">
                <a:solidFill>
                  <a:srgbClr val="F0C8B8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        }</a:t>
            </a:r>
            <a:endParaRPr lang="en-US" sz="600" dirty="0"/>
          </a:p>
          <a:p>
            <a:pPr marL="0" indent="0">
              <a:buNone/>
            </a:pPr>
            <a:r>
              <a:rPr lang="en-US" sz="600" dirty="0">
                <a:solidFill>
                  <a:srgbClr val="F0C8B8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    }</a:t>
            </a:r>
            <a:endParaRPr lang="en-US" sz="600" dirty="0"/>
          </a:p>
          <a:p>
            <a:pPr marL="0" indent="0">
              <a:buNone/>
            </a:pPr>
            <a:r>
              <a:rPr lang="en-US" sz="600" dirty="0">
                <a:solidFill>
                  <a:srgbClr val="F0C8B8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}</a:t>
            </a:r>
            <a:endParaRPr lang="en-US" sz="600" dirty="0"/>
          </a:p>
          <a:p>
            <a:pPr marL="0" indent="0">
              <a:buNone/>
            </a:pPr>
            <a:r>
              <a:rPr lang="en-US" sz="600" dirty="0">
                <a:solidFill>
                  <a:srgbClr val="7EC8A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// services.yml: arguments: ['@lock', '@logger.my_module']</a:t>
            </a:r>
            <a:endParaRPr lang="en-US" sz="600" dirty="0"/>
          </a:p>
        </p:txBody>
      </p:sp>
      <p:sp>
        <p:nvSpPr>
          <p:cNvPr id="11" name="Text 9"/>
          <p:cNvSpPr/>
          <p:nvPr/>
        </p:nvSpPr>
        <p:spPr>
          <a:xfrm>
            <a:off x="4663440" y="804672"/>
            <a:ext cx="416052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300" b="1" dirty="0">
                <a:solidFill>
                  <a:srgbClr val="D4503A"/>
                </a:solidFill>
              </a:rPr>
              <a:t>Lock backends &amp; naming</a:t>
            </a:r>
            <a:endParaRPr lang="en-US" sz="1300" dirty="0"/>
          </a:p>
        </p:txBody>
      </p:sp>
      <p:sp>
        <p:nvSpPr>
          <p:cNvPr id="12" name="Shape 10"/>
          <p:cNvSpPr/>
          <p:nvPr/>
        </p:nvSpPr>
        <p:spPr>
          <a:xfrm>
            <a:off x="4663440" y="1097280"/>
            <a:ext cx="4160520" cy="2852928"/>
          </a:xfrm>
          <a:prstGeom prst="rect">
            <a:avLst/>
          </a:prstGeom>
          <a:solidFill>
            <a:srgbClr val="100505"/>
          </a:solidFill>
          <a:ln w="12700">
            <a:solidFill>
              <a:srgbClr val="A8281E"/>
            </a:solidFill>
            <a:prstDash val="solid"/>
          </a:ln>
          <a:effectLst>
            <a:outerShdw blurRad="101600" dist="38100" dir="8100000" algn="bl" rotWithShape="0">
              <a:srgbClr val="000000">
                <a:alpha val="12000"/>
              </a:srgbClr>
            </a:outerShdw>
          </a:effectLst>
        </p:spPr>
        <p:txBody>
          <a:bodyPr/>
          <a:lstStyle/>
          <a:p>
            <a:endParaRPr lang="en-US"/>
          </a:p>
        </p:txBody>
      </p:sp>
      <p:sp>
        <p:nvSpPr>
          <p:cNvPr id="13" name="Text 11"/>
          <p:cNvSpPr/>
          <p:nvPr/>
        </p:nvSpPr>
        <p:spPr>
          <a:xfrm>
            <a:off x="4800600" y="1188720"/>
            <a:ext cx="3886200" cy="267004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600" dirty="0">
                <a:solidFill>
                  <a:srgbClr val="7EC8A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# ── LOCK BACKENDS ────────────────────────────────────────────────────</a:t>
            </a:r>
            <a:endParaRPr lang="en-US" sz="600" dirty="0"/>
          </a:p>
          <a:p>
            <a:pPr marL="0" indent="0">
              <a:buNone/>
            </a:pPr>
            <a:r>
              <a:rPr lang="en-US" sz="600" dirty="0">
                <a:solidFill>
                  <a:srgbClr val="7EC8A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# Default: DatabaseLockBackend — uses {semaphore} table</a:t>
            </a:r>
            <a:endParaRPr lang="en-US" sz="600" dirty="0"/>
          </a:p>
          <a:p>
            <a:pPr marL="0" indent="0">
              <a:buNone/>
            </a:pPr>
            <a:r>
              <a:rPr lang="en-US" sz="600" dirty="0">
                <a:solidFill>
                  <a:srgbClr val="7EC8A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# Persistent: PersistentDatabaseLockBackend — survives request end</a:t>
            </a:r>
            <a:endParaRPr lang="en-US" sz="600" dirty="0"/>
          </a:p>
          <a:p>
            <a:pPr marL="0" indent="0">
              <a:buNone/>
            </a:pPr>
            <a:endParaRPr lang="en-US" sz="600" dirty="0"/>
          </a:p>
          <a:p>
            <a:pPr marL="0" indent="0">
              <a:buNone/>
            </a:pPr>
            <a:r>
              <a:rPr lang="en-US" sz="600" dirty="0">
                <a:solidFill>
                  <a:srgbClr val="7EC8A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# For multi-server: use Redis or Memcache lock backend</a:t>
            </a:r>
            <a:endParaRPr lang="en-US" sz="600" dirty="0"/>
          </a:p>
          <a:p>
            <a:pPr marL="0" indent="0">
              <a:buNone/>
            </a:pPr>
            <a:r>
              <a:rPr lang="en-US" sz="600" dirty="0">
                <a:solidFill>
                  <a:srgbClr val="7EC8A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# (modules: lock_backend_redis, lock_backend_memcache)</a:t>
            </a:r>
            <a:endParaRPr lang="en-US" sz="600" dirty="0"/>
          </a:p>
          <a:p>
            <a:pPr marL="0" indent="0">
              <a:buNone/>
            </a:pPr>
            <a:endParaRPr lang="en-US" sz="600" dirty="0"/>
          </a:p>
          <a:p>
            <a:pPr marL="0" indent="0">
              <a:buNone/>
            </a:pPr>
            <a:r>
              <a:rPr lang="en-US" sz="600" dirty="0">
                <a:solidFill>
                  <a:srgbClr val="7EC8A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# ── LOCK NAMING CONVENTIONS ───────────────────────────────────────────</a:t>
            </a:r>
            <a:endParaRPr lang="en-US" sz="600" dirty="0"/>
          </a:p>
          <a:p>
            <a:pPr marL="0" indent="0">
              <a:buNone/>
            </a:pPr>
            <a:r>
              <a:rPr lang="en-US" sz="600" dirty="0">
                <a:solidFill>
                  <a:srgbClr val="7EC8A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# Use reverse-domain style:</a:t>
            </a:r>
            <a:endParaRPr lang="en-US" sz="600" dirty="0"/>
          </a:p>
          <a:p>
            <a:pPr marL="0" indent="0">
              <a:buNone/>
            </a:pPr>
            <a:r>
              <a:rPr lang="en-US" sz="600" dirty="0">
                <a:solidFill>
                  <a:srgbClr val="7EC8A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# 'my_module.cron.process_orders'</a:t>
            </a:r>
            <a:endParaRPr lang="en-US" sz="600" dirty="0"/>
          </a:p>
          <a:p>
            <a:pPr marL="0" indent="0">
              <a:buNone/>
            </a:pPr>
            <a:r>
              <a:rPr lang="en-US" sz="600" dirty="0">
                <a:solidFill>
                  <a:srgbClr val="7EC8A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# 'my_module.import.products'</a:t>
            </a:r>
            <a:endParaRPr lang="en-US" sz="600" dirty="0"/>
          </a:p>
          <a:p>
            <a:pPr marL="0" indent="0">
              <a:buNone/>
            </a:pPr>
            <a:endParaRPr lang="en-US" sz="600" dirty="0"/>
          </a:p>
          <a:p>
            <a:pPr marL="0" indent="0">
              <a:buNone/>
            </a:pPr>
            <a:r>
              <a:rPr lang="en-US" sz="600" dirty="0">
                <a:solidFill>
                  <a:srgbClr val="7EC8A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# Core uses:</a:t>
            </a:r>
            <a:endParaRPr lang="en-US" sz="600" dirty="0"/>
          </a:p>
          <a:p>
            <a:pPr marL="0" indent="0">
              <a:buNone/>
            </a:pPr>
            <a:r>
              <a:rPr lang="en-US" sz="600" dirty="0">
                <a:solidFill>
                  <a:srgbClr val="E5C07B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'cron'                        # Main cron lock</a:t>
            </a:r>
            <a:endParaRPr lang="en-US" sz="600" dirty="0"/>
          </a:p>
          <a:p>
            <a:pPr marL="0" indent="0">
              <a:buNone/>
            </a:pPr>
            <a:r>
              <a:rPr lang="en-US" sz="600" dirty="0">
                <a:solidFill>
                  <a:srgbClr val="E5C07B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'drupal_system_listing_info'  # Module discovery</a:t>
            </a:r>
            <a:endParaRPr lang="en-US" sz="600" dirty="0"/>
          </a:p>
          <a:p>
            <a:pPr marL="0" indent="0">
              <a:buNone/>
            </a:pPr>
            <a:r>
              <a:rPr lang="en-US" sz="600" dirty="0">
                <a:solidFill>
                  <a:srgbClr val="E5C07B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'router_rebuild'              # Route cache rebuild</a:t>
            </a:r>
            <a:endParaRPr lang="en-US" sz="600" dirty="0"/>
          </a:p>
          <a:p>
            <a:pPr marL="0" indent="0">
              <a:buNone/>
            </a:pPr>
            <a:endParaRPr lang="en-US" sz="600" dirty="0"/>
          </a:p>
          <a:p>
            <a:pPr marL="0" indent="0">
              <a:buNone/>
            </a:pPr>
            <a:r>
              <a:rPr lang="en-US" sz="600" dirty="0">
                <a:solidFill>
                  <a:srgbClr val="7EC8A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# ── LOCK EXPIRY ───────────────────────────────────────────────────────</a:t>
            </a:r>
            <a:endParaRPr lang="en-US" sz="600" dirty="0"/>
          </a:p>
          <a:p>
            <a:pPr marL="0" indent="0">
              <a:buNone/>
            </a:pPr>
            <a:r>
              <a:rPr lang="en-US" sz="600" dirty="0">
                <a:solidFill>
                  <a:srgbClr val="7EC8A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# Locks expire after the request ends (DatabaseLockBackend)</a:t>
            </a:r>
            <a:endParaRPr lang="en-US" sz="600" dirty="0"/>
          </a:p>
          <a:p>
            <a:pPr marL="0" indent="0">
              <a:buNone/>
            </a:pPr>
            <a:r>
              <a:rPr lang="en-US" sz="600" dirty="0">
                <a:solidFill>
                  <a:srgbClr val="7EC8A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# OR after the timeout you passed to acquire().</a:t>
            </a:r>
            <a:endParaRPr lang="en-US" sz="600" dirty="0"/>
          </a:p>
          <a:p>
            <a:pPr marL="0" indent="0">
              <a:buNone/>
            </a:pPr>
            <a:r>
              <a:rPr lang="en-US" sz="600" dirty="0">
                <a:solidFill>
                  <a:srgbClr val="7EC8A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# If a process dies while holding a lock, the lock</a:t>
            </a:r>
            <a:endParaRPr lang="en-US" sz="600" dirty="0"/>
          </a:p>
          <a:p>
            <a:pPr marL="0" indent="0">
              <a:buNone/>
            </a:pPr>
            <a:r>
              <a:rPr lang="en-US" sz="600" dirty="0">
                <a:solidFill>
                  <a:srgbClr val="7EC8A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# expires automatically at the timeout — no manual cleanup.</a:t>
            </a:r>
            <a:endParaRPr lang="en-US" sz="600" dirty="0"/>
          </a:p>
          <a:p>
            <a:pPr marL="0" indent="0">
              <a:buNone/>
            </a:pPr>
            <a:endParaRPr lang="en-US" sz="600" dirty="0"/>
          </a:p>
          <a:p>
            <a:pPr marL="0" indent="0">
              <a:buNone/>
            </a:pPr>
            <a:r>
              <a:rPr lang="en-US" sz="600" dirty="0">
                <a:solidFill>
                  <a:srgbClr val="7EC8A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# ── DRUSH: release stuck locks ────────────────────────────────────────</a:t>
            </a:r>
            <a:endParaRPr lang="en-US" sz="600" dirty="0"/>
          </a:p>
          <a:p>
            <a:pPr marL="0" indent="0">
              <a:buNone/>
            </a:pPr>
            <a:r>
              <a:rPr lang="en-US" sz="600" dirty="0">
                <a:solidFill>
                  <a:srgbClr val="7EC8A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# If cron is stuck (process died holding lock):</a:t>
            </a:r>
            <a:endParaRPr lang="en-US" sz="600" dirty="0"/>
          </a:p>
          <a:p>
            <a:pPr marL="0" indent="0">
              <a:buNone/>
            </a:pPr>
            <a:r>
              <a:rPr lang="en-US" sz="600" dirty="0">
                <a:solidFill>
                  <a:srgbClr val="9CDCFE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drush php-eval "\Drupal::lock()-&gt;release('cron');"</a:t>
            </a:r>
            <a:endParaRPr lang="en-US" sz="600" dirty="0"/>
          </a:p>
        </p:txBody>
      </p:sp>
      <p:sp>
        <p:nvSpPr>
          <p:cNvPr id="14" name="Shape 12"/>
          <p:cNvSpPr/>
          <p:nvPr/>
        </p:nvSpPr>
        <p:spPr>
          <a:xfrm>
            <a:off x="320040" y="4069080"/>
            <a:ext cx="8503920" cy="658368"/>
          </a:xfrm>
          <a:prstGeom prst="rect">
            <a:avLst/>
          </a:prstGeom>
          <a:solidFill>
            <a:srgbClr val="FDF4F0"/>
          </a:solidFill>
          <a:ln w="12700">
            <a:solidFill>
              <a:srgbClr val="A8281E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5" name="Text 13"/>
          <p:cNvSpPr/>
          <p:nvPr/>
        </p:nvSpPr>
        <p:spPr>
          <a:xfrm>
            <a:off x="502920" y="4069080"/>
            <a:ext cx="8229600" cy="6583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150" dirty="0">
                <a:solidFill>
                  <a:srgbClr val="1E0808"/>
                </a:solidFill>
              </a:rPr>
              <a:t>Always use try/finally when holding a lock. If your code throws an exception without releasing the lock, the operation will be blocked for the full timeout period — potentially minutes.</a:t>
            </a:r>
            <a:endParaRPr lang="en-US" sz="1150" dirty="0"/>
          </a:p>
        </p:txBody>
      </p:sp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4">
    <p:bg>
      <p:bgPr>
        <a:solidFill>
          <a:srgbClr val="FDF4F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658368"/>
          </a:xfrm>
          <a:prstGeom prst="rect">
            <a:avLst/>
          </a:prstGeom>
          <a:solidFill>
            <a:srgbClr val="140808"/>
          </a:solidFill>
          <a:ln w="12700">
            <a:solidFill>
              <a:srgbClr val="140808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3" name="Shape 1"/>
          <p:cNvSpPr/>
          <p:nvPr/>
        </p:nvSpPr>
        <p:spPr>
          <a:xfrm>
            <a:off x="0" y="658368"/>
            <a:ext cx="9144000" cy="50292"/>
          </a:xfrm>
          <a:prstGeom prst="rect">
            <a:avLst/>
          </a:prstGeom>
          <a:solidFill>
            <a:srgbClr val="F0907A"/>
          </a:solidFill>
          <a:ln w="12700">
            <a:solidFill>
              <a:srgbClr val="F0907A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4" name="Text 2"/>
          <p:cNvSpPr/>
          <p:nvPr/>
        </p:nvSpPr>
        <p:spPr>
          <a:xfrm>
            <a:off x="320040" y="0"/>
            <a:ext cx="4389120" cy="6583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2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Lock API</a:t>
            </a:r>
            <a:endParaRPr lang="en-US" sz="2200" dirty="0"/>
          </a:p>
        </p:txBody>
      </p:sp>
      <p:sp>
        <p:nvSpPr>
          <p:cNvPr id="5" name="Text 3"/>
          <p:cNvSpPr/>
          <p:nvPr/>
        </p:nvSpPr>
        <p:spPr>
          <a:xfrm>
            <a:off x="4709160" y="0"/>
            <a:ext cx="4114800" cy="6583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300" dirty="0">
                <a:solidFill>
                  <a:srgbClr val="FDF4F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 |  Best Practices &amp; Common Patterns</a:t>
            </a:r>
            <a:endParaRPr lang="en-US" sz="1300" dirty="0"/>
          </a:p>
        </p:txBody>
      </p:sp>
      <p:sp>
        <p:nvSpPr>
          <p:cNvPr id="6" name="Shape 4"/>
          <p:cNvSpPr/>
          <p:nvPr/>
        </p:nvSpPr>
        <p:spPr>
          <a:xfrm>
            <a:off x="0" y="4846320"/>
            <a:ext cx="9144000" cy="297180"/>
          </a:xfrm>
          <a:prstGeom prst="rect">
            <a:avLst/>
          </a:prstGeom>
          <a:solidFill>
            <a:srgbClr val="140808"/>
          </a:solidFill>
          <a:ln w="12700">
            <a:solidFill>
              <a:srgbClr val="140808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7" name="Text 5"/>
          <p:cNvSpPr/>
          <p:nvPr/>
        </p:nvSpPr>
        <p:spPr>
          <a:xfrm>
            <a:off x="274320" y="4846320"/>
            <a:ext cx="8595360" cy="2971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800" dirty="0">
                <a:solidFill>
                  <a:srgbClr val="FDF4F0"/>
                </a:solidFill>
              </a:rPr>
              <a:t>drupal.org/docs  |  CACHING, PERFORMANCE &amp; DEPLOYMENT  |  COURSE 6 OF 7</a:t>
            </a:r>
            <a:endParaRPr lang="en-US" sz="800" dirty="0"/>
          </a:p>
        </p:txBody>
      </p:sp>
      <p:sp>
        <p:nvSpPr>
          <p:cNvPr id="8" name="Shape 6"/>
          <p:cNvSpPr/>
          <p:nvPr/>
        </p:nvSpPr>
        <p:spPr>
          <a:xfrm>
            <a:off x="320040" y="804672"/>
            <a:ext cx="4160520" cy="877824"/>
          </a:xfrm>
          <a:prstGeom prst="rect">
            <a:avLst/>
          </a:prstGeom>
          <a:solidFill>
            <a:srgbClr val="FFFFFF"/>
          </a:solidFill>
          <a:ln w="12700">
            <a:solidFill>
              <a:srgbClr val="EDD8D0"/>
            </a:solidFill>
            <a:prstDash val="solid"/>
          </a:ln>
          <a:effectLst>
            <a:outerShdw blurRad="101600" dist="38100" dir="8100000" algn="bl" rotWithShape="0">
              <a:srgbClr val="000000">
                <a:alpha val="12000"/>
              </a:srgbClr>
            </a:outerShdw>
          </a:effectLst>
        </p:spPr>
        <p:txBody>
          <a:bodyPr/>
          <a:lstStyle/>
          <a:p>
            <a:endParaRPr lang="en-US"/>
          </a:p>
        </p:txBody>
      </p:sp>
      <p:sp>
        <p:nvSpPr>
          <p:cNvPr id="9" name="Shape 7"/>
          <p:cNvSpPr/>
          <p:nvPr/>
        </p:nvSpPr>
        <p:spPr>
          <a:xfrm>
            <a:off x="411480" y="1051560"/>
            <a:ext cx="411480" cy="411480"/>
          </a:xfrm>
          <a:prstGeom prst="ellipse">
            <a:avLst/>
          </a:prstGeom>
          <a:solidFill>
            <a:srgbClr val="F0907A"/>
          </a:solidFill>
          <a:ln w="12700">
            <a:solidFill>
              <a:srgbClr val="F0907A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0" name="Text 8"/>
          <p:cNvSpPr/>
          <p:nvPr/>
        </p:nvSpPr>
        <p:spPr>
          <a:xfrm>
            <a:off x="411480" y="1051560"/>
            <a:ext cx="41148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300" b="1" dirty="0">
                <a:solidFill>
                  <a:srgbClr val="FFFFFF"/>
                </a:solidFill>
              </a:rPr>
              <a:t>✓</a:t>
            </a:r>
            <a:endParaRPr lang="en-US" sz="1300" dirty="0"/>
          </a:p>
        </p:txBody>
      </p:sp>
      <p:sp>
        <p:nvSpPr>
          <p:cNvPr id="11" name="Text 9"/>
          <p:cNvSpPr/>
          <p:nvPr/>
        </p:nvSpPr>
        <p:spPr>
          <a:xfrm>
            <a:off x="914400" y="877824"/>
            <a:ext cx="3474720" cy="7498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100" dirty="0">
                <a:solidFill>
                  <a:srgbClr val="1E0808"/>
                </a:solidFill>
              </a:rPr>
              <a:t>Always release locks in a finally block — if your code throws after acquiring a lock, the lock must still be released or the operation will be blocked for the full timeout</a:t>
            </a:r>
            <a:endParaRPr lang="en-US" sz="1100" dirty="0"/>
          </a:p>
        </p:txBody>
      </p:sp>
      <p:sp>
        <p:nvSpPr>
          <p:cNvPr id="12" name="Shape 10"/>
          <p:cNvSpPr/>
          <p:nvPr/>
        </p:nvSpPr>
        <p:spPr>
          <a:xfrm>
            <a:off x="320040" y="1810512"/>
            <a:ext cx="4160520" cy="877824"/>
          </a:xfrm>
          <a:prstGeom prst="rect">
            <a:avLst/>
          </a:prstGeom>
          <a:solidFill>
            <a:srgbClr val="FFFFFF"/>
          </a:solidFill>
          <a:ln w="12700">
            <a:solidFill>
              <a:srgbClr val="EDD8D0"/>
            </a:solidFill>
            <a:prstDash val="solid"/>
          </a:ln>
          <a:effectLst>
            <a:outerShdw blurRad="101600" dist="38100" dir="8100000" algn="bl" rotWithShape="0">
              <a:srgbClr val="000000">
                <a:alpha val="12000"/>
              </a:srgbClr>
            </a:outerShdw>
          </a:effectLst>
        </p:spPr>
        <p:txBody>
          <a:bodyPr/>
          <a:lstStyle/>
          <a:p>
            <a:endParaRPr lang="en-US"/>
          </a:p>
        </p:txBody>
      </p:sp>
      <p:sp>
        <p:nvSpPr>
          <p:cNvPr id="13" name="Shape 11"/>
          <p:cNvSpPr/>
          <p:nvPr/>
        </p:nvSpPr>
        <p:spPr>
          <a:xfrm>
            <a:off x="411480" y="2057400"/>
            <a:ext cx="411480" cy="411480"/>
          </a:xfrm>
          <a:prstGeom prst="ellipse">
            <a:avLst/>
          </a:prstGeom>
          <a:solidFill>
            <a:srgbClr val="F0907A"/>
          </a:solidFill>
          <a:ln w="12700">
            <a:solidFill>
              <a:srgbClr val="F0907A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4" name="Text 12"/>
          <p:cNvSpPr/>
          <p:nvPr/>
        </p:nvSpPr>
        <p:spPr>
          <a:xfrm>
            <a:off x="411480" y="2057400"/>
            <a:ext cx="41148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300" b="1" dirty="0">
                <a:solidFill>
                  <a:srgbClr val="FFFFFF"/>
                </a:solidFill>
              </a:rPr>
              <a:t>✓</a:t>
            </a:r>
            <a:endParaRPr lang="en-US" sz="1300" dirty="0"/>
          </a:p>
        </p:txBody>
      </p:sp>
      <p:sp>
        <p:nvSpPr>
          <p:cNvPr id="15" name="Text 13"/>
          <p:cNvSpPr/>
          <p:nvPr/>
        </p:nvSpPr>
        <p:spPr>
          <a:xfrm>
            <a:off x="914400" y="1883664"/>
            <a:ext cx="3474720" cy="7498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100" dirty="0">
                <a:solidFill>
                  <a:srgbClr val="1E0808"/>
                </a:solidFill>
              </a:rPr>
              <a:t>Name locks with module prefix: 'my_module.operation_name' — prevents collision with other modules. Use the same name consistently across all code that shares the lock</a:t>
            </a:r>
            <a:endParaRPr lang="en-US" sz="1100" dirty="0"/>
          </a:p>
        </p:txBody>
      </p:sp>
      <p:sp>
        <p:nvSpPr>
          <p:cNvPr id="16" name="Shape 14"/>
          <p:cNvSpPr/>
          <p:nvPr/>
        </p:nvSpPr>
        <p:spPr>
          <a:xfrm>
            <a:off x="320040" y="2816352"/>
            <a:ext cx="4160520" cy="877824"/>
          </a:xfrm>
          <a:prstGeom prst="rect">
            <a:avLst/>
          </a:prstGeom>
          <a:solidFill>
            <a:srgbClr val="FFFFFF"/>
          </a:solidFill>
          <a:ln w="12700">
            <a:solidFill>
              <a:srgbClr val="EDD8D0"/>
            </a:solidFill>
            <a:prstDash val="solid"/>
          </a:ln>
          <a:effectLst>
            <a:outerShdw blurRad="101600" dist="38100" dir="8100000" algn="bl" rotWithShape="0">
              <a:srgbClr val="000000">
                <a:alpha val="12000"/>
              </a:srgbClr>
            </a:outerShdw>
          </a:effectLst>
        </p:spPr>
        <p:txBody>
          <a:bodyPr/>
          <a:lstStyle/>
          <a:p>
            <a:endParaRPr lang="en-US"/>
          </a:p>
        </p:txBody>
      </p:sp>
      <p:sp>
        <p:nvSpPr>
          <p:cNvPr id="17" name="Shape 15"/>
          <p:cNvSpPr/>
          <p:nvPr/>
        </p:nvSpPr>
        <p:spPr>
          <a:xfrm>
            <a:off x="411480" y="3063240"/>
            <a:ext cx="411480" cy="411480"/>
          </a:xfrm>
          <a:prstGeom prst="ellipse">
            <a:avLst/>
          </a:prstGeom>
          <a:solidFill>
            <a:srgbClr val="F0907A"/>
          </a:solidFill>
          <a:ln w="12700">
            <a:solidFill>
              <a:srgbClr val="F0907A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8" name="Text 16"/>
          <p:cNvSpPr/>
          <p:nvPr/>
        </p:nvSpPr>
        <p:spPr>
          <a:xfrm>
            <a:off x="411480" y="3063240"/>
            <a:ext cx="41148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300" b="1" dirty="0">
                <a:solidFill>
                  <a:srgbClr val="FFFFFF"/>
                </a:solidFill>
              </a:rPr>
              <a:t>✓</a:t>
            </a:r>
            <a:endParaRPr lang="en-US" sz="1300" dirty="0"/>
          </a:p>
        </p:txBody>
      </p:sp>
      <p:sp>
        <p:nvSpPr>
          <p:cNvPr id="19" name="Text 17"/>
          <p:cNvSpPr/>
          <p:nvPr/>
        </p:nvSpPr>
        <p:spPr>
          <a:xfrm>
            <a:off x="914400" y="2889504"/>
            <a:ext cx="3474720" cy="7498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100" dirty="0">
                <a:solidFill>
                  <a:srgbClr val="1E0808"/>
                </a:solidFill>
              </a:rPr>
              <a:t>Set a realistic timeout: acquire('lock', 300.0) for 5-minute operations. Too short → lock expires while work is in progress; too long → stuck locks block for too long</a:t>
            </a:r>
            <a:endParaRPr lang="en-US" sz="1100" dirty="0"/>
          </a:p>
        </p:txBody>
      </p:sp>
      <p:sp>
        <p:nvSpPr>
          <p:cNvPr id="20" name="Shape 18"/>
          <p:cNvSpPr/>
          <p:nvPr/>
        </p:nvSpPr>
        <p:spPr>
          <a:xfrm>
            <a:off x="320040" y="3822192"/>
            <a:ext cx="4160520" cy="877824"/>
          </a:xfrm>
          <a:prstGeom prst="rect">
            <a:avLst/>
          </a:prstGeom>
          <a:solidFill>
            <a:srgbClr val="FFFFFF"/>
          </a:solidFill>
          <a:ln w="12700">
            <a:solidFill>
              <a:srgbClr val="EDD8D0"/>
            </a:solidFill>
            <a:prstDash val="solid"/>
          </a:ln>
          <a:effectLst>
            <a:outerShdw blurRad="101600" dist="38100" dir="8100000" algn="bl" rotWithShape="0">
              <a:srgbClr val="000000">
                <a:alpha val="12000"/>
              </a:srgbClr>
            </a:outerShdw>
          </a:effectLst>
        </p:spPr>
        <p:txBody>
          <a:bodyPr/>
          <a:lstStyle/>
          <a:p>
            <a:endParaRPr lang="en-US"/>
          </a:p>
        </p:txBody>
      </p:sp>
      <p:sp>
        <p:nvSpPr>
          <p:cNvPr id="21" name="Shape 19"/>
          <p:cNvSpPr/>
          <p:nvPr/>
        </p:nvSpPr>
        <p:spPr>
          <a:xfrm>
            <a:off x="411480" y="4069080"/>
            <a:ext cx="411480" cy="411480"/>
          </a:xfrm>
          <a:prstGeom prst="ellipse">
            <a:avLst/>
          </a:prstGeom>
          <a:solidFill>
            <a:srgbClr val="F0907A"/>
          </a:solidFill>
          <a:ln w="12700">
            <a:solidFill>
              <a:srgbClr val="F0907A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22" name="Text 20"/>
          <p:cNvSpPr/>
          <p:nvPr/>
        </p:nvSpPr>
        <p:spPr>
          <a:xfrm>
            <a:off x="411480" y="4069080"/>
            <a:ext cx="41148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300" b="1" dirty="0">
                <a:solidFill>
                  <a:srgbClr val="FFFFFF"/>
                </a:solidFill>
              </a:rPr>
              <a:t>✓</a:t>
            </a:r>
            <a:endParaRPr lang="en-US" sz="1300" dirty="0"/>
          </a:p>
        </p:txBody>
      </p:sp>
      <p:sp>
        <p:nvSpPr>
          <p:cNvPr id="23" name="Text 21"/>
          <p:cNvSpPr/>
          <p:nvPr/>
        </p:nvSpPr>
        <p:spPr>
          <a:xfrm>
            <a:off x="914400" y="3895344"/>
            <a:ext cx="3474720" cy="7498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100" dirty="0">
                <a:solidFill>
                  <a:srgbClr val="1E0808"/>
                </a:solidFill>
              </a:rPr>
              <a:t>Use the persistent lock backend (@lock.persistent) for cron tasks — the default lock expires at request end, which is wrong for background processes started by cron</a:t>
            </a:r>
            <a:endParaRPr lang="en-US" sz="1100" dirty="0"/>
          </a:p>
        </p:txBody>
      </p:sp>
      <p:sp>
        <p:nvSpPr>
          <p:cNvPr id="24" name="Shape 22"/>
          <p:cNvSpPr/>
          <p:nvPr/>
        </p:nvSpPr>
        <p:spPr>
          <a:xfrm>
            <a:off x="4663440" y="804672"/>
            <a:ext cx="4160520" cy="877824"/>
          </a:xfrm>
          <a:prstGeom prst="rect">
            <a:avLst/>
          </a:prstGeom>
          <a:solidFill>
            <a:srgbClr val="FFFFFF"/>
          </a:solidFill>
          <a:ln w="12700">
            <a:solidFill>
              <a:srgbClr val="EDD8D0"/>
            </a:solidFill>
            <a:prstDash val="solid"/>
          </a:ln>
          <a:effectLst>
            <a:outerShdw blurRad="101600" dist="38100" dir="8100000" algn="bl" rotWithShape="0">
              <a:srgbClr val="000000">
                <a:alpha val="12000"/>
              </a:srgbClr>
            </a:outerShdw>
          </a:effectLst>
        </p:spPr>
        <p:txBody>
          <a:bodyPr/>
          <a:lstStyle/>
          <a:p>
            <a:endParaRPr lang="en-US"/>
          </a:p>
        </p:txBody>
      </p:sp>
      <p:sp>
        <p:nvSpPr>
          <p:cNvPr id="25" name="Shape 23"/>
          <p:cNvSpPr/>
          <p:nvPr/>
        </p:nvSpPr>
        <p:spPr>
          <a:xfrm>
            <a:off x="4754880" y="1051560"/>
            <a:ext cx="411480" cy="411480"/>
          </a:xfrm>
          <a:prstGeom prst="ellipse">
            <a:avLst/>
          </a:prstGeom>
          <a:solidFill>
            <a:srgbClr val="D4A030"/>
          </a:solidFill>
          <a:ln w="12700">
            <a:solidFill>
              <a:srgbClr val="D4A030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26" name="Text 24"/>
          <p:cNvSpPr/>
          <p:nvPr/>
        </p:nvSpPr>
        <p:spPr>
          <a:xfrm>
            <a:off x="4754880" y="1051560"/>
            <a:ext cx="41148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300" b="1" dirty="0">
                <a:solidFill>
                  <a:srgbClr val="FFFFFF"/>
                </a:solidFill>
              </a:rPr>
              <a:t>⚠</a:t>
            </a:r>
            <a:endParaRPr lang="en-US" sz="1300" dirty="0"/>
          </a:p>
        </p:txBody>
      </p:sp>
      <p:sp>
        <p:nvSpPr>
          <p:cNvPr id="27" name="Text 25"/>
          <p:cNvSpPr/>
          <p:nvPr/>
        </p:nvSpPr>
        <p:spPr>
          <a:xfrm>
            <a:off x="5257800" y="877824"/>
            <a:ext cx="3474720" cy="7498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100" dirty="0">
                <a:solidFill>
                  <a:srgbClr val="1E0808"/>
                </a:solidFill>
              </a:rPr>
              <a:t>lock-&gt;wait() blocks the entire PHP process until the lock releases — only use in CLI scripts, never in web requests where it will exhaust server worker connections</a:t>
            </a:r>
            <a:endParaRPr lang="en-US" sz="1100" dirty="0"/>
          </a:p>
        </p:txBody>
      </p:sp>
      <p:sp>
        <p:nvSpPr>
          <p:cNvPr id="28" name="Shape 26"/>
          <p:cNvSpPr/>
          <p:nvPr/>
        </p:nvSpPr>
        <p:spPr>
          <a:xfrm>
            <a:off x="4663440" y="1810512"/>
            <a:ext cx="4160520" cy="877824"/>
          </a:xfrm>
          <a:prstGeom prst="rect">
            <a:avLst/>
          </a:prstGeom>
          <a:solidFill>
            <a:srgbClr val="FFFFFF"/>
          </a:solidFill>
          <a:ln w="12700">
            <a:solidFill>
              <a:srgbClr val="EDD8D0"/>
            </a:solidFill>
            <a:prstDash val="solid"/>
          </a:ln>
          <a:effectLst>
            <a:outerShdw blurRad="101600" dist="38100" dir="8100000" algn="bl" rotWithShape="0">
              <a:srgbClr val="000000">
                <a:alpha val="12000"/>
              </a:srgbClr>
            </a:outerShdw>
          </a:effectLst>
        </p:spPr>
        <p:txBody>
          <a:bodyPr/>
          <a:lstStyle/>
          <a:p>
            <a:endParaRPr lang="en-US"/>
          </a:p>
        </p:txBody>
      </p:sp>
      <p:sp>
        <p:nvSpPr>
          <p:cNvPr id="29" name="Shape 27"/>
          <p:cNvSpPr/>
          <p:nvPr/>
        </p:nvSpPr>
        <p:spPr>
          <a:xfrm>
            <a:off x="4754880" y="2057400"/>
            <a:ext cx="411480" cy="411480"/>
          </a:xfrm>
          <a:prstGeom prst="ellipse">
            <a:avLst/>
          </a:prstGeom>
          <a:solidFill>
            <a:srgbClr val="D4A030"/>
          </a:solidFill>
          <a:ln w="12700">
            <a:solidFill>
              <a:srgbClr val="D4A030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30" name="Text 28"/>
          <p:cNvSpPr/>
          <p:nvPr/>
        </p:nvSpPr>
        <p:spPr>
          <a:xfrm>
            <a:off x="4754880" y="2057400"/>
            <a:ext cx="41148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300" b="1" dirty="0">
                <a:solidFill>
                  <a:srgbClr val="FFFFFF"/>
                </a:solidFill>
              </a:rPr>
              <a:t>⚠</a:t>
            </a:r>
            <a:endParaRPr lang="en-US" sz="1300" dirty="0"/>
          </a:p>
        </p:txBody>
      </p:sp>
      <p:sp>
        <p:nvSpPr>
          <p:cNvPr id="31" name="Text 29"/>
          <p:cNvSpPr/>
          <p:nvPr/>
        </p:nvSpPr>
        <p:spPr>
          <a:xfrm>
            <a:off x="5257800" y="1883664"/>
            <a:ext cx="3474720" cy="7498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100" dirty="0">
                <a:solidFill>
                  <a:srgbClr val="1E0808"/>
                </a:solidFill>
              </a:rPr>
              <a:t>On multi-server setups, DatabaseLockBackend uses the shared DB — this is safe but adds latency. For high-frequency locking, use a Redis-backed lock backend</a:t>
            </a:r>
            <a:endParaRPr lang="en-US" sz="1100" dirty="0"/>
          </a:p>
        </p:txBody>
      </p:sp>
      <p:sp>
        <p:nvSpPr>
          <p:cNvPr id="32" name="Shape 30"/>
          <p:cNvSpPr/>
          <p:nvPr/>
        </p:nvSpPr>
        <p:spPr>
          <a:xfrm>
            <a:off x="4663440" y="2816352"/>
            <a:ext cx="4160520" cy="877824"/>
          </a:xfrm>
          <a:prstGeom prst="rect">
            <a:avLst/>
          </a:prstGeom>
          <a:solidFill>
            <a:srgbClr val="FFFFFF"/>
          </a:solidFill>
          <a:ln w="12700">
            <a:solidFill>
              <a:srgbClr val="EDD8D0"/>
            </a:solidFill>
            <a:prstDash val="solid"/>
          </a:ln>
          <a:effectLst>
            <a:outerShdw blurRad="101600" dist="38100" dir="8100000" algn="bl" rotWithShape="0">
              <a:srgbClr val="000000">
                <a:alpha val="12000"/>
              </a:srgbClr>
            </a:outerShdw>
          </a:effectLst>
        </p:spPr>
        <p:txBody>
          <a:bodyPr/>
          <a:lstStyle/>
          <a:p>
            <a:endParaRPr lang="en-US"/>
          </a:p>
        </p:txBody>
      </p:sp>
      <p:sp>
        <p:nvSpPr>
          <p:cNvPr id="33" name="Shape 31"/>
          <p:cNvSpPr/>
          <p:nvPr/>
        </p:nvSpPr>
        <p:spPr>
          <a:xfrm>
            <a:off x="4754880" y="3063240"/>
            <a:ext cx="411480" cy="411480"/>
          </a:xfrm>
          <a:prstGeom prst="ellipse">
            <a:avLst/>
          </a:prstGeom>
          <a:solidFill>
            <a:srgbClr val="A8281E"/>
          </a:solidFill>
          <a:ln w="12700">
            <a:solidFill>
              <a:srgbClr val="A8281E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34" name="Text 32"/>
          <p:cNvSpPr/>
          <p:nvPr/>
        </p:nvSpPr>
        <p:spPr>
          <a:xfrm>
            <a:off x="4754880" y="3063240"/>
            <a:ext cx="41148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300" b="1" dirty="0">
                <a:solidFill>
                  <a:srgbClr val="FFFFFF"/>
                </a:solidFill>
              </a:rPr>
              <a:t>✗</a:t>
            </a:r>
            <a:endParaRPr lang="en-US" sz="1300" dirty="0"/>
          </a:p>
        </p:txBody>
      </p:sp>
      <p:sp>
        <p:nvSpPr>
          <p:cNvPr id="35" name="Text 33"/>
          <p:cNvSpPr/>
          <p:nvPr/>
        </p:nvSpPr>
        <p:spPr>
          <a:xfrm>
            <a:off x="5257800" y="2889504"/>
            <a:ext cx="3474720" cy="7498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100" dirty="0">
                <a:solidFill>
                  <a:srgbClr val="1E0808"/>
                </a:solidFill>
              </a:rPr>
              <a:t>Don't hold a lock longer than necessary — keep the locked code block minimal. Do setup/teardown outside the lock, only the critical section inside</a:t>
            </a:r>
            <a:endParaRPr lang="en-US" sz="1100" dirty="0"/>
          </a:p>
        </p:txBody>
      </p:sp>
      <p:sp>
        <p:nvSpPr>
          <p:cNvPr id="36" name="Shape 34"/>
          <p:cNvSpPr/>
          <p:nvPr/>
        </p:nvSpPr>
        <p:spPr>
          <a:xfrm>
            <a:off x="4663440" y="3822192"/>
            <a:ext cx="4160520" cy="877824"/>
          </a:xfrm>
          <a:prstGeom prst="rect">
            <a:avLst/>
          </a:prstGeom>
          <a:solidFill>
            <a:srgbClr val="FFFFFF"/>
          </a:solidFill>
          <a:ln w="12700">
            <a:solidFill>
              <a:srgbClr val="EDD8D0"/>
            </a:solidFill>
            <a:prstDash val="solid"/>
          </a:ln>
          <a:effectLst>
            <a:outerShdw blurRad="101600" dist="38100" dir="8100000" algn="bl" rotWithShape="0">
              <a:srgbClr val="000000">
                <a:alpha val="12000"/>
              </a:srgbClr>
            </a:outerShdw>
          </a:effectLst>
        </p:spPr>
        <p:txBody>
          <a:bodyPr/>
          <a:lstStyle/>
          <a:p>
            <a:endParaRPr lang="en-US"/>
          </a:p>
        </p:txBody>
      </p:sp>
      <p:sp>
        <p:nvSpPr>
          <p:cNvPr id="37" name="Shape 35"/>
          <p:cNvSpPr/>
          <p:nvPr/>
        </p:nvSpPr>
        <p:spPr>
          <a:xfrm>
            <a:off x="4754880" y="4069080"/>
            <a:ext cx="411480" cy="411480"/>
          </a:xfrm>
          <a:prstGeom prst="ellipse">
            <a:avLst/>
          </a:prstGeom>
          <a:solidFill>
            <a:srgbClr val="A8281E"/>
          </a:solidFill>
          <a:ln w="12700">
            <a:solidFill>
              <a:srgbClr val="A8281E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38" name="Text 36"/>
          <p:cNvSpPr/>
          <p:nvPr/>
        </p:nvSpPr>
        <p:spPr>
          <a:xfrm>
            <a:off x="4754880" y="4069080"/>
            <a:ext cx="41148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300" b="1" dirty="0">
                <a:solidFill>
                  <a:srgbClr val="FFFFFF"/>
                </a:solidFill>
              </a:rPr>
              <a:t>✗</a:t>
            </a:r>
            <a:endParaRPr lang="en-US" sz="1300" dirty="0"/>
          </a:p>
        </p:txBody>
      </p:sp>
      <p:sp>
        <p:nvSpPr>
          <p:cNvPr id="39" name="Text 37"/>
          <p:cNvSpPr/>
          <p:nvPr/>
        </p:nvSpPr>
        <p:spPr>
          <a:xfrm>
            <a:off x="5257800" y="3895344"/>
            <a:ext cx="3474720" cy="7498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100" dirty="0">
                <a:solidFill>
                  <a:srgbClr val="1E0808"/>
                </a:solidFill>
              </a:rPr>
              <a:t>Don't use State API as a DIY lock (set/check/delete pattern) — it has no atomicity guarantee and will fail under concurrent requests</a:t>
            </a:r>
            <a:endParaRPr lang="en-US" sz="1100" dirty="0"/>
          </a:p>
        </p:txBody>
      </p:sp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5">
    <p:bg>
      <p:bgPr>
        <a:solidFill>
          <a:srgbClr val="140808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18872" cy="5143500"/>
          </a:xfrm>
          <a:prstGeom prst="rect">
            <a:avLst/>
          </a:prstGeom>
          <a:solidFill>
            <a:srgbClr val="F0907A"/>
          </a:solidFill>
          <a:ln w="12700">
            <a:solidFill>
              <a:srgbClr val="F0907A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3" name="Shape 1"/>
          <p:cNvSpPr/>
          <p:nvPr/>
        </p:nvSpPr>
        <p:spPr>
          <a:xfrm>
            <a:off x="411480" y="530352"/>
            <a:ext cx="1024128" cy="1024128"/>
          </a:xfrm>
          <a:prstGeom prst="ellipse">
            <a:avLst/>
          </a:prstGeom>
          <a:solidFill>
            <a:srgbClr val="A8281E"/>
          </a:solidFill>
          <a:ln w="25400">
            <a:solidFill>
              <a:srgbClr val="F0907A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4" name="Text 2"/>
          <p:cNvSpPr/>
          <p:nvPr/>
        </p:nvSpPr>
        <p:spPr>
          <a:xfrm>
            <a:off x="411480" y="530352"/>
            <a:ext cx="1024128" cy="10241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4000" b="1" dirty="0">
                <a:solidFill>
                  <a:srgbClr val="FFFFFF"/>
                </a:solidFill>
              </a:rPr>
              <a:t>API 7</a:t>
            </a:r>
            <a:endParaRPr lang="en-US" sz="4000" dirty="0"/>
          </a:p>
        </p:txBody>
      </p:sp>
      <p:sp>
        <p:nvSpPr>
          <p:cNvPr id="5" name="Text 3"/>
          <p:cNvSpPr/>
          <p:nvPr/>
        </p:nvSpPr>
        <p:spPr>
          <a:xfrm>
            <a:off x="347472" y="1783080"/>
            <a:ext cx="845820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38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Config Management API</a:t>
            </a:r>
            <a:endParaRPr lang="en-US" sz="3800" dirty="0"/>
          </a:p>
        </p:txBody>
      </p:sp>
      <p:sp>
        <p:nvSpPr>
          <p:cNvPr id="6" name="Text 4"/>
          <p:cNvSpPr/>
          <p:nvPr/>
        </p:nvSpPr>
        <p:spPr>
          <a:xfrm>
            <a:off x="347472" y="2816352"/>
            <a:ext cx="8458200" cy="6583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500" dirty="0">
                <a:solidFill>
                  <a:srgbClr val="FDF4F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drush cex/cim deployment workflow, config splits for environments, and managing the config pipeline</a:t>
            </a:r>
            <a:endParaRPr lang="en-US" sz="1500" dirty="0"/>
          </a:p>
        </p:txBody>
      </p:sp>
      <p:sp>
        <p:nvSpPr>
          <p:cNvPr id="7" name="Shape 5"/>
          <p:cNvSpPr/>
          <p:nvPr/>
        </p:nvSpPr>
        <p:spPr>
          <a:xfrm>
            <a:off x="0" y="4754880"/>
            <a:ext cx="9144000" cy="388620"/>
          </a:xfrm>
          <a:prstGeom prst="rect">
            <a:avLst/>
          </a:prstGeom>
          <a:solidFill>
            <a:srgbClr val="A8281E"/>
          </a:solidFill>
          <a:ln w="12700">
            <a:solidFill>
              <a:srgbClr val="A8281E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8" name="Text 6"/>
          <p:cNvSpPr/>
          <p:nvPr/>
        </p:nvSpPr>
        <p:spPr>
          <a:xfrm>
            <a:off x="274320" y="4754880"/>
            <a:ext cx="8686800" cy="3886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900" dirty="0">
                <a:solidFill>
                  <a:srgbClr val="FDF4F0"/>
                </a:solidFill>
              </a:rPr>
              <a:t>DRUPAL CORE APIs  |  COURSE 6: CACHING, PERFORMANCE &amp; DEPLOYMENT</a:t>
            </a:r>
            <a:endParaRPr lang="en-US" sz="900" dirty="0"/>
          </a:p>
        </p:txBody>
      </p:sp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6">
    <p:bg>
      <p:bgPr>
        <a:solidFill>
          <a:srgbClr val="FDF4F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658368"/>
          </a:xfrm>
          <a:prstGeom prst="rect">
            <a:avLst/>
          </a:prstGeom>
          <a:solidFill>
            <a:srgbClr val="140808"/>
          </a:solidFill>
          <a:ln w="12700">
            <a:solidFill>
              <a:srgbClr val="140808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3" name="Shape 1"/>
          <p:cNvSpPr/>
          <p:nvPr/>
        </p:nvSpPr>
        <p:spPr>
          <a:xfrm>
            <a:off x="0" y="658368"/>
            <a:ext cx="9144000" cy="50292"/>
          </a:xfrm>
          <a:prstGeom prst="rect">
            <a:avLst/>
          </a:prstGeom>
          <a:solidFill>
            <a:srgbClr val="F0907A"/>
          </a:solidFill>
          <a:ln w="12700">
            <a:solidFill>
              <a:srgbClr val="F0907A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4" name="Text 2"/>
          <p:cNvSpPr/>
          <p:nvPr/>
        </p:nvSpPr>
        <p:spPr>
          <a:xfrm>
            <a:off x="320040" y="0"/>
            <a:ext cx="4389120" cy="6583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2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Config Management</a:t>
            </a:r>
            <a:endParaRPr lang="en-US" sz="2200" dirty="0"/>
          </a:p>
        </p:txBody>
      </p:sp>
      <p:sp>
        <p:nvSpPr>
          <p:cNvPr id="5" name="Text 3"/>
          <p:cNvSpPr/>
          <p:nvPr/>
        </p:nvSpPr>
        <p:spPr>
          <a:xfrm>
            <a:off x="4709160" y="0"/>
            <a:ext cx="4114800" cy="6583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300" dirty="0">
                <a:solidFill>
                  <a:srgbClr val="FDF4F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 |  The Config Deployment Workflow</a:t>
            </a:r>
            <a:endParaRPr lang="en-US" sz="1300" dirty="0"/>
          </a:p>
        </p:txBody>
      </p:sp>
      <p:sp>
        <p:nvSpPr>
          <p:cNvPr id="6" name="Shape 4"/>
          <p:cNvSpPr/>
          <p:nvPr/>
        </p:nvSpPr>
        <p:spPr>
          <a:xfrm>
            <a:off x="0" y="4846320"/>
            <a:ext cx="9144000" cy="297180"/>
          </a:xfrm>
          <a:prstGeom prst="rect">
            <a:avLst/>
          </a:prstGeom>
          <a:solidFill>
            <a:srgbClr val="140808"/>
          </a:solidFill>
          <a:ln w="12700">
            <a:solidFill>
              <a:srgbClr val="140808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7" name="Text 5"/>
          <p:cNvSpPr/>
          <p:nvPr/>
        </p:nvSpPr>
        <p:spPr>
          <a:xfrm>
            <a:off x="274320" y="4846320"/>
            <a:ext cx="8595360" cy="2971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800" dirty="0">
                <a:solidFill>
                  <a:srgbClr val="FDF4F0"/>
                </a:solidFill>
              </a:rPr>
              <a:t>drupal.org/docs  |  CACHING, PERFORMANCE &amp; DEPLOYMENT  |  COURSE 6 OF 7</a:t>
            </a:r>
            <a:endParaRPr lang="en-US" sz="800" dirty="0"/>
          </a:p>
        </p:txBody>
      </p:sp>
      <p:sp>
        <p:nvSpPr>
          <p:cNvPr id="8" name="Text 6"/>
          <p:cNvSpPr/>
          <p:nvPr/>
        </p:nvSpPr>
        <p:spPr>
          <a:xfrm>
            <a:off x="320040" y="786384"/>
            <a:ext cx="850392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300" dirty="0">
                <a:solidFill>
                  <a:srgbClr val="1E0808"/>
                </a:solidFill>
              </a:rPr>
              <a:t>Config in Drupal is exported to YAML files, committed to git, and imported on each environment. This is the deployment model.</a:t>
            </a:r>
            <a:endParaRPr lang="en-US" sz="1300" dirty="0"/>
          </a:p>
        </p:txBody>
      </p:sp>
      <p:grpSp>
        <p:nvGrpSpPr>
          <p:cNvPr id="40" name="Group 39">
            <a:extLst>
              <a:ext uri="{FF2B5EF4-FFF2-40B4-BE49-F238E27FC236}">
                <a16:creationId xmlns:a16="http://schemas.microsoft.com/office/drawing/2014/main" id="{BCBC8824-BA4C-0B7A-6713-5DF2D9F2FC58}"/>
              </a:ext>
            </a:extLst>
          </p:cNvPr>
          <p:cNvGrpSpPr/>
          <p:nvPr/>
        </p:nvGrpSpPr>
        <p:grpSpPr>
          <a:xfrm>
            <a:off x="320040" y="1170432"/>
            <a:ext cx="8503920" cy="566928"/>
            <a:chOff x="320040" y="1170432"/>
            <a:chExt cx="8503920" cy="566928"/>
          </a:xfrm>
        </p:grpSpPr>
        <p:sp>
          <p:nvSpPr>
            <p:cNvPr id="9" name="Shape 7"/>
            <p:cNvSpPr/>
            <p:nvPr/>
          </p:nvSpPr>
          <p:spPr>
            <a:xfrm>
              <a:off x="320040" y="1170432"/>
              <a:ext cx="8503920" cy="566928"/>
            </a:xfrm>
            <a:prstGeom prst="rect">
              <a:avLst/>
            </a:prstGeom>
            <a:solidFill>
              <a:srgbClr val="A8281E"/>
            </a:solidFill>
            <a:ln w="12700">
              <a:solidFill>
                <a:srgbClr val="FFFFFF"/>
              </a:solidFill>
              <a:prstDash val="solid"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0" name="Shape 8"/>
            <p:cNvSpPr/>
            <p:nvPr/>
          </p:nvSpPr>
          <p:spPr>
            <a:xfrm>
              <a:off x="384048" y="1261872"/>
              <a:ext cx="384048" cy="384048"/>
            </a:xfrm>
            <a:prstGeom prst="ellipse">
              <a:avLst/>
            </a:prstGeom>
            <a:solidFill>
              <a:srgbClr val="FFFFFF"/>
            </a:solidFill>
            <a:ln w="12700">
              <a:solidFill>
                <a:srgbClr val="FFFFFF"/>
              </a:solidFill>
              <a:prstDash val="solid"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1" name="Text 9"/>
            <p:cNvSpPr/>
            <p:nvPr/>
          </p:nvSpPr>
          <p:spPr>
            <a:xfrm>
              <a:off x="384048" y="1261872"/>
              <a:ext cx="384048" cy="384048"/>
            </a:xfrm>
            <a:prstGeom prst="rect">
              <a:avLst/>
            </a:prstGeom>
            <a:noFill/>
            <a:ln/>
          </p:spPr>
          <p:txBody>
            <a:bodyPr wrap="square" lIns="0" tIns="0" rIns="0" bIns="0" rtlCol="0" anchor="ctr"/>
            <a:lstStyle/>
            <a:p>
              <a:pPr marL="0" indent="0" algn="ctr">
                <a:buNone/>
              </a:pPr>
              <a:r>
                <a:rPr lang="en-US" sz="1400" b="1" dirty="0">
                  <a:solidFill>
                    <a:srgbClr val="A8281E"/>
                  </a:solidFill>
                </a:rPr>
                <a:t>1</a:t>
              </a:r>
              <a:endParaRPr lang="en-US" sz="1400" dirty="0"/>
            </a:p>
          </p:txBody>
        </p:sp>
        <p:sp>
          <p:nvSpPr>
            <p:cNvPr id="12" name="Text 10"/>
            <p:cNvSpPr/>
            <p:nvPr/>
          </p:nvSpPr>
          <p:spPr>
            <a:xfrm>
              <a:off x="896112" y="1207008"/>
              <a:ext cx="2011680" cy="256032"/>
            </a:xfrm>
            <a:prstGeom prst="rect">
              <a:avLst/>
            </a:prstGeom>
            <a:noFill/>
            <a:ln/>
          </p:spPr>
          <p:txBody>
            <a:bodyPr wrap="square" lIns="0" tIns="0" rIns="0" bIns="0" rtlCol="0" anchor="ctr"/>
            <a:lstStyle/>
            <a:p>
              <a:pPr marL="0" indent="0">
                <a:buNone/>
              </a:pPr>
              <a:r>
                <a:rPr lang="en-US" sz="1200" b="1" dirty="0">
                  <a:solidFill>
                    <a:srgbClr val="FFFFFF"/>
                  </a:solidFill>
                </a:rPr>
                <a:t>Make config change</a:t>
              </a:r>
              <a:endParaRPr lang="en-US" sz="1200" dirty="0"/>
            </a:p>
          </p:txBody>
        </p:sp>
        <p:sp>
          <p:nvSpPr>
            <p:cNvPr id="13" name="Text 11"/>
            <p:cNvSpPr/>
            <p:nvPr/>
          </p:nvSpPr>
          <p:spPr>
            <a:xfrm>
              <a:off x="896112" y="1481328"/>
              <a:ext cx="7818120" cy="219456"/>
            </a:xfrm>
            <a:prstGeom prst="rect">
              <a:avLst/>
            </a:prstGeom>
            <a:noFill/>
            <a:ln/>
          </p:spPr>
          <p:txBody>
            <a:bodyPr wrap="square" lIns="0" tIns="0" rIns="0" bIns="0" rtlCol="0" anchor="ctr"/>
            <a:lstStyle/>
            <a:p>
              <a:pPr marL="0" indent="0">
                <a:buNone/>
              </a:pPr>
              <a:r>
                <a:rPr lang="en-US" sz="1100" dirty="0">
                  <a:solidFill>
                    <a:srgbClr val="FDF4F0"/>
                  </a:solidFill>
                </a:rPr>
                <a:t>Via Drupal UI or code on local/dev environment</a:t>
              </a:r>
              <a:endParaRPr lang="en-US" sz="1100" dirty="0"/>
            </a:p>
          </p:txBody>
        </p:sp>
      </p:grpSp>
      <p:grpSp>
        <p:nvGrpSpPr>
          <p:cNvPr id="39" name="Group 38">
            <a:extLst>
              <a:ext uri="{FF2B5EF4-FFF2-40B4-BE49-F238E27FC236}">
                <a16:creationId xmlns:a16="http://schemas.microsoft.com/office/drawing/2014/main" id="{A1869B64-03D1-4606-3043-76B2351F70E7}"/>
              </a:ext>
            </a:extLst>
          </p:cNvPr>
          <p:cNvGrpSpPr/>
          <p:nvPr/>
        </p:nvGrpSpPr>
        <p:grpSpPr>
          <a:xfrm>
            <a:off x="320040" y="1724154"/>
            <a:ext cx="8503920" cy="566928"/>
            <a:chOff x="320040" y="1675047"/>
            <a:chExt cx="8503920" cy="566928"/>
          </a:xfrm>
        </p:grpSpPr>
        <p:sp>
          <p:nvSpPr>
            <p:cNvPr id="14" name="Shape 12"/>
            <p:cNvSpPr/>
            <p:nvPr/>
          </p:nvSpPr>
          <p:spPr>
            <a:xfrm>
              <a:off x="320040" y="1675047"/>
              <a:ext cx="8503920" cy="566928"/>
            </a:xfrm>
            <a:prstGeom prst="rect">
              <a:avLst/>
            </a:prstGeom>
            <a:solidFill>
              <a:srgbClr val="D4503A"/>
            </a:solidFill>
            <a:ln w="12700">
              <a:solidFill>
                <a:srgbClr val="FFFFFF"/>
              </a:solidFill>
              <a:prstDash val="solid"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5" name="Shape 13"/>
            <p:cNvSpPr/>
            <p:nvPr/>
          </p:nvSpPr>
          <p:spPr>
            <a:xfrm>
              <a:off x="384048" y="1766487"/>
              <a:ext cx="384048" cy="384048"/>
            </a:xfrm>
            <a:prstGeom prst="ellipse">
              <a:avLst/>
            </a:prstGeom>
            <a:solidFill>
              <a:srgbClr val="FFFFFF"/>
            </a:solidFill>
            <a:ln w="12700">
              <a:solidFill>
                <a:srgbClr val="FFFFFF"/>
              </a:solidFill>
              <a:prstDash val="solid"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6" name="Text 14"/>
            <p:cNvSpPr/>
            <p:nvPr/>
          </p:nvSpPr>
          <p:spPr>
            <a:xfrm>
              <a:off x="384048" y="1766487"/>
              <a:ext cx="384048" cy="384048"/>
            </a:xfrm>
            <a:prstGeom prst="rect">
              <a:avLst/>
            </a:prstGeom>
            <a:noFill/>
            <a:ln/>
          </p:spPr>
          <p:txBody>
            <a:bodyPr wrap="square" lIns="0" tIns="0" rIns="0" bIns="0" rtlCol="0" anchor="ctr"/>
            <a:lstStyle/>
            <a:p>
              <a:pPr marL="0" indent="0" algn="ctr">
                <a:buNone/>
              </a:pPr>
              <a:r>
                <a:rPr lang="en-US" sz="1400" b="1" dirty="0">
                  <a:solidFill>
                    <a:srgbClr val="D4503A"/>
                  </a:solidFill>
                </a:rPr>
                <a:t>2</a:t>
              </a:r>
              <a:endParaRPr lang="en-US" sz="1400" dirty="0"/>
            </a:p>
          </p:txBody>
        </p:sp>
        <p:sp>
          <p:nvSpPr>
            <p:cNvPr id="17" name="Text 15"/>
            <p:cNvSpPr/>
            <p:nvPr/>
          </p:nvSpPr>
          <p:spPr>
            <a:xfrm>
              <a:off x="896112" y="1711623"/>
              <a:ext cx="2011680" cy="256032"/>
            </a:xfrm>
            <a:prstGeom prst="rect">
              <a:avLst/>
            </a:prstGeom>
            <a:noFill/>
            <a:ln/>
          </p:spPr>
          <p:txBody>
            <a:bodyPr wrap="square" lIns="0" tIns="0" rIns="0" bIns="0" rtlCol="0" anchor="ctr"/>
            <a:lstStyle/>
            <a:p>
              <a:pPr marL="0" indent="0">
                <a:buNone/>
              </a:pPr>
              <a:r>
                <a:rPr lang="en-US" sz="1200" b="1" dirty="0">
                  <a:solidFill>
                    <a:srgbClr val="FFFFFF"/>
                  </a:solidFill>
                </a:rPr>
                <a:t>Export config</a:t>
              </a:r>
              <a:endParaRPr lang="en-US" sz="1200" dirty="0"/>
            </a:p>
          </p:txBody>
        </p:sp>
        <p:sp>
          <p:nvSpPr>
            <p:cNvPr id="18" name="Text 16"/>
            <p:cNvSpPr/>
            <p:nvPr/>
          </p:nvSpPr>
          <p:spPr>
            <a:xfrm>
              <a:off x="896112" y="1985943"/>
              <a:ext cx="7818120" cy="219456"/>
            </a:xfrm>
            <a:prstGeom prst="rect">
              <a:avLst/>
            </a:prstGeom>
            <a:noFill/>
            <a:ln/>
          </p:spPr>
          <p:txBody>
            <a:bodyPr wrap="square" lIns="0" tIns="0" rIns="0" bIns="0" rtlCol="0" anchor="ctr"/>
            <a:lstStyle/>
            <a:p>
              <a:pPr marL="0" indent="0">
                <a:buNone/>
              </a:pPr>
              <a:r>
                <a:rPr lang="en-US" sz="1100" dirty="0">
                  <a:solidFill>
                    <a:srgbClr val="FDF4F0"/>
                  </a:solidFill>
                </a:rPr>
                <a:t>drush config:export (cex) writes all config to /config/sync/*.yml</a:t>
              </a:r>
              <a:endParaRPr lang="en-US" sz="1100" dirty="0"/>
            </a:p>
          </p:txBody>
        </p:sp>
      </p:grpSp>
      <p:grpSp>
        <p:nvGrpSpPr>
          <p:cNvPr id="38" name="Group 37">
            <a:extLst>
              <a:ext uri="{FF2B5EF4-FFF2-40B4-BE49-F238E27FC236}">
                <a16:creationId xmlns:a16="http://schemas.microsoft.com/office/drawing/2014/main" id="{5850121C-4F0E-8577-E890-635100B066B0}"/>
              </a:ext>
            </a:extLst>
          </p:cNvPr>
          <p:cNvGrpSpPr/>
          <p:nvPr/>
        </p:nvGrpSpPr>
        <p:grpSpPr>
          <a:xfrm>
            <a:off x="320040" y="2277876"/>
            <a:ext cx="8503920" cy="566928"/>
            <a:chOff x="320040" y="2247395"/>
            <a:chExt cx="8503920" cy="566928"/>
          </a:xfrm>
        </p:grpSpPr>
        <p:sp>
          <p:nvSpPr>
            <p:cNvPr id="19" name="Shape 17"/>
            <p:cNvSpPr/>
            <p:nvPr/>
          </p:nvSpPr>
          <p:spPr>
            <a:xfrm>
              <a:off x="320040" y="2247395"/>
              <a:ext cx="8503920" cy="566928"/>
            </a:xfrm>
            <a:prstGeom prst="rect">
              <a:avLst/>
            </a:prstGeom>
            <a:solidFill>
              <a:srgbClr val="6B1A1A"/>
            </a:solidFill>
            <a:ln w="12700">
              <a:solidFill>
                <a:srgbClr val="FFFFFF"/>
              </a:solidFill>
              <a:prstDash val="solid"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20" name="Shape 18"/>
            <p:cNvSpPr/>
            <p:nvPr/>
          </p:nvSpPr>
          <p:spPr>
            <a:xfrm>
              <a:off x="384048" y="2338835"/>
              <a:ext cx="384048" cy="384048"/>
            </a:xfrm>
            <a:prstGeom prst="ellipse">
              <a:avLst/>
            </a:prstGeom>
            <a:solidFill>
              <a:srgbClr val="FFFFFF"/>
            </a:solidFill>
            <a:ln w="12700">
              <a:solidFill>
                <a:srgbClr val="FFFFFF"/>
              </a:solidFill>
              <a:prstDash val="solid"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21" name="Text 19"/>
            <p:cNvSpPr/>
            <p:nvPr/>
          </p:nvSpPr>
          <p:spPr>
            <a:xfrm>
              <a:off x="384048" y="2338835"/>
              <a:ext cx="384048" cy="384048"/>
            </a:xfrm>
            <a:prstGeom prst="rect">
              <a:avLst/>
            </a:prstGeom>
            <a:noFill/>
            <a:ln/>
          </p:spPr>
          <p:txBody>
            <a:bodyPr wrap="square" lIns="0" tIns="0" rIns="0" bIns="0" rtlCol="0" anchor="ctr"/>
            <a:lstStyle/>
            <a:p>
              <a:pPr marL="0" indent="0" algn="ctr">
                <a:buNone/>
              </a:pPr>
              <a:r>
                <a:rPr lang="en-US" sz="1400" b="1" dirty="0">
                  <a:solidFill>
                    <a:srgbClr val="6B1A1A"/>
                  </a:solidFill>
                </a:rPr>
                <a:t>3</a:t>
              </a:r>
              <a:endParaRPr lang="en-US" sz="1400" dirty="0"/>
            </a:p>
          </p:txBody>
        </p:sp>
        <p:sp>
          <p:nvSpPr>
            <p:cNvPr id="22" name="Text 20"/>
            <p:cNvSpPr/>
            <p:nvPr/>
          </p:nvSpPr>
          <p:spPr>
            <a:xfrm>
              <a:off x="896112" y="2283971"/>
              <a:ext cx="2011680" cy="256032"/>
            </a:xfrm>
            <a:prstGeom prst="rect">
              <a:avLst/>
            </a:prstGeom>
            <a:noFill/>
            <a:ln/>
          </p:spPr>
          <p:txBody>
            <a:bodyPr wrap="square" lIns="0" tIns="0" rIns="0" bIns="0" rtlCol="0" anchor="ctr"/>
            <a:lstStyle/>
            <a:p>
              <a:pPr marL="0" indent="0">
                <a:buNone/>
              </a:pPr>
              <a:r>
                <a:rPr lang="en-US" sz="1200" b="1" dirty="0">
                  <a:solidFill>
                    <a:srgbClr val="FFFFFF"/>
                  </a:solidFill>
                </a:rPr>
                <a:t>Commit to git</a:t>
              </a:r>
              <a:endParaRPr lang="en-US" sz="1200" dirty="0"/>
            </a:p>
          </p:txBody>
        </p:sp>
        <p:sp>
          <p:nvSpPr>
            <p:cNvPr id="23" name="Text 21"/>
            <p:cNvSpPr/>
            <p:nvPr/>
          </p:nvSpPr>
          <p:spPr>
            <a:xfrm>
              <a:off x="896112" y="2558291"/>
              <a:ext cx="7818120" cy="219456"/>
            </a:xfrm>
            <a:prstGeom prst="rect">
              <a:avLst/>
            </a:prstGeom>
            <a:noFill/>
            <a:ln/>
          </p:spPr>
          <p:txBody>
            <a:bodyPr wrap="square" lIns="0" tIns="0" rIns="0" bIns="0" rtlCol="0" anchor="ctr"/>
            <a:lstStyle/>
            <a:p>
              <a:pPr marL="0" indent="0">
                <a:buNone/>
              </a:pPr>
              <a:r>
                <a:rPr lang="en-US" sz="1100" dirty="0">
                  <a:solidFill>
                    <a:srgbClr val="FDF4F0"/>
                  </a:solidFill>
                </a:rPr>
                <a:t>git add config/sync/ &amp;&amp; git commit — config YAML is code</a:t>
              </a:r>
              <a:endParaRPr lang="en-US" sz="1100" dirty="0"/>
            </a:p>
          </p:txBody>
        </p:sp>
      </p:grpSp>
      <p:grpSp>
        <p:nvGrpSpPr>
          <p:cNvPr id="37" name="Group 36">
            <a:extLst>
              <a:ext uri="{FF2B5EF4-FFF2-40B4-BE49-F238E27FC236}">
                <a16:creationId xmlns:a16="http://schemas.microsoft.com/office/drawing/2014/main" id="{9D89503A-DE56-6010-BC42-6E41916B7DCB}"/>
              </a:ext>
            </a:extLst>
          </p:cNvPr>
          <p:cNvGrpSpPr/>
          <p:nvPr/>
        </p:nvGrpSpPr>
        <p:grpSpPr>
          <a:xfrm>
            <a:off x="320040" y="2831598"/>
            <a:ext cx="8503920" cy="566928"/>
            <a:chOff x="320040" y="2819745"/>
            <a:chExt cx="8503920" cy="566928"/>
          </a:xfrm>
        </p:grpSpPr>
        <p:sp>
          <p:nvSpPr>
            <p:cNvPr id="24" name="Shape 22"/>
            <p:cNvSpPr/>
            <p:nvPr/>
          </p:nvSpPr>
          <p:spPr>
            <a:xfrm>
              <a:off x="320040" y="2819745"/>
              <a:ext cx="8503920" cy="566928"/>
            </a:xfrm>
            <a:prstGeom prst="rect">
              <a:avLst/>
            </a:prstGeom>
            <a:solidFill>
              <a:srgbClr val="1A9080"/>
            </a:solidFill>
            <a:ln w="12700">
              <a:solidFill>
                <a:srgbClr val="FFFFFF"/>
              </a:solidFill>
              <a:prstDash val="solid"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25" name="Shape 23"/>
            <p:cNvSpPr/>
            <p:nvPr/>
          </p:nvSpPr>
          <p:spPr>
            <a:xfrm>
              <a:off x="384048" y="2911185"/>
              <a:ext cx="384048" cy="384048"/>
            </a:xfrm>
            <a:prstGeom prst="ellipse">
              <a:avLst/>
            </a:prstGeom>
            <a:solidFill>
              <a:srgbClr val="FFFFFF"/>
            </a:solidFill>
            <a:ln w="12700">
              <a:solidFill>
                <a:srgbClr val="FFFFFF"/>
              </a:solidFill>
              <a:prstDash val="solid"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26" name="Text 24"/>
            <p:cNvSpPr/>
            <p:nvPr/>
          </p:nvSpPr>
          <p:spPr>
            <a:xfrm>
              <a:off x="384048" y="2911185"/>
              <a:ext cx="384048" cy="384048"/>
            </a:xfrm>
            <a:prstGeom prst="rect">
              <a:avLst/>
            </a:prstGeom>
            <a:noFill/>
            <a:ln/>
          </p:spPr>
          <p:txBody>
            <a:bodyPr wrap="square" lIns="0" tIns="0" rIns="0" bIns="0" rtlCol="0" anchor="ctr"/>
            <a:lstStyle/>
            <a:p>
              <a:pPr marL="0" indent="0" algn="ctr">
                <a:buNone/>
              </a:pPr>
              <a:r>
                <a:rPr lang="en-US" sz="1400" b="1" dirty="0">
                  <a:solidFill>
                    <a:srgbClr val="1A9080"/>
                  </a:solidFill>
                </a:rPr>
                <a:t>4</a:t>
              </a:r>
              <a:endParaRPr lang="en-US" sz="1400" dirty="0"/>
            </a:p>
          </p:txBody>
        </p:sp>
        <p:sp>
          <p:nvSpPr>
            <p:cNvPr id="27" name="Text 25"/>
            <p:cNvSpPr/>
            <p:nvPr/>
          </p:nvSpPr>
          <p:spPr>
            <a:xfrm>
              <a:off x="896112" y="2856321"/>
              <a:ext cx="2011680" cy="256032"/>
            </a:xfrm>
            <a:prstGeom prst="rect">
              <a:avLst/>
            </a:prstGeom>
            <a:noFill/>
            <a:ln/>
          </p:spPr>
          <p:txBody>
            <a:bodyPr wrap="square" lIns="0" tIns="0" rIns="0" bIns="0" rtlCol="0" anchor="ctr"/>
            <a:lstStyle/>
            <a:p>
              <a:pPr marL="0" indent="0">
                <a:buNone/>
              </a:pPr>
              <a:r>
                <a:rPr lang="en-US" sz="1200" b="1" dirty="0">
                  <a:solidFill>
                    <a:srgbClr val="FFFFFF"/>
                  </a:solidFill>
                </a:rPr>
                <a:t>Deploy code</a:t>
              </a:r>
              <a:endParaRPr lang="en-US" sz="1200" dirty="0"/>
            </a:p>
          </p:txBody>
        </p:sp>
        <p:sp>
          <p:nvSpPr>
            <p:cNvPr id="28" name="Text 26"/>
            <p:cNvSpPr/>
            <p:nvPr/>
          </p:nvSpPr>
          <p:spPr>
            <a:xfrm>
              <a:off x="896112" y="3130641"/>
              <a:ext cx="7818120" cy="219456"/>
            </a:xfrm>
            <a:prstGeom prst="rect">
              <a:avLst/>
            </a:prstGeom>
            <a:noFill/>
            <a:ln/>
          </p:spPr>
          <p:txBody>
            <a:bodyPr wrap="square" lIns="0" tIns="0" rIns="0" bIns="0" rtlCol="0" anchor="ctr"/>
            <a:lstStyle/>
            <a:p>
              <a:pPr marL="0" indent="0">
                <a:buNone/>
              </a:pPr>
              <a:r>
                <a:rPr lang="en-US" sz="1100" dirty="0">
                  <a:solidFill>
                    <a:srgbClr val="FDF4F0"/>
                  </a:solidFill>
                </a:rPr>
                <a:t>git pull / deploy pipeline puts new YAML on staging/production server</a:t>
              </a:r>
              <a:endParaRPr lang="en-US" sz="1100" dirty="0"/>
            </a:p>
          </p:txBody>
        </p:sp>
      </p:grpSp>
      <p:grpSp>
        <p:nvGrpSpPr>
          <p:cNvPr id="36" name="Group 35">
            <a:extLst>
              <a:ext uri="{FF2B5EF4-FFF2-40B4-BE49-F238E27FC236}">
                <a16:creationId xmlns:a16="http://schemas.microsoft.com/office/drawing/2014/main" id="{264D05BA-CCA2-3F95-3E28-062FE44C0D73}"/>
              </a:ext>
            </a:extLst>
          </p:cNvPr>
          <p:cNvGrpSpPr/>
          <p:nvPr/>
        </p:nvGrpSpPr>
        <p:grpSpPr>
          <a:xfrm>
            <a:off x="320040" y="3385319"/>
            <a:ext cx="8503920" cy="566928"/>
            <a:chOff x="320040" y="3385319"/>
            <a:chExt cx="8503920" cy="566928"/>
          </a:xfrm>
        </p:grpSpPr>
        <p:sp>
          <p:nvSpPr>
            <p:cNvPr id="29" name="Shape 27"/>
            <p:cNvSpPr/>
            <p:nvPr/>
          </p:nvSpPr>
          <p:spPr>
            <a:xfrm>
              <a:off x="320040" y="3385319"/>
              <a:ext cx="8503920" cy="566928"/>
            </a:xfrm>
            <a:prstGeom prst="rect">
              <a:avLst/>
            </a:prstGeom>
            <a:solidFill>
              <a:srgbClr val="A8281E"/>
            </a:solidFill>
            <a:ln w="12700">
              <a:solidFill>
                <a:srgbClr val="FFFFFF"/>
              </a:solidFill>
              <a:prstDash val="solid"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30" name="Shape 28"/>
            <p:cNvSpPr/>
            <p:nvPr/>
          </p:nvSpPr>
          <p:spPr>
            <a:xfrm>
              <a:off x="384048" y="3476759"/>
              <a:ext cx="384048" cy="384048"/>
            </a:xfrm>
            <a:prstGeom prst="ellipse">
              <a:avLst/>
            </a:prstGeom>
            <a:solidFill>
              <a:srgbClr val="FFFFFF"/>
            </a:solidFill>
            <a:ln w="12700">
              <a:solidFill>
                <a:srgbClr val="FFFFFF"/>
              </a:solidFill>
              <a:prstDash val="solid"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31" name="Text 29"/>
            <p:cNvSpPr/>
            <p:nvPr/>
          </p:nvSpPr>
          <p:spPr>
            <a:xfrm>
              <a:off x="384048" y="3476759"/>
              <a:ext cx="384048" cy="384048"/>
            </a:xfrm>
            <a:prstGeom prst="rect">
              <a:avLst/>
            </a:prstGeom>
            <a:noFill/>
            <a:ln/>
          </p:spPr>
          <p:txBody>
            <a:bodyPr wrap="square" lIns="0" tIns="0" rIns="0" bIns="0" rtlCol="0" anchor="ctr"/>
            <a:lstStyle/>
            <a:p>
              <a:pPr marL="0" indent="0" algn="ctr">
                <a:buNone/>
              </a:pPr>
              <a:r>
                <a:rPr lang="en-US" sz="1400" b="1" dirty="0">
                  <a:solidFill>
                    <a:srgbClr val="A8281E"/>
                  </a:solidFill>
                </a:rPr>
                <a:t>5</a:t>
              </a:r>
              <a:endParaRPr lang="en-US" sz="1400" dirty="0"/>
            </a:p>
          </p:txBody>
        </p:sp>
        <p:sp>
          <p:nvSpPr>
            <p:cNvPr id="32" name="Text 30"/>
            <p:cNvSpPr/>
            <p:nvPr/>
          </p:nvSpPr>
          <p:spPr>
            <a:xfrm>
              <a:off x="896112" y="3421895"/>
              <a:ext cx="2011680" cy="256032"/>
            </a:xfrm>
            <a:prstGeom prst="rect">
              <a:avLst/>
            </a:prstGeom>
            <a:noFill/>
            <a:ln/>
          </p:spPr>
          <p:txBody>
            <a:bodyPr wrap="square" lIns="0" tIns="0" rIns="0" bIns="0" rtlCol="0" anchor="ctr"/>
            <a:lstStyle/>
            <a:p>
              <a:pPr marL="0" indent="0">
                <a:buNone/>
              </a:pPr>
              <a:r>
                <a:rPr lang="en-US" sz="1200" b="1" dirty="0">
                  <a:solidFill>
                    <a:srgbClr val="FFFFFF"/>
                  </a:solidFill>
                </a:rPr>
                <a:t>Import config</a:t>
              </a:r>
              <a:endParaRPr lang="en-US" sz="1200" dirty="0"/>
            </a:p>
          </p:txBody>
        </p:sp>
        <p:sp>
          <p:nvSpPr>
            <p:cNvPr id="33" name="Text 31"/>
            <p:cNvSpPr/>
            <p:nvPr/>
          </p:nvSpPr>
          <p:spPr>
            <a:xfrm>
              <a:off x="896112" y="3696215"/>
              <a:ext cx="7818120" cy="219456"/>
            </a:xfrm>
            <a:prstGeom prst="rect">
              <a:avLst/>
            </a:prstGeom>
            <a:noFill/>
            <a:ln/>
          </p:spPr>
          <p:txBody>
            <a:bodyPr wrap="square" lIns="0" tIns="0" rIns="0" bIns="0" rtlCol="0" anchor="ctr"/>
            <a:lstStyle/>
            <a:p>
              <a:pPr marL="0" indent="0">
                <a:buNone/>
              </a:pPr>
              <a:r>
                <a:rPr lang="en-US" sz="1100" dirty="0">
                  <a:solidFill>
                    <a:srgbClr val="FDF4F0"/>
                  </a:solidFill>
                </a:rPr>
                <a:t>drush config:import (cim) — reads YAML files, applies to database. Drupal diffs and imports only changes.</a:t>
              </a:r>
              <a:endParaRPr lang="en-US" sz="1100" dirty="0"/>
            </a:p>
          </p:txBody>
        </p:sp>
      </p:grpSp>
      <p:sp>
        <p:nvSpPr>
          <p:cNvPr id="34" name="Shape 32"/>
          <p:cNvSpPr/>
          <p:nvPr/>
        </p:nvSpPr>
        <p:spPr>
          <a:xfrm>
            <a:off x="320040" y="3963762"/>
            <a:ext cx="8503920" cy="832266"/>
          </a:xfrm>
          <a:prstGeom prst="rect">
            <a:avLst/>
          </a:prstGeom>
          <a:solidFill>
            <a:srgbClr val="100505"/>
          </a:solidFill>
          <a:ln w="12700">
            <a:solidFill>
              <a:srgbClr val="A8281E"/>
            </a:solidFill>
            <a:prstDash val="solid"/>
          </a:ln>
          <a:effectLst>
            <a:outerShdw blurRad="101600" dist="38100" dir="8100000" algn="bl" rotWithShape="0">
              <a:srgbClr val="000000">
                <a:alpha val="12000"/>
              </a:srgbClr>
            </a:outerShdw>
          </a:effectLst>
        </p:spPr>
        <p:txBody>
          <a:bodyPr/>
          <a:lstStyle/>
          <a:p>
            <a:endParaRPr lang="en-US"/>
          </a:p>
        </p:txBody>
      </p:sp>
      <p:sp>
        <p:nvSpPr>
          <p:cNvPr id="35" name="Text 33"/>
          <p:cNvSpPr/>
          <p:nvPr/>
        </p:nvSpPr>
        <p:spPr>
          <a:xfrm>
            <a:off x="457200" y="4021336"/>
            <a:ext cx="8229600" cy="73354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800" dirty="0">
                <a:solidFill>
                  <a:srgbClr val="7EC8A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# ── ESSENTIAL DRUSH COMMANDS ─────────────────────────────────────────</a:t>
            </a:r>
            <a:endParaRPr lang="en-US" sz="800" dirty="0"/>
          </a:p>
          <a:p>
            <a:pPr marL="0" indent="0">
              <a:buNone/>
            </a:pPr>
            <a:r>
              <a:rPr lang="en-US" sz="800" dirty="0">
                <a:solidFill>
                  <a:srgbClr val="F0C8B8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drush config:export               # Export all active config to /config/sync/</a:t>
            </a:r>
            <a:endParaRPr lang="en-US" sz="800" dirty="0"/>
          </a:p>
          <a:p>
            <a:pPr marL="0" indent="0">
              <a:buNone/>
            </a:pPr>
            <a:r>
              <a:rPr lang="en-US" sz="800" dirty="0">
                <a:solidFill>
                  <a:srgbClr val="F0C8B8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drush config:import               # Import all YAML from /config/sync/ to DB</a:t>
            </a:r>
            <a:endParaRPr lang="en-US" sz="800" dirty="0"/>
          </a:p>
          <a:p>
            <a:pPr marL="0" indent="0">
              <a:buNone/>
            </a:pPr>
            <a:r>
              <a:rPr lang="en-US" sz="800" dirty="0">
                <a:solidFill>
                  <a:srgbClr val="F0C8B8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drush config:status               # List differences between file and DB config</a:t>
            </a:r>
            <a:endParaRPr lang="en-US" sz="800" dirty="0"/>
          </a:p>
          <a:p>
            <a:pPr marL="0" indent="0">
              <a:buNone/>
            </a:pPr>
            <a:r>
              <a:rPr lang="en-US" sz="800" dirty="0">
                <a:solidFill>
                  <a:srgbClr val="F0C8B8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drush config:get system.site name # Read one config value</a:t>
            </a:r>
            <a:endParaRPr lang="en-US" sz="800" dirty="0"/>
          </a:p>
          <a:p>
            <a:pPr marL="0" indent="0">
              <a:buNone/>
            </a:pPr>
            <a:r>
              <a:rPr lang="en-US" sz="800" dirty="0">
                <a:solidFill>
                  <a:srgbClr val="F0C8B8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drush config:set system.site name "New Name"  # Set one config value</a:t>
            </a:r>
            <a:endParaRPr lang="en-US" sz="800" dirty="0"/>
          </a:p>
        </p:txBody>
      </p:sp>
    </p:spTree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7">
    <p:bg>
      <p:bgPr>
        <a:solidFill>
          <a:srgbClr val="FDF4F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658368"/>
          </a:xfrm>
          <a:prstGeom prst="rect">
            <a:avLst/>
          </a:prstGeom>
          <a:solidFill>
            <a:srgbClr val="140808"/>
          </a:solidFill>
          <a:ln w="12700">
            <a:solidFill>
              <a:srgbClr val="140808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3" name="Shape 1"/>
          <p:cNvSpPr/>
          <p:nvPr/>
        </p:nvSpPr>
        <p:spPr>
          <a:xfrm>
            <a:off x="0" y="658368"/>
            <a:ext cx="9144000" cy="50292"/>
          </a:xfrm>
          <a:prstGeom prst="rect">
            <a:avLst/>
          </a:prstGeom>
          <a:solidFill>
            <a:srgbClr val="F0907A"/>
          </a:solidFill>
          <a:ln w="12700">
            <a:solidFill>
              <a:srgbClr val="F0907A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4" name="Text 2"/>
          <p:cNvSpPr/>
          <p:nvPr/>
        </p:nvSpPr>
        <p:spPr>
          <a:xfrm>
            <a:off x="320040" y="0"/>
            <a:ext cx="4389120" cy="6583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2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Config Management</a:t>
            </a:r>
            <a:endParaRPr lang="en-US" sz="2200" dirty="0"/>
          </a:p>
        </p:txBody>
      </p:sp>
      <p:sp>
        <p:nvSpPr>
          <p:cNvPr id="5" name="Text 3"/>
          <p:cNvSpPr/>
          <p:nvPr/>
        </p:nvSpPr>
        <p:spPr>
          <a:xfrm>
            <a:off x="4709160" y="0"/>
            <a:ext cx="4114800" cy="6583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300" dirty="0">
                <a:solidFill>
                  <a:srgbClr val="FDF4F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 |  Config Splits — Per-Environment Config</a:t>
            </a:r>
            <a:endParaRPr lang="en-US" sz="1300" dirty="0"/>
          </a:p>
        </p:txBody>
      </p:sp>
      <p:sp>
        <p:nvSpPr>
          <p:cNvPr id="6" name="Shape 4"/>
          <p:cNvSpPr/>
          <p:nvPr/>
        </p:nvSpPr>
        <p:spPr>
          <a:xfrm>
            <a:off x="0" y="4846320"/>
            <a:ext cx="9144000" cy="297180"/>
          </a:xfrm>
          <a:prstGeom prst="rect">
            <a:avLst/>
          </a:prstGeom>
          <a:solidFill>
            <a:srgbClr val="140808"/>
          </a:solidFill>
          <a:ln w="12700">
            <a:solidFill>
              <a:srgbClr val="140808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7" name="Text 5"/>
          <p:cNvSpPr/>
          <p:nvPr/>
        </p:nvSpPr>
        <p:spPr>
          <a:xfrm>
            <a:off x="274320" y="4846320"/>
            <a:ext cx="8595360" cy="2971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800" dirty="0">
                <a:solidFill>
                  <a:srgbClr val="FDF4F0"/>
                </a:solidFill>
              </a:rPr>
              <a:t>drupal.org/docs  |  CACHING, PERFORMANCE &amp; DEPLOYMENT  |  COURSE 6 OF 7</a:t>
            </a:r>
            <a:endParaRPr lang="en-US" sz="800" dirty="0"/>
          </a:p>
        </p:txBody>
      </p:sp>
      <p:sp>
        <p:nvSpPr>
          <p:cNvPr id="8" name="Text 6"/>
          <p:cNvSpPr/>
          <p:nvPr/>
        </p:nvSpPr>
        <p:spPr>
          <a:xfrm>
            <a:off x="320040" y="786384"/>
            <a:ext cx="850392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300" dirty="0">
                <a:solidFill>
                  <a:srgbClr val="1E0808"/>
                </a:solidFill>
              </a:rPr>
              <a:t>Config Split (contrib module) allows different config on different environments — dev modules enabled locally, prod-only features on production.</a:t>
            </a:r>
            <a:endParaRPr lang="en-US" sz="1300" dirty="0"/>
          </a:p>
        </p:txBody>
      </p:sp>
      <p:sp>
        <p:nvSpPr>
          <p:cNvPr id="9" name="Shape 7"/>
          <p:cNvSpPr/>
          <p:nvPr/>
        </p:nvSpPr>
        <p:spPr>
          <a:xfrm>
            <a:off x="320040" y="1234439"/>
            <a:ext cx="5029200" cy="3493347"/>
          </a:xfrm>
          <a:prstGeom prst="rect">
            <a:avLst/>
          </a:prstGeom>
          <a:solidFill>
            <a:srgbClr val="100505"/>
          </a:solidFill>
          <a:ln w="12700">
            <a:solidFill>
              <a:srgbClr val="A8281E"/>
            </a:solidFill>
            <a:prstDash val="solid"/>
          </a:ln>
          <a:effectLst>
            <a:outerShdw blurRad="101600" dist="38100" dir="8100000" algn="bl" rotWithShape="0">
              <a:srgbClr val="000000">
                <a:alpha val="12000"/>
              </a:srgbClr>
            </a:outerShdw>
          </a:effectLst>
        </p:spPr>
        <p:txBody>
          <a:bodyPr/>
          <a:lstStyle/>
          <a:p>
            <a:endParaRPr lang="en-US"/>
          </a:p>
        </p:txBody>
      </p:sp>
      <p:sp>
        <p:nvSpPr>
          <p:cNvPr id="10" name="Text 8"/>
          <p:cNvSpPr/>
          <p:nvPr/>
        </p:nvSpPr>
        <p:spPr>
          <a:xfrm>
            <a:off x="457200" y="1325880"/>
            <a:ext cx="4754880" cy="290779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800" dirty="0">
                <a:solidFill>
                  <a:srgbClr val="7EC8A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# ── CONFIG SPLIT SETUP ────────────────────────────────────────────────</a:t>
            </a:r>
            <a:endParaRPr lang="en-US" sz="800" dirty="0"/>
          </a:p>
          <a:p>
            <a:pPr marL="0" indent="0">
              <a:buNone/>
            </a:pPr>
            <a:r>
              <a:rPr lang="en-US" sz="800" dirty="0">
                <a:solidFill>
                  <a:srgbClr val="7EC8A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# 1. Install config_split module</a:t>
            </a:r>
            <a:endParaRPr lang="en-US" sz="800" dirty="0"/>
          </a:p>
          <a:p>
            <a:pPr marL="0" indent="0">
              <a:buNone/>
            </a:pPr>
            <a:r>
              <a:rPr lang="en-US" sz="800" dirty="0">
                <a:solidFill>
                  <a:srgbClr val="7EC8A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# 2. Create splits at /admin/config/development/configuration/config-split</a:t>
            </a:r>
            <a:endParaRPr lang="en-US" sz="800" dirty="0"/>
          </a:p>
          <a:p>
            <a:pPr marL="0" indent="0">
              <a:buNone/>
            </a:pPr>
            <a:r>
              <a:rPr lang="en-US" sz="800" dirty="0">
                <a:solidFill>
                  <a:srgbClr val="7EC8A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# 3. Assign config to splits (modules, config objects)</a:t>
            </a:r>
            <a:endParaRPr lang="en-US" sz="800" dirty="0"/>
          </a:p>
          <a:p>
            <a:pPr marL="0" indent="0">
              <a:buNone/>
            </a:pPr>
            <a:endParaRPr lang="en-US" sz="800" dirty="0"/>
          </a:p>
          <a:p>
            <a:pPr marL="0" indent="0">
              <a:buNone/>
            </a:pPr>
            <a:r>
              <a:rPr lang="en-US" sz="800" dirty="0">
                <a:solidFill>
                  <a:srgbClr val="7EC8A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# Example splits:</a:t>
            </a:r>
            <a:endParaRPr lang="en-US" sz="800" dirty="0"/>
          </a:p>
          <a:p>
            <a:pPr marL="0" indent="0">
              <a:buNone/>
            </a:pPr>
            <a:r>
              <a:rPr lang="en-US" sz="800" dirty="0">
                <a:solidFill>
                  <a:srgbClr val="7EC8A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# - 'development' split: devel, webprofiler, kint, field_ui, views_ui enabled</a:t>
            </a:r>
            <a:endParaRPr lang="en-US" sz="800" dirty="0"/>
          </a:p>
          <a:p>
            <a:pPr marL="0" indent="0">
              <a:buNone/>
            </a:pPr>
            <a:r>
              <a:rPr lang="en-US" sz="800" dirty="0">
                <a:solidFill>
                  <a:srgbClr val="7EC8A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# - 'production' split: shield, memcache, redis, CDN settings</a:t>
            </a:r>
            <a:endParaRPr lang="en-US" sz="800" dirty="0"/>
          </a:p>
          <a:p>
            <a:pPr marL="0" indent="0">
              <a:buNone/>
            </a:pPr>
            <a:r>
              <a:rPr lang="en-US" sz="800" dirty="0">
                <a:solidFill>
                  <a:srgbClr val="7EC8A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# - 'staging' split: stage_file_proxy, different API endpoints</a:t>
            </a:r>
            <a:endParaRPr lang="en-US" sz="800" dirty="0"/>
          </a:p>
          <a:p>
            <a:pPr marL="0" indent="0">
              <a:buNone/>
            </a:pPr>
            <a:endParaRPr lang="en-US" sz="800" dirty="0"/>
          </a:p>
          <a:p>
            <a:pPr marL="0" indent="0">
              <a:buNone/>
            </a:pPr>
            <a:r>
              <a:rPr lang="en-US" sz="800" dirty="0">
                <a:solidFill>
                  <a:srgbClr val="7EC8A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# ── settings.php ACTIVATION ───────────────────────────────────────────</a:t>
            </a:r>
            <a:endParaRPr lang="en-US" sz="800" dirty="0"/>
          </a:p>
          <a:p>
            <a:pPr marL="0" indent="0">
              <a:buNone/>
            </a:pPr>
            <a:r>
              <a:rPr lang="en-US" sz="800" dirty="0">
                <a:solidFill>
                  <a:srgbClr val="7EC8A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# Activate a split based on environment:</a:t>
            </a:r>
            <a:endParaRPr lang="en-US" sz="800" dirty="0"/>
          </a:p>
          <a:p>
            <a:pPr marL="0" indent="0">
              <a:buNone/>
            </a:pPr>
            <a:r>
              <a:rPr lang="en-US" sz="800" dirty="0">
                <a:solidFill>
                  <a:srgbClr val="E5C07B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$config['config_split.config_split.development']['status'] = TRUE;</a:t>
            </a:r>
            <a:endParaRPr lang="en-US" sz="800" dirty="0"/>
          </a:p>
          <a:p>
            <a:pPr marL="0" indent="0">
              <a:buNone/>
            </a:pPr>
            <a:r>
              <a:rPr lang="en-US" sz="800" dirty="0">
                <a:solidFill>
                  <a:srgbClr val="7EC8A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# OR use environment variable:</a:t>
            </a:r>
            <a:endParaRPr lang="en-US" sz="800" dirty="0"/>
          </a:p>
          <a:p>
            <a:pPr marL="0" indent="0">
              <a:buNone/>
            </a:pPr>
            <a:r>
              <a:rPr lang="en-US" sz="800" dirty="0">
                <a:solidFill>
                  <a:srgbClr val="61AFEF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if (getenv('APP_ENV') === 'development') {</a:t>
            </a:r>
            <a:endParaRPr lang="en-US" sz="800" dirty="0"/>
          </a:p>
          <a:p>
            <a:pPr marL="0" indent="0">
              <a:buNone/>
            </a:pPr>
            <a:r>
              <a:rPr lang="en-US" sz="800" dirty="0">
                <a:solidFill>
                  <a:srgbClr val="E5C07B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    $config['config_split.config_split.development']['status'] = TRUE;</a:t>
            </a:r>
            <a:endParaRPr lang="en-US" sz="800" dirty="0"/>
          </a:p>
          <a:p>
            <a:pPr marL="0" indent="0">
              <a:buNone/>
            </a:pPr>
            <a:r>
              <a:rPr lang="en-US" sz="800" dirty="0">
                <a:solidFill>
                  <a:srgbClr val="F0C8B8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}</a:t>
            </a:r>
            <a:endParaRPr lang="en-US" sz="800" dirty="0"/>
          </a:p>
          <a:p>
            <a:pPr marL="0" indent="0">
              <a:buNone/>
            </a:pPr>
            <a:endParaRPr lang="en-US" sz="800" dirty="0"/>
          </a:p>
          <a:p>
            <a:pPr marL="0" indent="0">
              <a:buNone/>
            </a:pPr>
            <a:r>
              <a:rPr lang="en-US" sz="800" dirty="0">
                <a:solidFill>
                  <a:srgbClr val="7EC8A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# ── DEPLOY WITH SPLITS ────────────────────────────────────────────────</a:t>
            </a:r>
            <a:endParaRPr lang="en-US" sz="800" dirty="0"/>
          </a:p>
          <a:p>
            <a:pPr marL="0" indent="0">
              <a:buNone/>
            </a:pPr>
            <a:r>
              <a:rPr lang="en-US" sz="800" dirty="0">
                <a:solidFill>
                  <a:srgbClr val="F0C8B8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drush config:import --source=/config/sync  # Imports base config</a:t>
            </a:r>
            <a:endParaRPr lang="en-US" sz="800" dirty="0"/>
          </a:p>
          <a:p>
            <a:pPr marL="0" indent="0">
              <a:buNone/>
            </a:pPr>
            <a:r>
              <a:rPr lang="en-US" sz="800" dirty="0">
                <a:solidFill>
                  <a:srgbClr val="7EC8A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# Config Split auto-applies the active split(s) during import</a:t>
            </a:r>
            <a:endParaRPr lang="en-US" sz="800" dirty="0"/>
          </a:p>
          <a:p>
            <a:pPr marL="0" indent="0">
              <a:buNone/>
            </a:pPr>
            <a:endParaRPr lang="en-US" sz="800" dirty="0"/>
          </a:p>
          <a:p>
            <a:pPr marL="0" indent="0">
              <a:buNone/>
            </a:pPr>
            <a:r>
              <a:rPr lang="en-US" sz="800" dirty="0">
                <a:solidFill>
                  <a:srgbClr val="7EC8A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# ── ALTERNATIVE: Config Ignore ────────────────────────────────────────</a:t>
            </a:r>
            <a:endParaRPr lang="en-US" sz="800" dirty="0"/>
          </a:p>
          <a:p>
            <a:pPr marL="0" indent="0">
              <a:buNone/>
            </a:pPr>
            <a:r>
              <a:rPr lang="en-US" sz="800" dirty="0">
                <a:solidFill>
                  <a:srgbClr val="7EC8A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# For simpler cases — ignore specific config keys during import:</a:t>
            </a:r>
            <a:endParaRPr lang="en-US" sz="800" dirty="0"/>
          </a:p>
          <a:p>
            <a:pPr marL="0" indent="0">
              <a:buNone/>
            </a:pPr>
            <a:r>
              <a:rPr lang="en-US" sz="800" dirty="0">
                <a:solidFill>
                  <a:srgbClr val="7EC8A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# Install config_ignore module, list config to ignore in:</a:t>
            </a:r>
            <a:endParaRPr lang="en-US" sz="800" dirty="0"/>
          </a:p>
          <a:p>
            <a:pPr marL="0" indent="0">
              <a:buNone/>
            </a:pPr>
            <a:r>
              <a:rPr lang="en-US" sz="800" dirty="0">
                <a:solidFill>
                  <a:srgbClr val="7EC8A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# /admin/config/development/configuration/ignore</a:t>
            </a:r>
            <a:endParaRPr lang="en-US" sz="800" dirty="0"/>
          </a:p>
          <a:p>
            <a:pPr marL="0" indent="0">
              <a:buNone/>
            </a:pPr>
            <a:r>
              <a:rPr lang="en-US" sz="800" dirty="0">
                <a:solidFill>
                  <a:srgbClr val="7EC8A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# e.g.: system.site, google_analytics.settings</a:t>
            </a:r>
            <a:endParaRPr lang="en-US" sz="800" dirty="0"/>
          </a:p>
        </p:txBody>
      </p:sp>
      <p:sp>
        <p:nvSpPr>
          <p:cNvPr id="11" name="Shape 9"/>
          <p:cNvSpPr/>
          <p:nvPr/>
        </p:nvSpPr>
        <p:spPr>
          <a:xfrm>
            <a:off x="5532120" y="1234439"/>
            <a:ext cx="3291840" cy="3493347"/>
          </a:xfrm>
          <a:prstGeom prst="rect">
            <a:avLst/>
          </a:prstGeom>
          <a:solidFill>
            <a:srgbClr val="FFFFFF"/>
          </a:solidFill>
          <a:ln w="12700">
            <a:solidFill>
              <a:srgbClr val="EDD8D0"/>
            </a:solidFill>
            <a:prstDash val="solid"/>
          </a:ln>
          <a:effectLst>
            <a:outerShdw blurRad="101600" dist="38100" dir="8100000" algn="bl" rotWithShape="0">
              <a:srgbClr val="000000">
                <a:alpha val="12000"/>
              </a:srgbClr>
            </a:outerShdw>
          </a:effectLst>
        </p:spPr>
        <p:txBody>
          <a:bodyPr/>
          <a:lstStyle/>
          <a:p>
            <a:endParaRPr lang="en-US"/>
          </a:p>
        </p:txBody>
      </p:sp>
      <p:sp>
        <p:nvSpPr>
          <p:cNvPr id="12" name="Text 10"/>
          <p:cNvSpPr/>
          <p:nvPr/>
        </p:nvSpPr>
        <p:spPr>
          <a:xfrm>
            <a:off x="5715000" y="1371600"/>
            <a:ext cx="2926080" cy="281635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spcAft>
                <a:spcPts val="300"/>
              </a:spcAft>
              <a:buNone/>
            </a:pPr>
            <a:r>
              <a:rPr lang="en-US" sz="1050" b="1" dirty="0">
                <a:solidFill>
                  <a:srgbClr val="A8281E"/>
                </a:solidFill>
              </a:rPr>
              <a:t>Environment Strategy</a:t>
            </a:r>
            <a:endParaRPr lang="en-US" sz="1050" dirty="0"/>
          </a:p>
          <a:p>
            <a:pPr marL="342900" indent="-342900">
              <a:spcAft>
                <a:spcPts val="100"/>
              </a:spcAft>
              <a:buSzPct val="100000"/>
              <a:buChar char="•"/>
            </a:pPr>
            <a:r>
              <a:rPr lang="en-US" sz="1000" dirty="0">
                <a:solidFill>
                  <a:srgbClr val="1E0808"/>
                </a:solidFill>
              </a:rPr>
              <a:t>Base config: shared across ALL environments (content types, fields, views structure)</a:t>
            </a:r>
            <a:endParaRPr lang="en-US" sz="1050" dirty="0"/>
          </a:p>
          <a:p>
            <a:pPr marL="342900" indent="-342900">
              <a:spcAft>
                <a:spcPts val="100"/>
              </a:spcAft>
              <a:buSzPct val="100000"/>
              <a:buChar char="•"/>
            </a:pPr>
            <a:r>
              <a:rPr lang="en-US" sz="1000" dirty="0">
                <a:solidFill>
                  <a:srgbClr val="1E0808"/>
                </a:solidFill>
              </a:rPr>
              <a:t>Dev split: devel, kint, webprofiler, field_ui, views_ui, twig debug ON</a:t>
            </a:r>
            <a:endParaRPr lang="en-US" sz="1050" dirty="0"/>
          </a:p>
          <a:p>
            <a:pPr marL="342900" indent="-342900">
              <a:spcAft>
                <a:spcPts val="100"/>
              </a:spcAft>
              <a:buSzPct val="100000"/>
              <a:buChar char="•"/>
            </a:pPr>
            <a:r>
              <a:rPr lang="en-US" sz="1000" dirty="0">
                <a:solidFill>
                  <a:srgbClr val="1E0808"/>
                </a:solidFill>
              </a:rPr>
              <a:t>Staging split: stage_file_proxy (load files from prod), different API endpoints</a:t>
            </a:r>
            <a:endParaRPr lang="en-US" sz="1050" dirty="0"/>
          </a:p>
          <a:p>
            <a:pPr marL="342900" indent="-342900">
              <a:spcAft>
                <a:spcPts val="100"/>
              </a:spcAft>
              <a:buSzPct val="100000"/>
              <a:buChar char="•"/>
            </a:pPr>
            <a:r>
              <a:rPr lang="en-US" sz="1000" dirty="0">
                <a:solidFill>
                  <a:srgbClr val="1E0808"/>
                </a:solidFill>
              </a:rPr>
              <a:t>Production split: CDN settings, Redis config, monitoring modules, full aggregation</a:t>
            </a:r>
            <a:endParaRPr lang="en-US" sz="1050" dirty="0"/>
          </a:p>
          <a:p>
            <a:pPr marL="0" indent="0">
              <a:spcAft>
                <a:spcPts val="300"/>
              </a:spcAft>
              <a:buNone/>
            </a:pPr>
            <a:r>
              <a:rPr lang="en-US" sz="1050" b="1" dirty="0">
                <a:solidFill>
                  <a:srgbClr val="A8281E"/>
                </a:solidFill>
              </a:rPr>
              <a:t>settings.php Overrides</a:t>
            </a:r>
            <a:endParaRPr lang="en-US" sz="1050" dirty="0"/>
          </a:p>
          <a:p>
            <a:pPr marL="342900" indent="-342900">
              <a:spcAft>
                <a:spcPts val="100"/>
              </a:spcAft>
              <a:buSzPct val="100000"/>
              <a:buChar char="•"/>
            </a:pPr>
            <a:r>
              <a:rPr lang="en-US" sz="1000" dirty="0">
                <a:solidFill>
                  <a:srgbClr val="1E0808"/>
                </a:solidFill>
              </a:rPr>
              <a:t>For environment-specific values that aren't modules: use $config overrides in settings.php or settings.local.php</a:t>
            </a:r>
            <a:endParaRPr lang="en-US" sz="1050" dirty="0"/>
          </a:p>
          <a:p>
            <a:pPr marL="342900" indent="-342900">
              <a:spcAft>
                <a:spcPts val="100"/>
              </a:spcAft>
              <a:buSzPct val="100000"/>
              <a:buChar char="•"/>
            </a:pPr>
            <a:r>
              <a:rPr lang="en-US" sz="1000" dirty="0">
                <a:solidFill>
                  <a:srgbClr val="1E0808"/>
                </a:solidFill>
              </a:rPr>
              <a:t>$config overrides take precedence over imported config — never exported by drush cex</a:t>
            </a:r>
            <a:endParaRPr lang="en-US" sz="1050" dirty="0"/>
          </a:p>
          <a:p>
            <a:pPr marL="0" indent="0">
              <a:spcAft>
                <a:spcPts val="300"/>
              </a:spcAft>
              <a:buNone/>
            </a:pPr>
            <a:r>
              <a:rPr lang="en-US" sz="1050" b="1" dirty="0">
                <a:solidFill>
                  <a:srgbClr val="A8281E"/>
                </a:solidFill>
              </a:rPr>
              <a:t>Deployment Checklist</a:t>
            </a:r>
            <a:endParaRPr lang="en-US" sz="1050" dirty="0"/>
          </a:p>
          <a:p>
            <a:pPr marL="342900" indent="-342900">
              <a:spcAft>
                <a:spcPts val="100"/>
              </a:spcAft>
              <a:buSzPct val="100000"/>
              <a:buChar char="•"/>
            </a:pPr>
            <a:r>
              <a:rPr lang="en-US" sz="1000" dirty="0">
                <a:solidFill>
                  <a:srgbClr val="1E0808"/>
                </a:solidFill>
              </a:rPr>
              <a:t>Enable maintenance mode before cim</a:t>
            </a:r>
            <a:endParaRPr lang="en-US" sz="1050" dirty="0"/>
          </a:p>
          <a:p>
            <a:pPr marL="342900" indent="-342900">
              <a:spcAft>
                <a:spcPts val="100"/>
              </a:spcAft>
              <a:buSzPct val="100000"/>
              <a:buChar char="•"/>
            </a:pPr>
            <a:r>
              <a:rPr lang="en-US" sz="1000" dirty="0">
                <a:solidFill>
                  <a:srgbClr val="1E0808"/>
                </a:solidFill>
              </a:rPr>
              <a:t>Run drush updb (update hooks) after cim</a:t>
            </a:r>
            <a:endParaRPr lang="en-US" sz="1050" dirty="0"/>
          </a:p>
          <a:p>
            <a:pPr marL="342900" indent="-342900">
              <a:spcAft>
                <a:spcPts val="100"/>
              </a:spcAft>
              <a:buSzPct val="100000"/>
              <a:buChar char="•"/>
            </a:pPr>
            <a:r>
              <a:rPr lang="en-US" sz="1000" dirty="0">
                <a:solidFill>
                  <a:srgbClr val="1E0808"/>
                </a:solidFill>
              </a:rPr>
              <a:t>Run drush cr after updb</a:t>
            </a:r>
            <a:endParaRPr lang="en-US" sz="1050" dirty="0"/>
          </a:p>
          <a:p>
            <a:pPr marL="342900" indent="-342900">
              <a:spcAft>
                <a:spcPts val="100"/>
              </a:spcAft>
              <a:buSzPct val="100000"/>
              <a:buChar char="•"/>
            </a:pPr>
            <a:r>
              <a:rPr lang="en-US" sz="1000" dirty="0">
                <a:solidFill>
                  <a:srgbClr val="1E0808"/>
                </a:solidFill>
              </a:rPr>
              <a:t>Disable maintenance mode</a:t>
            </a:r>
            <a:endParaRPr lang="en-US" sz="1050" dirty="0"/>
          </a:p>
        </p:txBody>
      </p:sp>
    </p:spTree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8">
    <p:bg>
      <p:bgPr>
        <a:solidFill>
          <a:srgbClr val="FDF4F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658368"/>
          </a:xfrm>
          <a:prstGeom prst="rect">
            <a:avLst/>
          </a:prstGeom>
          <a:solidFill>
            <a:srgbClr val="140808"/>
          </a:solidFill>
          <a:ln w="12700">
            <a:solidFill>
              <a:srgbClr val="140808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3" name="Shape 1"/>
          <p:cNvSpPr/>
          <p:nvPr/>
        </p:nvSpPr>
        <p:spPr>
          <a:xfrm>
            <a:off x="0" y="658368"/>
            <a:ext cx="9144000" cy="50292"/>
          </a:xfrm>
          <a:prstGeom prst="rect">
            <a:avLst/>
          </a:prstGeom>
          <a:solidFill>
            <a:srgbClr val="F0907A"/>
          </a:solidFill>
          <a:ln w="12700">
            <a:solidFill>
              <a:srgbClr val="F0907A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4" name="Text 2"/>
          <p:cNvSpPr/>
          <p:nvPr/>
        </p:nvSpPr>
        <p:spPr>
          <a:xfrm>
            <a:off x="320040" y="0"/>
            <a:ext cx="4389120" cy="6583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2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Config Management</a:t>
            </a:r>
            <a:endParaRPr lang="en-US" sz="2200" dirty="0"/>
          </a:p>
        </p:txBody>
      </p:sp>
      <p:sp>
        <p:nvSpPr>
          <p:cNvPr id="5" name="Text 3"/>
          <p:cNvSpPr/>
          <p:nvPr/>
        </p:nvSpPr>
        <p:spPr>
          <a:xfrm>
            <a:off x="4709160" y="0"/>
            <a:ext cx="4114800" cy="6583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300" dirty="0">
                <a:solidFill>
                  <a:srgbClr val="FDF4F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 |  Programmatic Config &amp; Deployment Hooks</a:t>
            </a:r>
            <a:endParaRPr lang="en-US" sz="1300" dirty="0"/>
          </a:p>
        </p:txBody>
      </p:sp>
      <p:sp>
        <p:nvSpPr>
          <p:cNvPr id="6" name="Shape 4"/>
          <p:cNvSpPr/>
          <p:nvPr/>
        </p:nvSpPr>
        <p:spPr>
          <a:xfrm>
            <a:off x="0" y="4846320"/>
            <a:ext cx="9144000" cy="297180"/>
          </a:xfrm>
          <a:prstGeom prst="rect">
            <a:avLst/>
          </a:prstGeom>
          <a:solidFill>
            <a:srgbClr val="140808"/>
          </a:solidFill>
          <a:ln w="12700">
            <a:solidFill>
              <a:srgbClr val="140808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7" name="Text 5"/>
          <p:cNvSpPr/>
          <p:nvPr/>
        </p:nvSpPr>
        <p:spPr>
          <a:xfrm>
            <a:off x="274320" y="4846320"/>
            <a:ext cx="8595360" cy="2971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800" dirty="0">
                <a:solidFill>
                  <a:srgbClr val="FDF4F0"/>
                </a:solidFill>
              </a:rPr>
              <a:t>drupal.org/docs  |  CACHING, PERFORMANCE &amp; DEPLOYMENT  |  COURSE 6 OF 7</a:t>
            </a:r>
            <a:endParaRPr lang="en-US" sz="800" dirty="0"/>
          </a:p>
        </p:txBody>
      </p:sp>
      <p:sp>
        <p:nvSpPr>
          <p:cNvPr id="8" name="Shape 6"/>
          <p:cNvSpPr/>
          <p:nvPr/>
        </p:nvSpPr>
        <p:spPr>
          <a:xfrm>
            <a:off x="320040" y="804672"/>
            <a:ext cx="8503920" cy="3977640"/>
          </a:xfrm>
          <a:prstGeom prst="rect">
            <a:avLst/>
          </a:prstGeom>
          <a:solidFill>
            <a:srgbClr val="100505"/>
          </a:solidFill>
          <a:ln w="12700">
            <a:solidFill>
              <a:srgbClr val="A8281E"/>
            </a:solidFill>
            <a:prstDash val="solid"/>
          </a:ln>
          <a:effectLst>
            <a:outerShdw blurRad="101600" dist="38100" dir="8100000" algn="bl" rotWithShape="0">
              <a:srgbClr val="000000">
                <a:alpha val="12000"/>
              </a:srgbClr>
            </a:outerShdw>
          </a:effectLst>
        </p:spPr>
        <p:txBody>
          <a:bodyPr/>
          <a:lstStyle/>
          <a:p>
            <a:endParaRPr lang="en-US"/>
          </a:p>
        </p:txBody>
      </p:sp>
      <p:sp>
        <p:nvSpPr>
          <p:cNvPr id="9" name="Text 7"/>
          <p:cNvSpPr/>
          <p:nvPr/>
        </p:nvSpPr>
        <p:spPr>
          <a:xfrm>
            <a:off x="457200" y="896112"/>
            <a:ext cx="8229600" cy="3794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600" dirty="0">
                <a:solidFill>
                  <a:srgbClr val="7EC8A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// ── WRITING MODULE DEFAULT CONFIG ────────────────────────────────────</a:t>
            </a:r>
            <a:endParaRPr lang="en-US" sz="600" dirty="0"/>
          </a:p>
          <a:p>
            <a:pPr marL="0" indent="0">
              <a:buNone/>
            </a:pPr>
            <a:r>
              <a:rPr lang="en-US" sz="600" dirty="0">
                <a:solidFill>
                  <a:srgbClr val="7EC8A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// config/install/my_module.settings.yml — installed with the module</a:t>
            </a:r>
            <a:endParaRPr lang="en-US" sz="600" dirty="0"/>
          </a:p>
          <a:p>
            <a:pPr marL="0" indent="0">
              <a:buNone/>
            </a:pPr>
            <a:r>
              <a:rPr lang="en-US" sz="600" dirty="0">
                <a:solidFill>
                  <a:srgbClr val="7EC8A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// config/optional/views.view.my_view.yml — installed only if views enabled</a:t>
            </a:r>
            <a:endParaRPr lang="en-US" sz="600" dirty="0"/>
          </a:p>
          <a:p>
            <a:pPr marL="0" indent="0">
              <a:buNone/>
            </a:pPr>
            <a:endParaRPr lang="en-US" sz="600" dirty="0"/>
          </a:p>
          <a:p>
            <a:pPr marL="0" indent="0">
              <a:buNone/>
            </a:pPr>
            <a:r>
              <a:rPr lang="en-US" sz="600" dirty="0">
                <a:solidFill>
                  <a:srgbClr val="7EC8A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// ── CONFIG EVENTS ─────────────────────────────────────────────────────</a:t>
            </a:r>
            <a:endParaRPr lang="en-US" sz="600" dirty="0"/>
          </a:p>
          <a:p>
            <a:pPr marL="0" indent="0">
              <a:buNone/>
            </a:pPr>
            <a:r>
              <a:rPr lang="en-US" sz="600" dirty="0">
                <a:solidFill>
                  <a:srgbClr val="61AFEF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use Drupal\Core\Config\ConfigEvents;</a:t>
            </a:r>
            <a:endParaRPr lang="en-US" sz="600" dirty="0"/>
          </a:p>
          <a:p>
            <a:pPr marL="0" indent="0">
              <a:buNone/>
            </a:pPr>
            <a:r>
              <a:rPr lang="en-US" sz="600" dirty="0">
                <a:solidFill>
                  <a:srgbClr val="61AFEF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use Drupal\Core\Config\ConfigCrudEvent;</a:t>
            </a:r>
            <a:endParaRPr lang="en-US" sz="600" dirty="0"/>
          </a:p>
          <a:p>
            <a:pPr marL="0" indent="0">
              <a:buNone/>
            </a:pPr>
            <a:r>
              <a:rPr lang="en-US" sz="600" dirty="0">
                <a:solidFill>
                  <a:srgbClr val="61AFEF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use Drupal\Core\Config\ConfigImporterEvent;</a:t>
            </a:r>
            <a:endParaRPr lang="en-US" sz="600" dirty="0"/>
          </a:p>
          <a:p>
            <a:pPr marL="0" indent="0">
              <a:buNone/>
            </a:pPr>
            <a:endParaRPr lang="en-US" sz="600" dirty="0"/>
          </a:p>
          <a:p>
            <a:pPr marL="0" indent="0">
              <a:buNone/>
            </a:pPr>
            <a:r>
              <a:rPr lang="en-US" sz="600" dirty="0">
                <a:solidFill>
                  <a:srgbClr val="7EC8A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// React to ANY config save:</a:t>
            </a:r>
            <a:endParaRPr lang="en-US" sz="600" dirty="0"/>
          </a:p>
          <a:p>
            <a:pPr marL="0" indent="0">
              <a:buNone/>
            </a:pPr>
            <a:r>
              <a:rPr lang="en-US" sz="600" dirty="0">
                <a:solidFill>
                  <a:srgbClr val="61AFEF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class MyConfigSubscriber implements EventSubscriberInterface {</a:t>
            </a:r>
            <a:endParaRPr lang="en-US" sz="600" dirty="0"/>
          </a:p>
          <a:p>
            <a:pPr marL="0" indent="0">
              <a:buNone/>
            </a:pPr>
            <a:r>
              <a:rPr lang="en-US" sz="600" dirty="0">
                <a:solidFill>
                  <a:srgbClr val="61AFEF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    public static function getSubscribedEvents(): array {</a:t>
            </a:r>
            <a:endParaRPr lang="en-US" sz="600" dirty="0"/>
          </a:p>
          <a:p>
            <a:pPr marL="0" indent="0">
              <a:buNone/>
            </a:pPr>
            <a:r>
              <a:rPr lang="en-US" sz="600" dirty="0">
                <a:solidFill>
                  <a:srgbClr val="61AFEF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        return [</a:t>
            </a:r>
            <a:endParaRPr lang="en-US" sz="600" dirty="0"/>
          </a:p>
          <a:p>
            <a:pPr marL="0" indent="0">
              <a:buNone/>
            </a:pPr>
            <a:r>
              <a:rPr lang="en-US" sz="600" dirty="0">
                <a:solidFill>
                  <a:srgbClr val="9CDCFE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            ConfigEvents::SAVE   =&gt; 'onConfigSave',</a:t>
            </a:r>
            <a:endParaRPr lang="en-US" sz="600" dirty="0"/>
          </a:p>
          <a:p>
            <a:pPr marL="0" indent="0">
              <a:buNone/>
            </a:pPr>
            <a:r>
              <a:rPr lang="en-US" sz="600" dirty="0">
                <a:solidFill>
                  <a:srgbClr val="9CDCFE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            ConfigEvents::DELETE =&gt; 'onConfigDelete',</a:t>
            </a:r>
            <a:endParaRPr lang="en-US" sz="600" dirty="0"/>
          </a:p>
          <a:p>
            <a:pPr marL="0" indent="0">
              <a:buNone/>
            </a:pPr>
            <a:r>
              <a:rPr lang="en-US" sz="600" dirty="0">
                <a:solidFill>
                  <a:srgbClr val="7EC8A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            // Fires during drush config:import — before changes applied:</a:t>
            </a:r>
            <a:endParaRPr lang="en-US" sz="600" dirty="0"/>
          </a:p>
          <a:p>
            <a:pPr marL="0" indent="0">
              <a:buNone/>
            </a:pPr>
            <a:r>
              <a:rPr lang="en-US" sz="600" dirty="0">
                <a:solidFill>
                  <a:srgbClr val="9CDCFE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            ConfigEvents::IMPORT =&gt; 'onConfigImport',</a:t>
            </a:r>
            <a:endParaRPr lang="en-US" sz="600" dirty="0"/>
          </a:p>
          <a:p>
            <a:pPr marL="0" indent="0">
              <a:buNone/>
            </a:pPr>
            <a:r>
              <a:rPr lang="en-US" sz="600" dirty="0">
                <a:solidFill>
                  <a:srgbClr val="F0C8B8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        ];</a:t>
            </a:r>
            <a:endParaRPr lang="en-US" sz="600" dirty="0"/>
          </a:p>
          <a:p>
            <a:pPr marL="0" indent="0">
              <a:buNone/>
            </a:pPr>
            <a:r>
              <a:rPr lang="en-US" sz="600" dirty="0">
                <a:solidFill>
                  <a:srgbClr val="F0C8B8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    }</a:t>
            </a:r>
            <a:endParaRPr lang="en-US" sz="600" dirty="0"/>
          </a:p>
          <a:p>
            <a:pPr marL="0" indent="0">
              <a:buNone/>
            </a:pPr>
            <a:endParaRPr lang="en-US" sz="600" dirty="0"/>
          </a:p>
          <a:p>
            <a:pPr marL="0" indent="0">
              <a:buNone/>
            </a:pPr>
            <a:r>
              <a:rPr lang="en-US" sz="600" dirty="0">
                <a:solidFill>
                  <a:srgbClr val="61AFEF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    public function onConfigSave(ConfigCrudEvent $event): void {</a:t>
            </a:r>
            <a:endParaRPr lang="en-US" sz="600" dirty="0"/>
          </a:p>
          <a:p>
            <a:pPr marL="0" indent="0">
              <a:buNone/>
            </a:pPr>
            <a:r>
              <a:rPr lang="en-US" sz="600" dirty="0">
                <a:solidFill>
                  <a:srgbClr val="E5C07B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        $config = $event-&gt;getConfig();</a:t>
            </a:r>
            <a:endParaRPr lang="en-US" sz="600" dirty="0"/>
          </a:p>
          <a:p>
            <a:pPr marL="0" indent="0">
              <a:buNone/>
            </a:pPr>
            <a:r>
              <a:rPr lang="en-US" sz="600" dirty="0">
                <a:solidFill>
                  <a:srgbClr val="61AFEF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        if ($config-&gt;getName() === 'my_module.settings') {</a:t>
            </a:r>
            <a:endParaRPr lang="en-US" sz="600" dirty="0"/>
          </a:p>
          <a:p>
            <a:pPr marL="0" indent="0">
              <a:buNone/>
            </a:pPr>
            <a:r>
              <a:rPr lang="en-US" sz="600" dirty="0">
                <a:solidFill>
                  <a:srgbClr val="7EC8A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            // React to settings being saved — clear a derived cache, etc.</a:t>
            </a:r>
            <a:endParaRPr lang="en-US" sz="600" dirty="0"/>
          </a:p>
          <a:p>
            <a:pPr marL="0" indent="0">
              <a:buNone/>
            </a:pPr>
            <a:r>
              <a:rPr lang="en-US" sz="600" dirty="0">
                <a:solidFill>
                  <a:srgbClr val="9CDCFE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            \Drupal::cache('data')-&gt;delete('my_module:computed_value');</a:t>
            </a:r>
            <a:endParaRPr lang="en-US" sz="600" dirty="0"/>
          </a:p>
          <a:p>
            <a:pPr marL="0" indent="0">
              <a:buNone/>
            </a:pPr>
            <a:r>
              <a:rPr lang="en-US" sz="600" dirty="0">
                <a:solidFill>
                  <a:srgbClr val="F0C8B8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        }</a:t>
            </a:r>
            <a:endParaRPr lang="en-US" sz="600" dirty="0"/>
          </a:p>
          <a:p>
            <a:pPr marL="0" indent="0">
              <a:buNone/>
            </a:pPr>
            <a:r>
              <a:rPr lang="en-US" sz="600" dirty="0">
                <a:solidFill>
                  <a:srgbClr val="F0C8B8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    }</a:t>
            </a:r>
            <a:endParaRPr lang="en-US" sz="600" dirty="0"/>
          </a:p>
          <a:p>
            <a:pPr marL="0" indent="0">
              <a:buNone/>
            </a:pPr>
            <a:r>
              <a:rPr lang="en-US" sz="600" dirty="0">
                <a:solidFill>
                  <a:srgbClr val="F0C8B8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}</a:t>
            </a:r>
            <a:endParaRPr lang="en-US" sz="600" dirty="0"/>
          </a:p>
          <a:p>
            <a:pPr marL="0" indent="0">
              <a:buNone/>
            </a:pPr>
            <a:endParaRPr lang="en-US" sz="600" dirty="0"/>
          </a:p>
          <a:p>
            <a:pPr marL="0" indent="0">
              <a:buNone/>
            </a:pPr>
            <a:r>
              <a:rPr lang="en-US" sz="600" dirty="0">
                <a:solidFill>
                  <a:srgbClr val="7EC8A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// ── CHECKING CONFIG DURING MODULE INSTALL ─────────────────────────────</a:t>
            </a:r>
            <a:endParaRPr lang="en-US" sz="600" dirty="0"/>
          </a:p>
          <a:p>
            <a:pPr marL="0" indent="0">
              <a:buNone/>
            </a:pPr>
            <a:r>
              <a:rPr lang="en-US" sz="600" dirty="0">
                <a:solidFill>
                  <a:srgbClr val="7EC8A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// hook_modules_installed — fires after module is installed</a:t>
            </a:r>
            <a:endParaRPr lang="en-US" sz="600" dirty="0"/>
          </a:p>
          <a:p>
            <a:pPr marL="0" indent="0">
              <a:buNone/>
            </a:pPr>
            <a:r>
              <a:rPr lang="en-US" sz="600" dirty="0">
                <a:solidFill>
                  <a:srgbClr val="61AFEF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function my_module_modules_installed(array $modules): void {</a:t>
            </a:r>
            <a:endParaRPr lang="en-US" sz="600" dirty="0"/>
          </a:p>
          <a:p>
            <a:pPr marL="0" indent="0">
              <a:buNone/>
            </a:pPr>
            <a:r>
              <a:rPr lang="en-US" sz="600" dirty="0">
                <a:solidFill>
                  <a:srgbClr val="61AFEF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    if (in_array('search_api', $modules)) {</a:t>
            </a:r>
            <a:endParaRPr lang="en-US" sz="600" dirty="0"/>
          </a:p>
          <a:p>
            <a:pPr marL="0" indent="0">
              <a:buNone/>
            </a:pPr>
            <a:r>
              <a:rPr lang="en-US" sz="600" dirty="0">
                <a:solidFill>
                  <a:srgbClr val="7EC8A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        // Create a search index programmatically after search_api installs</a:t>
            </a:r>
            <a:endParaRPr lang="en-US" sz="600" dirty="0"/>
          </a:p>
          <a:p>
            <a:pPr marL="0" indent="0">
              <a:buNone/>
            </a:pPr>
            <a:r>
              <a:rPr lang="en-US" sz="600" dirty="0">
                <a:solidFill>
                  <a:srgbClr val="F0C8B8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    }</a:t>
            </a:r>
            <a:endParaRPr lang="en-US" sz="600" dirty="0"/>
          </a:p>
          <a:p>
            <a:pPr marL="0" indent="0">
              <a:buNone/>
            </a:pPr>
            <a:r>
              <a:rPr lang="en-US" sz="600" dirty="0">
                <a:solidFill>
                  <a:srgbClr val="F0C8B8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}</a:t>
            </a:r>
            <a:endParaRPr lang="en-US" sz="600" dirty="0"/>
          </a:p>
          <a:p>
            <a:pPr marL="0" indent="0">
              <a:buNone/>
            </a:pPr>
            <a:endParaRPr lang="en-US" sz="600" dirty="0"/>
          </a:p>
          <a:p>
            <a:pPr marL="0" indent="0">
              <a:buNone/>
            </a:pPr>
            <a:r>
              <a:rPr lang="en-US" sz="600" dirty="0">
                <a:solidFill>
                  <a:srgbClr val="7EC8A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// ── DRUSH DEPLOY COMMAND (Drupal 10+) ─────────────────────────────────</a:t>
            </a:r>
            <a:endParaRPr lang="en-US" sz="600" dirty="0"/>
          </a:p>
          <a:p>
            <a:pPr marL="0" indent="0">
              <a:buNone/>
            </a:pPr>
            <a:r>
              <a:rPr lang="en-US" sz="600" dirty="0">
                <a:solidFill>
                  <a:srgbClr val="7EC8A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// Single command for full config import + update + cache clear:</a:t>
            </a:r>
            <a:endParaRPr lang="en-US" sz="600" dirty="0"/>
          </a:p>
          <a:p>
            <a:pPr marL="0" indent="0">
              <a:buNone/>
            </a:pPr>
            <a:r>
              <a:rPr lang="en-US" sz="600" dirty="0">
                <a:solidFill>
                  <a:srgbClr val="F0C8B8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drush deploy  // = drush cim + drush updb + drush cr + drush cim (again)</a:t>
            </a:r>
            <a:endParaRPr lang="en-US" sz="600" dirty="0"/>
          </a:p>
        </p:txBody>
      </p:sp>
    </p:spTree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9">
    <p:bg>
      <p:bgPr>
        <a:solidFill>
          <a:srgbClr val="FDF4F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658368"/>
          </a:xfrm>
          <a:prstGeom prst="rect">
            <a:avLst/>
          </a:prstGeom>
          <a:solidFill>
            <a:srgbClr val="140808"/>
          </a:solidFill>
          <a:ln w="12700">
            <a:solidFill>
              <a:srgbClr val="140808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3" name="Shape 1"/>
          <p:cNvSpPr/>
          <p:nvPr/>
        </p:nvSpPr>
        <p:spPr>
          <a:xfrm>
            <a:off x="0" y="658368"/>
            <a:ext cx="9144000" cy="50292"/>
          </a:xfrm>
          <a:prstGeom prst="rect">
            <a:avLst/>
          </a:prstGeom>
          <a:solidFill>
            <a:srgbClr val="F0907A"/>
          </a:solidFill>
          <a:ln w="12700">
            <a:solidFill>
              <a:srgbClr val="F0907A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4" name="Text 2"/>
          <p:cNvSpPr/>
          <p:nvPr/>
        </p:nvSpPr>
        <p:spPr>
          <a:xfrm>
            <a:off x="320040" y="0"/>
            <a:ext cx="4389120" cy="6583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2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Config Management</a:t>
            </a:r>
            <a:endParaRPr lang="en-US" sz="2200" dirty="0"/>
          </a:p>
        </p:txBody>
      </p:sp>
      <p:sp>
        <p:nvSpPr>
          <p:cNvPr id="5" name="Text 3"/>
          <p:cNvSpPr/>
          <p:nvPr/>
        </p:nvSpPr>
        <p:spPr>
          <a:xfrm>
            <a:off x="4709160" y="0"/>
            <a:ext cx="4114800" cy="6583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300" dirty="0">
                <a:solidFill>
                  <a:srgbClr val="FDF4F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 |  Best Practices &amp; Config Anti-patterns</a:t>
            </a:r>
            <a:endParaRPr lang="en-US" sz="1300" dirty="0"/>
          </a:p>
        </p:txBody>
      </p:sp>
      <p:sp>
        <p:nvSpPr>
          <p:cNvPr id="6" name="Shape 4"/>
          <p:cNvSpPr/>
          <p:nvPr/>
        </p:nvSpPr>
        <p:spPr>
          <a:xfrm>
            <a:off x="0" y="4846320"/>
            <a:ext cx="9144000" cy="297180"/>
          </a:xfrm>
          <a:prstGeom prst="rect">
            <a:avLst/>
          </a:prstGeom>
          <a:solidFill>
            <a:srgbClr val="140808"/>
          </a:solidFill>
          <a:ln w="12700">
            <a:solidFill>
              <a:srgbClr val="140808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7" name="Text 5"/>
          <p:cNvSpPr/>
          <p:nvPr/>
        </p:nvSpPr>
        <p:spPr>
          <a:xfrm>
            <a:off x="274320" y="4846320"/>
            <a:ext cx="8595360" cy="2971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800" dirty="0">
                <a:solidFill>
                  <a:srgbClr val="FDF4F0"/>
                </a:solidFill>
              </a:rPr>
              <a:t>drupal.org/docs  |  CACHING, PERFORMANCE &amp; DEPLOYMENT  |  COURSE 6 OF 7</a:t>
            </a:r>
            <a:endParaRPr lang="en-US" sz="800" dirty="0"/>
          </a:p>
        </p:txBody>
      </p:sp>
      <p:sp>
        <p:nvSpPr>
          <p:cNvPr id="8" name="Shape 6"/>
          <p:cNvSpPr/>
          <p:nvPr/>
        </p:nvSpPr>
        <p:spPr>
          <a:xfrm>
            <a:off x="320040" y="804672"/>
            <a:ext cx="4160520" cy="877824"/>
          </a:xfrm>
          <a:prstGeom prst="rect">
            <a:avLst/>
          </a:prstGeom>
          <a:solidFill>
            <a:srgbClr val="FFFFFF"/>
          </a:solidFill>
          <a:ln w="12700">
            <a:solidFill>
              <a:srgbClr val="EDD8D0"/>
            </a:solidFill>
            <a:prstDash val="solid"/>
          </a:ln>
          <a:effectLst>
            <a:outerShdw blurRad="101600" dist="38100" dir="8100000" algn="bl" rotWithShape="0">
              <a:srgbClr val="000000">
                <a:alpha val="12000"/>
              </a:srgbClr>
            </a:outerShdw>
          </a:effectLst>
        </p:spPr>
        <p:txBody>
          <a:bodyPr/>
          <a:lstStyle/>
          <a:p>
            <a:endParaRPr lang="en-US"/>
          </a:p>
        </p:txBody>
      </p:sp>
      <p:sp>
        <p:nvSpPr>
          <p:cNvPr id="9" name="Shape 7"/>
          <p:cNvSpPr/>
          <p:nvPr/>
        </p:nvSpPr>
        <p:spPr>
          <a:xfrm>
            <a:off x="411480" y="1051560"/>
            <a:ext cx="411480" cy="411480"/>
          </a:xfrm>
          <a:prstGeom prst="ellipse">
            <a:avLst/>
          </a:prstGeom>
          <a:solidFill>
            <a:srgbClr val="F0907A"/>
          </a:solidFill>
          <a:ln w="12700">
            <a:solidFill>
              <a:srgbClr val="F0907A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0" name="Text 8"/>
          <p:cNvSpPr/>
          <p:nvPr/>
        </p:nvSpPr>
        <p:spPr>
          <a:xfrm>
            <a:off x="411480" y="1051560"/>
            <a:ext cx="41148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300" b="1" dirty="0">
                <a:solidFill>
                  <a:srgbClr val="FFFFFF"/>
                </a:solidFill>
              </a:rPr>
              <a:t>✓</a:t>
            </a:r>
            <a:endParaRPr lang="en-US" sz="1300" dirty="0"/>
          </a:p>
        </p:txBody>
      </p:sp>
      <p:sp>
        <p:nvSpPr>
          <p:cNvPr id="11" name="Text 9"/>
          <p:cNvSpPr/>
          <p:nvPr/>
        </p:nvSpPr>
        <p:spPr>
          <a:xfrm>
            <a:off x="914400" y="877824"/>
            <a:ext cx="3474720" cy="7498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100" dirty="0">
                <a:solidFill>
                  <a:srgbClr val="1E0808"/>
                </a:solidFill>
              </a:rPr>
              <a:t>Commit config/sync/ to git alongside code — config IS code. A PR that changes a content type field should include both the PHP code that uses it and the YAML that defines it</a:t>
            </a:r>
            <a:endParaRPr lang="en-US" sz="1100" dirty="0"/>
          </a:p>
        </p:txBody>
      </p:sp>
      <p:sp>
        <p:nvSpPr>
          <p:cNvPr id="12" name="Shape 10"/>
          <p:cNvSpPr/>
          <p:nvPr/>
        </p:nvSpPr>
        <p:spPr>
          <a:xfrm>
            <a:off x="320040" y="1810512"/>
            <a:ext cx="4160520" cy="877824"/>
          </a:xfrm>
          <a:prstGeom prst="rect">
            <a:avLst/>
          </a:prstGeom>
          <a:solidFill>
            <a:srgbClr val="FFFFFF"/>
          </a:solidFill>
          <a:ln w="12700">
            <a:solidFill>
              <a:srgbClr val="EDD8D0"/>
            </a:solidFill>
            <a:prstDash val="solid"/>
          </a:ln>
          <a:effectLst>
            <a:outerShdw blurRad="101600" dist="38100" dir="8100000" algn="bl" rotWithShape="0">
              <a:srgbClr val="000000">
                <a:alpha val="12000"/>
              </a:srgbClr>
            </a:outerShdw>
          </a:effectLst>
        </p:spPr>
        <p:txBody>
          <a:bodyPr/>
          <a:lstStyle/>
          <a:p>
            <a:endParaRPr lang="en-US"/>
          </a:p>
        </p:txBody>
      </p:sp>
      <p:sp>
        <p:nvSpPr>
          <p:cNvPr id="13" name="Shape 11"/>
          <p:cNvSpPr/>
          <p:nvPr/>
        </p:nvSpPr>
        <p:spPr>
          <a:xfrm>
            <a:off x="411480" y="2057400"/>
            <a:ext cx="411480" cy="411480"/>
          </a:xfrm>
          <a:prstGeom prst="ellipse">
            <a:avLst/>
          </a:prstGeom>
          <a:solidFill>
            <a:srgbClr val="F0907A"/>
          </a:solidFill>
          <a:ln w="12700">
            <a:solidFill>
              <a:srgbClr val="F0907A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4" name="Text 12"/>
          <p:cNvSpPr/>
          <p:nvPr/>
        </p:nvSpPr>
        <p:spPr>
          <a:xfrm>
            <a:off x="411480" y="2057400"/>
            <a:ext cx="41148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300" b="1" dirty="0">
                <a:solidFill>
                  <a:srgbClr val="FFFFFF"/>
                </a:solidFill>
              </a:rPr>
              <a:t>✓</a:t>
            </a:r>
            <a:endParaRPr lang="en-US" sz="1300" dirty="0"/>
          </a:p>
        </p:txBody>
      </p:sp>
      <p:sp>
        <p:nvSpPr>
          <p:cNvPr id="15" name="Text 13"/>
          <p:cNvSpPr/>
          <p:nvPr/>
        </p:nvSpPr>
        <p:spPr>
          <a:xfrm>
            <a:off x="914400" y="1883664"/>
            <a:ext cx="3474720" cy="7498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100" dirty="0">
                <a:solidFill>
                  <a:srgbClr val="1E0808"/>
                </a:solidFill>
              </a:rPr>
              <a:t>Use drush deploy (Drupal 10+) for deployments — it runs cim → updb → cr → cim in the correct order and handles dependencies between config and update hooks</a:t>
            </a:r>
            <a:endParaRPr lang="en-US" sz="1100" dirty="0"/>
          </a:p>
        </p:txBody>
      </p:sp>
      <p:sp>
        <p:nvSpPr>
          <p:cNvPr id="16" name="Shape 14"/>
          <p:cNvSpPr/>
          <p:nvPr/>
        </p:nvSpPr>
        <p:spPr>
          <a:xfrm>
            <a:off x="320040" y="2816352"/>
            <a:ext cx="4160520" cy="877824"/>
          </a:xfrm>
          <a:prstGeom prst="rect">
            <a:avLst/>
          </a:prstGeom>
          <a:solidFill>
            <a:srgbClr val="FFFFFF"/>
          </a:solidFill>
          <a:ln w="12700">
            <a:solidFill>
              <a:srgbClr val="EDD8D0"/>
            </a:solidFill>
            <a:prstDash val="solid"/>
          </a:ln>
          <a:effectLst>
            <a:outerShdw blurRad="101600" dist="38100" dir="8100000" algn="bl" rotWithShape="0">
              <a:srgbClr val="000000">
                <a:alpha val="12000"/>
              </a:srgbClr>
            </a:outerShdw>
          </a:effectLst>
        </p:spPr>
        <p:txBody>
          <a:bodyPr/>
          <a:lstStyle/>
          <a:p>
            <a:endParaRPr lang="en-US"/>
          </a:p>
        </p:txBody>
      </p:sp>
      <p:sp>
        <p:nvSpPr>
          <p:cNvPr id="17" name="Shape 15"/>
          <p:cNvSpPr/>
          <p:nvPr/>
        </p:nvSpPr>
        <p:spPr>
          <a:xfrm>
            <a:off x="411480" y="3063240"/>
            <a:ext cx="411480" cy="411480"/>
          </a:xfrm>
          <a:prstGeom prst="ellipse">
            <a:avLst/>
          </a:prstGeom>
          <a:solidFill>
            <a:srgbClr val="F0907A"/>
          </a:solidFill>
          <a:ln w="12700">
            <a:solidFill>
              <a:srgbClr val="F0907A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8" name="Text 16"/>
          <p:cNvSpPr/>
          <p:nvPr/>
        </p:nvSpPr>
        <p:spPr>
          <a:xfrm>
            <a:off x="411480" y="3063240"/>
            <a:ext cx="41148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300" b="1" dirty="0">
                <a:solidFill>
                  <a:srgbClr val="FFFFFF"/>
                </a:solidFill>
              </a:rPr>
              <a:t>✓</a:t>
            </a:r>
            <a:endParaRPr lang="en-US" sz="1300" dirty="0"/>
          </a:p>
        </p:txBody>
      </p:sp>
      <p:sp>
        <p:nvSpPr>
          <p:cNvPr id="19" name="Text 17"/>
          <p:cNvSpPr/>
          <p:nvPr/>
        </p:nvSpPr>
        <p:spPr>
          <a:xfrm>
            <a:off x="914400" y="2889504"/>
            <a:ext cx="3474720" cy="7498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100" dirty="0">
                <a:solidFill>
                  <a:srgbClr val="1E0808"/>
                </a:solidFill>
              </a:rPr>
              <a:t>Enable maintenance mode before drush config:import on production — cim temporarily disables routes, clears caches mid-import, and can serve 500 errors without maintenance mode</a:t>
            </a:r>
            <a:endParaRPr lang="en-US" sz="1100" dirty="0"/>
          </a:p>
        </p:txBody>
      </p:sp>
      <p:sp>
        <p:nvSpPr>
          <p:cNvPr id="20" name="Shape 18"/>
          <p:cNvSpPr/>
          <p:nvPr/>
        </p:nvSpPr>
        <p:spPr>
          <a:xfrm>
            <a:off x="320040" y="3822192"/>
            <a:ext cx="4160520" cy="877824"/>
          </a:xfrm>
          <a:prstGeom prst="rect">
            <a:avLst/>
          </a:prstGeom>
          <a:solidFill>
            <a:srgbClr val="FFFFFF"/>
          </a:solidFill>
          <a:ln w="12700">
            <a:solidFill>
              <a:srgbClr val="EDD8D0"/>
            </a:solidFill>
            <a:prstDash val="solid"/>
          </a:ln>
          <a:effectLst>
            <a:outerShdw blurRad="101600" dist="38100" dir="8100000" algn="bl" rotWithShape="0">
              <a:srgbClr val="000000">
                <a:alpha val="12000"/>
              </a:srgbClr>
            </a:outerShdw>
          </a:effectLst>
        </p:spPr>
        <p:txBody>
          <a:bodyPr/>
          <a:lstStyle/>
          <a:p>
            <a:endParaRPr lang="en-US"/>
          </a:p>
        </p:txBody>
      </p:sp>
      <p:sp>
        <p:nvSpPr>
          <p:cNvPr id="21" name="Shape 19"/>
          <p:cNvSpPr/>
          <p:nvPr/>
        </p:nvSpPr>
        <p:spPr>
          <a:xfrm>
            <a:off x="411480" y="4069080"/>
            <a:ext cx="411480" cy="411480"/>
          </a:xfrm>
          <a:prstGeom prst="ellipse">
            <a:avLst/>
          </a:prstGeom>
          <a:solidFill>
            <a:srgbClr val="F0907A"/>
          </a:solidFill>
          <a:ln w="12700">
            <a:solidFill>
              <a:srgbClr val="F0907A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22" name="Text 20"/>
          <p:cNvSpPr/>
          <p:nvPr/>
        </p:nvSpPr>
        <p:spPr>
          <a:xfrm>
            <a:off x="411480" y="4069080"/>
            <a:ext cx="41148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300" b="1" dirty="0">
                <a:solidFill>
                  <a:srgbClr val="FFFFFF"/>
                </a:solidFill>
              </a:rPr>
              <a:t>✓</a:t>
            </a:r>
            <a:endParaRPr lang="en-US" sz="1300" dirty="0"/>
          </a:p>
        </p:txBody>
      </p:sp>
      <p:sp>
        <p:nvSpPr>
          <p:cNvPr id="23" name="Text 21"/>
          <p:cNvSpPr/>
          <p:nvPr/>
        </p:nvSpPr>
        <p:spPr>
          <a:xfrm>
            <a:off x="914400" y="3895344"/>
            <a:ext cx="3474720" cy="7498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100" dirty="0">
                <a:solidFill>
                  <a:srgbClr val="1E0808"/>
                </a:solidFill>
              </a:rPr>
              <a:t>Use config/optional/ for config that depends on other modules being installed — it's skipped gracefully if dependencies aren't met, unlike config/install/ which fails loudly</a:t>
            </a:r>
            <a:endParaRPr lang="en-US" sz="1100" dirty="0"/>
          </a:p>
        </p:txBody>
      </p:sp>
      <p:sp>
        <p:nvSpPr>
          <p:cNvPr id="24" name="Shape 22"/>
          <p:cNvSpPr/>
          <p:nvPr/>
        </p:nvSpPr>
        <p:spPr>
          <a:xfrm>
            <a:off x="4663440" y="804672"/>
            <a:ext cx="4160520" cy="877824"/>
          </a:xfrm>
          <a:prstGeom prst="rect">
            <a:avLst/>
          </a:prstGeom>
          <a:solidFill>
            <a:srgbClr val="FFFFFF"/>
          </a:solidFill>
          <a:ln w="12700">
            <a:solidFill>
              <a:srgbClr val="EDD8D0"/>
            </a:solidFill>
            <a:prstDash val="solid"/>
          </a:ln>
          <a:effectLst>
            <a:outerShdw blurRad="101600" dist="38100" dir="8100000" algn="bl" rotWithShape="0">
              <a:srgbClr val="000000">
                <a:alpha val="12000"/>
              </a:srgbClr>
            </a:outerShdw>
          </a:effectLst>
        </p:spPr>
        <p:txBody>
          <a:bodyPr/>
          <a:lstStyle/>
          <a:p>
            <a:endParaRPr lang="en-US"/>
          </a:p>
        </p:txBody>
      </p:sp>
      <p:sp>
        <p:nvSpPr>
          <p:cNvPr id="25" name="Shape 23"/>
          <p:cNvSpPr/>
          <p:nvPr/>
        </p:nvSpPr>
        <p:spPr>
          <a:xfrm>
            <a:off x="4754880" y="1051560"/>
            <a:ext cx="411480" cy="411480"/>
          </a:xfrm>
          <a:prstGeom prst="ellipse">
            <a:avLst/>
          </a:prstGeom>
          <a:solidFill>
            <a:srgbClr val="D4A030"/>
          </a:solidFill>
          <a:ln w="12700">
            <a:solidFill>
              <a:srgbClr val="D4A030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26" name="Text 24"/>
          <p:cNvSpPr/>
          <p:nvPr/>
        </p:nvSpPr>
        <p:spPr>
          <a:xfrm>
            <a:off x="4754880" y="1051560"/>
            <a:ext cx="41148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300" b="1" dirty="0">
                <a:solidFill>
                  <a:srgbClr val="FFFFFF"/>
                </a:solidFill>
              </a:rPr>
              <a:t>⚠</a:t>
            </a:r>
            <a:endParaRPr lang="en-US" sz="1300" dirty="0"/>
          </a:p>
        </p:txBody>
      </p:sp>
      <p:sp>
        <p:nvSpPr>
          <p:cNvPr id="27" name="Text 25"/>
          <p:cNvSpPr/>
          <p:nvPr/>
        </p:nvSpPr>
        <p:spPr>
          <a:xfrm>
            <a:off x="5257800" y="877824"/>
            <a:ext cx="3474720" cy="7498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100" dirty="0">
                <a:solidFill>
                  <a:srgbClr val="1E0808"/>
                </a:solidFill>
              </a:rPr>
              <a:t>Never edit config YAML files directly in production — always export from the Drupal UI, commit to git, and deploy. Manual edits will be overwritten by the next drush cim</a:t>
            </a:r>
            <a:endParaRPr lang="en-US" sz="1100" dirty="0"/>
          </a:p>
        </p:txBody>
      </p:sp>
      <p:sp>
        <p:nvSpPr>
          <p:cNvPr id="28" name="Shape 26"/>
          <p:cNvSpPr/>
          <p:nvPr/>
        </p:nvSpPr>
        <p:spPr>
          <a:xfrm>
            <a:off x="4663440" y="1810512"/>
            <a:ext cx="4160520" cy="877824"/>
          </a:xfrm>
          <a:prstGeom prst="rect">
            <a:avLst/>
          </a:prstGeom>
          <a:solidFill>
            <a:srgbClr val="FFFFFF"/>
          </a:solidFill>
          <a:ln w="12700">
            <a:solidFill>
              <a:srgbClr val="EDD8D0"/>
            </a:solidFill>
            <a:prstDash val="solid"/>
          </a:ln>
          <a:effectLst>
            <a:outerShdw blurRad="101600" dist="38100" dir="8100000" algn="bl" rotWithShape="0">
              <a:srgbClr val="000000">
                <a:alpha val="12000"/>
              </a:srgbClr>
            </a:outerShdw>
          </a:effectLst>
        </p:spPr>
        <p:txBody>
          <a:bodyPr/>
          <a:lstStyle/>
          <a:p>
            <a:endParaRPr lang="en-US"/>
          </a:p>
        </p:txBody>
      </p:sp>
      <p:sp>
        <p:nvSpPr>
          <p:cNvPr id="29" name="Shape 27"/>
          <p:cNvSpPr/>
          <p:nvPr/>
        </p:nvSpPr>
        <p:spPr>
          <a:xfrm>
            <a:off x="4754880" y="2057400"/>
            <a:ext cx="411480" cy="411480"/>
          </a:xfrm>
          <a:prstGeom prst="ellipse">
            <a:avLst/>
          </a:prstGeom>
          <a:solidFill>
            <a:srgbClr val="D4A030"/>
          </a:solidFill>
          <a:ln w="12700">
            <a:solidFill>
              <a:srgbClr val="D4A030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30" name="Text 28"/>
          <p:cNvSpPr/>
          <p:nvPr/>
        </p:nvSpPr>
        <p:spPr>
          <a:xfrm>
            <a:off x="4754880" y="2057400"/>
            <a:ext cx="41148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300" b="1" dirty="0">
                <a:solidFill>
                  <a:srgbClr val="FFFFFF"/>
                </a:solidFill>
              </a:rPr>
              <a:t>⚠</a:t>
            </a:r>
            <a:endParaRPr lang="en-US" sz="1300" dirty="0"/>
          </a:p>
        </p:txBody>
      </p:sp>
      <p:sp>
        <p:nvSpPr>
          <p:cNvPr id="31" name="Text 29"/>
          <p:cNvSpPr/>
          <p:nvPr/>
        </p:nvSpPr>
        <p:spPr>
          <a:xfrm>
            <a:off x="5257800" y="1883664"/>
            <a:ext cx="3474720" cy="7498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100" dirty="0">
                <a:solidFill>
                  <a:srgbClr val="1E0808"/>
                </a:solidFill>
              </a:rPr>
              <a:t>drush config:import can fail with 'Config import failed' if there are UUID mismatches (entity moved between environments). Fix with drush config:set UUID or database-level fix</a:t>
            </a:r>
            <a:endParaRPr lang="en-US" sz="1100" dirty="0"/>
          </a:p>
        </p:txBody>
      </p:sp>
      <p:sp>
        <p:nvSpPr>
          <p:cNvPr id="32" name="Shape 30"/>
          <p:cNvSpPr/>
          <p:nvPr/>
        </p:nvSpPr>
        <p:spPr>
          <a:xfrm>
            <a:off x="4663440" y="2816352"/>
            <a:ext cx="4160520" cy="877824"/>
          </a:xfrm>
          <a:prstGeom prst="rect">
            <a:avLst/>
          </a:prstGeom>
          <a:solidFill>
            <a:srgbClr val="FFFFFF"/>
          </a:solidFill>
          <a:ln w="12700">
            <a:solidFill>
              <a:srgbClr val="EDD8D0"/>
            </a:solidFill>
            <a:prstDash val="solid"/>
          </a:ln>
          <a:effectLst>
            <a:outerShdw blurRad="101600" dist="38100" dir="8100000" algn="bl" rotWithShape="0">
              <a:srgbClr val="000000">
                <a:alpha val="12000"/>
              </a:srgbClr>
            </a:outerShdw>
          </a:effectLst>
        </p:spPr>
        <p:txBody>
          <a:bodyPr/>
          <a:lstStyle/>
          <a:p>
            <a:endParaRPr lang="en-US"/>
          </a:p>
        </p:txBody>
      </p:sp>
      <p:sp>
        <p:nvSpPr>
          <p:cNvPr id="33" name="Shape 31"/>
          <p:cNvSpPr/>
          <p:nvPr/>
        </p:nvSpPr>
        <p:spPr>
          <a:xfrm>
            <a:off x="4754880" y="3063240"/>
            <a:ext cx="411480" cy="411480"/>
          </a:xfrm>
          <a:prstGeom prst="ellipse">
            <a:avLst/>
          </a:prstGeom>
          <a:solidFill>
            <a:srgbClr val="A8281E"/>
          </a:solidFill>
          <a:ln w="12700">
            <a:solidFill>
              <a:srgbClr val="A8281E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34" name="Text 32"/>
          <p:cNvSpPr/>
          <p:nvPr/>
        </p:nvSpPr>
        <p:spPr>
          <a:xfrm>
            <a:off x="4754880" y="3063240"/>
            <a:ext cx="41148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300" b="1" dirty="0">
                <a:solidFill>
                  <a:srgbClr val="FFFFFF"/>
                </a:solidFill>
              </a:rPr>
              <a:t>✗</a:t>
            </a:r>
            <a:endParaRPr lang="en-US" sz="1300" dirty="0"/>
          </a:p>
        </p:txBody>
      </p:sp>
      <p:sp>
        <p:nvSpPr>
          <p:cNvPr id="35" name="Text 33"/>
          <p:cNvSpPr/>
          <p:nvPr/>
        </p:nvSpPr>
        <p:spPr>
          <a:xfrm>
            <a:off x="5257800" y="2889504"/>
            <a:ext cx="3474720" cy="7498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100" dirty="0">
                <a:solidFill>
                  <a:srgbClr val="1E0808"/>
                </a:solidFill>
              </a:rPr>
              <a:t>Never store sensitive values (API keys, passwords, DB credentials) in config YAML — they get committed to git. Use settings.php $config overrides or environment variables instead</a:t>
            </a:r>
            <a:endParaRPr lang="en-US" sz="1100" dirty="0"/>
          </a:p>
        </p:txBody>
      </p:sp>
      <p:sp>
        <p:nvSpPr>
          <p:cNvPr id="36" name="Shape 34"/>
          <p:cNvSpPr/>
          <p:nvPr/>
        </p:nvSpPr>
        <p:spPr>
          <a:xfrm>
            <a:off x="4663440" y="3822192"/>
            <a:ext cx="4160520" cy="877824"/>
          </a:xfrm>
          <a:prstGeom prst="rect">
            <a:avLst/>
          </a:prstGeom>
          <a:solidFill>
            <a:srgbClr val="FFFFFF"/>
          </a:solidFill>
          <a:ln w="12700">
            <a:solidFill>
              <a:srgbClr val="EDD8D0"/>
            </a:solidFill>
            <a:prstDash val="solid"/>
          </a:ln>
          <a:effectLst>
            <a:outerShdw blurRad="101600" dist="38100" dir="8100000" algn="bl" rotWithShape="0">
              <a:srgbClr val="000000">
                <a:alpha val="12000"/>
              </a:srgbClr>
            </a:outerShdw>
          </a:effectLst>
        </p:spPr>
        <p:txBody>
          <a:bodyPr/>
          <a:lstStyle/>
          <a:p>
            <a:endParaRPr lang="en-US"/>
          </a:p>
        </p:txBody>
      </p:sp>
      <p:sp>
        <p:nvSpPr>
          <p:cNvPr id="37" name="Shape 35"/>
          <p:cNvSpPr/>
          <p:nvPr/>
        </p:nvSpPr>
        <p:spPr>
          <a:xfrm>
            <a:off x="4754880" y="4069080"/>
            <a:ext cx="411480" cy="411480"/>
          </a:xfrm>
          <a:prstGeom prst="ellipse">
            <a:avLst/>
          </a:prstGeom>
          <a:solidFill>
            <a:srgbClr val="A8281E"/>
          </a:solidFill>
          <a:ln w="12700">
            <a:solidFill>
              <a:srgbClr val="A8281E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38" name="Text 36"/>
          <p:cNvSpPr/>
          <p:nvPr/>
        </p:nvSpPr>
        <p:spPr>
          <a:xfrm>
            <a:off x="4754880" y="4069080"/>
            <a:ext cx="41148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300" b="1" dirty="0">
                <a:solidFill>
                  <a:srgbClr val="FFFFFF"/>
                </a:solidFill>
              </a:rPr>
              <a:t>✗</a:t>
            </a:r>
            <a:endParaRPr lang="en-US" sz="1300" dirty="0"/>
          </a:p>
        </p:txBody>
      </p:sp>
      <p:sp>
        <p:nvSpPr>
          <p:cNvPr id="39" name="Text 37"/>
          <p:cNvSpPr/>
          <p:nvPr/>
        </p:nvSpPr>
        <p:spPr>
          <a:xfrm>
            <a:off x="5257800" y="3895344"/>
            <a:ext cx="3474720" cy="7498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100" dirty="0">
                <a:solidFill>
                  <a:srgbClr val="1E0808"/>
                </a:solidFill>
              </a:rPr>
              <a:t>Don't use config to store values that change at runtime (view counts, last login) — that's what State API is for. Config is read many times, written rarely</a:t>
            </a:r>
            <a:endParaRPr lang="en-US" sz="1100" dirty="0"/>
          </a:p>
        </p:txBody>
      </p:sp>
    </p:spTree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0">
    <p:bg>
      <p:bgPr>
        <a:solidFill>
          <a:srgbClr val="140808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18872" cy="5143500"/>
          </a:xfrm>
          <a:prstGeom prst="rect">
            <a:avLst/>
          </a:prstGeom>
          <a:solidFill>
            <a:srgbClr val="F0907A"/>
          </a:solidFill>
          <a:ln w="12700">
            <a:solidFill>
              <a:srgbClr val="F0907A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3" name="Shape 1"/>
          <p:cNvSpPr/>
          <p:nvPr/>
        </p:nvSpPr>
        <p:spPr>
          <a:xfrm>
            <a:off x="411480" y="530352"/>
            <a:ext cx="1024128" cy="1024128"/>
          </a:xfrm>
          <a:prstGeom prst="ellipse">
            <a:avLst/>
          </a:prstGeom>
          <a:solidFill>
            <a:srgbClr val="A8281E"/>
          </a:solidFill>
          <a:ln w="25400">
            <a:solidFill>
              <a:srgbClr val="F0907A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4" name="Text 2"/>
          <p:cNvSpPr/>
          <p:nvPr/>
        </p:nvSpPr>
        <p:spPr>
          <a:xfrm>
            <a:off x="411480" y="530352"/>
            <a:ext cx="1024128" cy="10241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4000" b="1" dirty="0">
                <a:solidFill>
                  <a:srgbClr val="FFFFFF"/>
                </a:solidFill>
              </a:rPr>
              <a:t>API 8</a:t>
            </a:r>
            <a:endParaRPr lang="en-US" sz="4000" dirty="0"/>
          </a:p>
        </p:txBody>
      </p:sp>
      <p:sp>
        <p:nvSpPr>
          <p:cNvPr id="5" name="Text 3"/>
          <p:cNvSpPr/>
          <p:nvPr/>
        </p:nvSpPr>
        <p:spPr>
          <a:xfrm>
            <a:off x="347472" y="1783080"/>
            <a:ext cx="845820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38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Update API</a:t>
            </a:r>
            <a:endParaRPr lang="en-US" sz="3800" dirty="0"/>
          </a:p>
        </p:txBody>
      </p:sp>
      <p:sp>
        <p:nvSpPr>
          <p:cNvPr id="6" name="Text 4"/>
          <p:cNvSpPr/>
          <p:nvPr/>
        </p:nvSpPr>
        <p:spPr>
          <a:xfrm>
            <a:off x="347472" y="2816352"/>
            <a:ext cx="8458200" cy="6583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500" dirty="0">
                <a:solidFill>
                  <a:srgbClr val="FDF4F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hook_update_N, post-update hooks, and schema versioning — safely transforming data and config between releases</a:t>
            </a:r>
            <a:endParaRPr lang="en-US" sz="1500" dirty="0"/>
          </a:p>
        </p:txBody>
      </p:sp>
      <p:sp>
        <p:nvSpPr>
          <p:cNvPr id="7" name="Shape 5"/>
          <p:cNvSpPr/>
          <p:nvPr/>
        </p:nvSpPr>
        <p:spPr>
          <a:xfrm>
            <a:off x="0" y="4754880"/>
            <a:ext cx="9144000" cy="388620"/>
          </a:xfrm>
          <a:prstGeom prst="rect">
            <a:avLst/>
          </a:prstGeom>
          <a:solidFill>
            <a:srgbClr val="A8281E"/>
          </a:solidFill>
          <a:ln w="12700">
            <a:solidFill>
              <a:srgbClr val="A8281E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8" name="Text 6"/>
          <p:cNvSpPr/>
          <p:nvPr/>
        </p:nvSpPr>
        <p:spPr>
          <a:xfrm>
            <a:off x="274320" y="4754880"/>
            <a:ext cx="8686800" cy="3886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900" dirty="0">
                <a:solidFill>
                  <a:srgbClr val="FDF4F0"/>
                </a:solidFill>
              </a:rPr>
              <a:t>DRUPAL CORE APIs  |  COURSE 6: CACHING, PERFORMANCE &amp; DEPLOYMENT</a:t>
            </a:r>
            <a:endParaRPr lang="en-US" sz="900" dirty="0"/>
          </a:p>
        </p:txBody>
      </p:sp>
    </p:spTree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1">
    <p:bg>
      <p:bgPr>
        <a:solidFill>
          <a:srgbClr val="FDF4F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658368"/>
          </a:xfrm>
          <a:prstGeom prst="rect">
            <a:avLst/>
          </a:prstGeom>
          <a:solidFill>
            <a:srgbClr val="140808"/>
          </a:solidFill>
          <a:ln w="12700">
            <a:solidFill>
              <a:srgbClr val="140808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3" name="Shape 1"/>
          <p:cNvSpPr/>
          <p:nvPr/>
        </p:nvSpPr>
        <p:spPr>
          <a:xfrm>
            <a:off x="0" y="658368"/>
            <a:ext cx="9144000" cy="50292"/>
          </a:xfrm>
          <a:prstGeom prst="rect">
            <a:avLst/>
          </a:prstGeom>
          <a:solidFill>
            <a:srgbClr val="F0907A"/>
          </a:solidFill>
          <a:ln w="12700">
            <a:solidFill>
              <a:srgbClr val="F0907A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4" name="Text 2"/>
          <p:cNvSpPr/>
          <p:nvPr/>
        </p:nvSpPr>
        <p:spPr>
          <a:xfrm>
            <a:off x="320040" y="0"/>
            <a:ext cx="4389120" cy="6583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2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Update API</a:t>
            </a:r>
            <a:endParaRPr lang="en-US" sz="2200" dirty="0"/>
          </a:p>
        </p:txBody>
      </p:sp>
      <p:sp>
        <p:nvSpPr>
          <p:cNvPr id="5" name="Text 3"/>
          <p:cNvSpPr/>
          <p:nvPr/>
        </p:nvSpPr>
        <p:spPr>
          <a:xfrm>
            <a:off x="4709160" y="0"/>
            <a:ext cx="4114800" cy="6583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300" dirty="0">
                <a:solidFill>
                  <a:srgbClr val="FDF4F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 |  hook_update_N &amp; Schema Versioning</a:t>
            </a:r>
            <a:endParaRPr lang="en-US" sz="1300" dirty="0"/>
          </a:p>
        </p:txBody>
      </p:sp>
      <p:sp>
        <p:nvSpPr>
          <p:cNvPr id="6" name="Shape 4"/>
          <p:cNvSpPr/>
          <p:nvPr/>
        </p:nvSpPr>
        <p:spPr>
          <a:xfrm>
            <a:off x="0" y="4846320"/>
            <a:ext cx="9144000" cy="297180"/>
          </a:xfrm>
          <a:prstGeom prst="rect">
            <a:avLst/>
          </a:prstGeom>
          <a:solidFill>
            <a:srgbClr val="140808"/>
          </a:solidFill>
          <a:ln w="12700">
            <a:solidFill>
              <a:srgbClr val="140808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7" name="Text 5"/>
          <p:cNvSpPr/>
          <p:nvPr/>
        </p:nvSpPr>
        <p:spPr>
          <a:xfrm>
            <a:off x="274320" y="4846320"/>
            <a:ext cx="8595360" cy="2971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800" dirty="0">
                <a:solidFill>
                  <a:srgbClr val="FDF4F0"/>
                </a:solidFill>
              </a:rPr>
              <a:t>drupal.org/docs  |  CACHING, PERFORMANCE &amp; DEPLOYMENT  |  COURSE 6 OF 7</a:t>
            </a:r>
            <a:endParaRPr lang="en-US" sz="800" dirty="0"/>
          </a:p>
        </p:txBody>
      </p:sp>
      <p:sp>
        <p:nvSpPr>
          <p:cNvPr id="8" name="Text 6"/>
          <p:cNvSpPr/>
          <p:nvPr/>
        </p:nvSpPr>
        <p:spPr>
          <a:xfrm>
            <a:off x="320040" y="786384"/>
            <a:ext cx="850392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300" dirty="0">
                <a:solidFill>
                  <a:srgbClr val="1E0808"/>
                </a:solidFill>
              </a:rPr>
              <a:t>Update hooks run once via drush updatedb (updb) — they transform database content and config between module versions.</a:t>
            </a:r>
            <a:endParaRPr lang="en-US" sz="1300" dirty="0"/>
          </a:p>
        </p:txBody>
      </p:sp>
      <p:sp>
        <p:nvSpPr>
          <p:cNvPr id="9" name="Shape 7"/>
          <p:cNvSpPr/>
          <p:nvPr/>
        </p:nvSpPr>
        <p:spPr>
          <a:xfrm>
            <a:off x="320040" y="1261872"/>
            <a:ext cx="4160520" cy="868680"/>
          </a:xfrm>
          <a:prstGeom prst="rect">
            <a:avLst/>
          </a:prstGeom>
          <a:solidFill>
            <a:srgbClr val="FFFFFF"/>
          </a:solidFill>
          <a:ln w="12700">
            <a:solidFill>
              <a:srgbClr val="EDD8D0"/>
            </a:solidFill>
            <a:prstDash val="solid"/>
          </a:ln>
          <a:effectLst>
            <a:outerShdw blurRad="101600" dist="38100" dir="8100000" algn="bl" rotWithShape="0">
              <a:srgbClr val="000000">
                <a:alpha val="12000"/>
              </a:srgbClr>
            </a:outerShdw>
          </a:effectLst>
        </p:spPr>
        <p:txBody>
          <a:bodyPr/>
          <a:lstStyle/>
          <a:p>
            <a:endParaRPr lang="en-US"/>
          </a:p>
        </p:txBody>
      </p:sp>
      <p:sp>
        <p:nvSpPr>
          <p:cNvPr id="10" name="Shape 8"/>
          <p:cNvSpPr/>
          <p:nvPr/>
        </p:nvSpPr>
        <p:spPr>
          <a:xfrm>
            <a:off x="320040" y="1261872"/>
            <a:ext cx="64008" cy="868680"/>
          </a:xfrm>
          <a:prstGeom prst="rect">
            <a:avLst/>
          </a:prstGeom>
          <a:solidFill>
            <a:srgbClr val="A8281E"/>
          </a:solidFill>
          <a:ln w="12700">
            <a:solidFill>
              <a:srgbClr val="A8281E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1" name="Text 9"/>
          <p:cNvSpPr/>
          <p:nvPr/>
        </p:nvSpPr>
        <p:spPr>
          <a:xfrm>
            <a:off x="484632" y="1353312"/>
            <a:ext cx="393192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900" b="1" dirty="0">
                <a:solidFill>
                  <a:srgbClr val="7A5050"/>
                </a:solidFill>
              </a:rPr>
              <a:t>SCHEMA VERSION</a:t>
            </a:r>
            <a:endParaRPr lang="en-US" sz="900" dirty="0"/>
          </a:p>
        </p:txBody>
      </p:sp>
      <p:sp>
        <p:nvSpPr>
          <p:cNvPr id="12" name="Text 10"/>
          <p:cNvSpPr/>
          <p:nvPr/>
        </p:nvSpPr>
        <p:spPr>
          <a:xfrm>
            <a:off x="484632" y="1591056"/>
            <a:ext cx="393192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150" dirty="0">
                <a:solidFill>
                  <a:srgbClr val="1E0808"/>
                </a:solidFill>
              </a:rPr>
              <a:t>Each module has a schema version stored in {key_value}. Hook name encodes the version: my_module_update_10201 runs at schema version 10201.</a:t>
            </a:r>
            <a:endParaRPr lang="en-US" sz="1150" dirty="0"/>
          </a:p>
        </p:txBody>
      </p:sp>
      <p:sp>
        <p:nvSpPr>
          <p:cNvPr id="13" name="Shape 11"/>
          <p:cNvSpPr/>
          <p:nvPr/>
        </p:nvSpPr>
        <p:spPr>
          <a:xfrm>
            <a:off x="4663440" y="1261872"/>
            <a:ext cx="4160520" cy="868680"/>
          </a:xfrm>
          <a:prstGeom prst="rect">
            <a:avLst/>
          </a:prstGeom>
          <a:solidFill>
            <a:srgbClr val="FFFFFF"/>
          </a:solidFill>
          <a:ln w="12700">
            <a:solidFill>
              <a:srgbClr val="EDD8D0"/>
            </a:solidFill>
            <a:prstDash val="solid"/>
          </a:ln>
          <a:effectLst>
            <a:outerShdw blurRad="101600" dist="38100" dir="8100000" algn="bl" rotWithShape="0">
              <a:srgbClr val="000000">
                <a:alpha val="12000"/>
              </a:srgbClr>
            </a:outerShdw>
          </a:effectLst>
        </p:spPr>
        <p:txBody>
          <a:bodyPr/>
          <a:lstStyle/>
          <a:p>
            <a:endParaRPr lang="en-US"/>
          </a:p>
        </p:txBody>
      </p:sp>
      <p:sp>
        <p:nvSpPr>
          <p:cNvPr id="14" name="Shape 12"/>
          <p:cNvSpPr/>
          <p:nvPr/>
        </p:nvSpPr>
        <p:spPr>
          <a:xfrm>
            <a:off x="4663440" y="1261872"/>
            <a:ext cx="64008" cy="868680"/>
          </a:xfrm>
          <a:prstGeom prst="rect">
            <a:avLst/>
          </a:prstGeom>
          <a:solidFill>
            <a:srgbClr val="D4503A"/>
          </a:solidFill>
          <a:ln w="12700">
            <a:solidFill>
              <a:srgbClr val="D4503A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5" name="Text 13"/>
          <p:cNvSpPr/>
          <p:nvPr/>
        </p:nvSpPr>
        <p:spPr>
          <a:xfrm>
            <a:off x="4828032" y="1353312"/>
            <a:ext cx="393192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900" b="1" dirty="0">
                <a:solidFill>
                  <a:srgbClr val="7A5050"/>
                </a:solidFill>
              </a:rPr>
              <a:t>RUNS ONCE</a:t>
            </a:r>
            <a:endParaRPr lang="en-US" sz="900" dirty="0"/>
          </a:p>
        </p:txBody>
      </p:sp>
      <p:sp>
        <p:nvSpPr>
          <p:cNvPr id="16" name="Text 14"/>
          <p:cNvSpPr/>
          <p:nvPr/>
        </p:nvSpPr>
        <p:spPr>
          <a:xfrm>
            <a:off x="4828032" y="1591056"/>
            <a:ext cx="393192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150" dirty="0">
                <a:solidFill>
                  <a:srgbClr val="1E0808"/>
                </a:solidFill>
              </a:rPr>
              <a:t>Each hook runs exactly once per site — Drupal tracks which have run. Reversing a hook requires another hook or manual intervention.</a:t>
            </a:r>
            <a:endParaRPr lang="en-US" sz="1150" dirty="0"/>
          </a:p>
        </p:txBody>
      </p:sp>
      <p:sp>
        <p:nvSpPr>
          <p:cNvPr id="17" name="Shape 15"/>
          <p:cNvSpPr/>
          <p:nvPr/>
        </p:nvSpPr>
        <p:spPr>
          <a:xfrm>
            <a:off x="320040" y="2240280"/>
            <a:ext cx="8503920" cy="2487168"/>
          </a:xfrm>
          <a:prstGeom prst="rect">
            <a:avLst/>
          </a:prstGeom>
          <a:solidFill>
            <a:srgbClr val="100505"/>
          </a:solidFill>
          <a:ln w="12700">
            <a:solidFill>
              <a:srgbClr val="A8281E"/>
            </a:solidFill>
            <a:prstDash val="solid"/>
          </a:ln>
          <a:effectLst>
            <a:outerShdw blurRad="101600" dist="38100" dir="8100000" algn="bl" rotWithShape="0">
              <a:srgbClr val="000000">
                <a:alpha val="12000"/>
              </a:srgbClr>
            </a:outerShdw>
          </a:effectLst>
        </p:spPr>
        <p:txBody>
          <a:bodyPr/>
          <a:lstStyle/>
          <a:p>
            <a:endParaRPr lang="en-US"/>
          </a:p>
        </p:txBody>
      </p:sp>
      <p:sp>
        <p:nvSpPr>
          <p:cNvPr id="18" name="Text 16"/>
          <p:cNvSpPr/>
          <p:nvPr/>
        </p:nvSpPr>
        <p:spPr>
          <a:xfrm>
            <a:off x="457200" y="2331720"/>
            <a:ext cx="8229600" cy="23042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400" dirty="0">
                <a:solidFill>
                  <a:srgbClr val="F0C8B8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&lt;?php</a:t>
            </a:r>
            <a:endParaRPr lang="en-US" sz="400" dirty="0"/>
          </a:p>
          <a:p>
            <a:pPr marL="0" indent="0">
              <a:buNone/>
            </a:pPr>
            <a:r>
              <a:rPr lang="en-US" sz="400" dirty="0">
                <a:solidFill>
                  <a:srgbClr val="7EC8A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// my_module.install</a:t>
            </a:r>
            <a:endParaRPr lang="en-US" sz="400" dirty="0"/>
          </a:p>
          <a:p>
            <a:pPr marL="0" indent="0">
              <a:buNone/>
            </a:pPr>
            <a:endParaRPr lang="en-US" sz="400" dirty="0"/>
          </a:p>
          <a:p>
            <a:pPr marL="0" indent="0">
              <a:buNone/>
            </a:pPr>
            <a:r>
              <a:rPr lang="en-US" sz="400" dirty="0">
                <a:solidFill>
                  <a:srgbClr val="7EC8A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// ── HOOK_UPDATE_N NAMING CONVENTION ──────────────────────────────────</a:t>
            </a:r>
            <a:endParaRPr lang="en-US" sz="400" dirty="0"/>
          </a:p>
          <a:p>
            <a:pPr marL="0" indent="0">
              <a:buNone/>
            </a:pPr>
            <a:r>
              <a:rPr lang="en-US" sz="400" dirty="0">
                <a:solidFill>
                  <a:srgbClr val="7EC8A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// my_module_update_XYZAB()</a:t>
            </a:r>
            <a:endParaRPr lang="en-US" sz="400" dirty="0"/>
          </a:p>
          <a:p>
            <a:pPr marL="0" indent="0">
              <a:buNone/>
            </a:pPr>
            <a:r>
              <a:rPr lang="en-US" sz="400" dirty="0">
                <a:solidFill>
                  <a:srgbClr val="7EC8A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// X = Drupal major version (10 = Drupal 10)</a:t>
            </a:r>
            <a:endParaRPr lang="en-US" sz="400" dirty="0"/>
          </a:p>
          <a:p>
            <a:pPr marL="0" indent="0">
              <a:buNone/>
            </a:pPr>
            <a:r>
              <a:rPr lang="en-US" sz="400" dirty="0">
                <a:solidFill>
                  <a:srgbClr val="7EC8A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// Y = module major version</a:t>
            </a:r>
            <a:endParaRPr lang="en-US" sz="400" dirty="0"/>
          </a:p>
          <a:p>
            <a:pPr marL="0" indent="0">
              <a:buNone/>
            </a:pPr>
            <a:r>
              <a:rPr lang="en-US" sz="400" dirty="0">
                <a:solidFill>
                  <a:srgbClr val="7EC8A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// ZAB = sequential update number (001, 002...)</a:t>
            </a:r>
            <a:endParaRPr lang="en-US" sz="400" dirty="0"/>
          </a:p>
          <a:p>
            <a:pPr marL="0" indent="0">
              <a:buNone/>
            </a:pPr>
            <a:endParaRPr lang="en-US" sz="400" dirty="0"/>
          </a:p>
          <a:p>
            <a:pPr marL="0" indent="0">
              <a:buNone/>
            </a:pPr>
            <a:r>
              <a:rPr lang="en-US" sz="400" dirty="0">
                <a:solidFill>
                  <a:srgbClr val="7EC8A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// ── EXAMPLE: Migrate a config value ────────────────────────────────────</a:t>
            </a:r>
            <a:endParaRPr lang="en-US" sz="400" dirty="0"/>
          </a:p>
          <a:p>
            <a:pPr marL="0" indent="0">
              <a:buNone/>
            </a:pPr>
            <a:r>
              <a:rPr lang="en-US" sz="400" dirty="0">
                <a:solidFill>
                  <a:srgbClr val="61AFEF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function my_module_update_10001(): string {</a:t>
            </a:r>
            <a:endParaRPr lang="en-US" sz="400" dirty="0"/>
          </a:p>
          <a:p>
            <a:pPr marL="0" indent="0">
              <a:buNone/>
            </a:pPr>
            <a:r>
              <a:rPr lang="en-US" sz="400" dirty="0">
                <a:solidFill>
                  <a:srgbClr val="7EC8A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    // Move 'max_items' from old key to new key in config</a:t>
            </a:r>
            <a:endParaRPr lang="en-US" sz="400" dirty="0"/>
          </a:p>
          <a:p>
            <a:pPr marL="0" indent="0">
              <a:buNone/>
            </a:pPr>
            <a:r>
              <a:rPr lang="en-US" sz="400" dirty="0">
                <a:solidFill>
                  <a:srgbClr val="E5C07B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    $config = \Drupal::configFactory()-&gt;getEditable('my_module.settings');</a:t>
            </a:r>
            <a:endParaRPr lang="en-US" sz="400" dirty="0"/>
          </a:p>
          <a:p>
            <a:pPr marL="0" indent="0">
              <a:buNone/>
            </a:pPr>
            <a:r>
              <a:rPr lang="en-US" sz="400" dirty="0">
                <a:solidFill>
                  <a:srgbClr val="E5C07B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    $old    = $config-&gt;get('max_results');  // Old key name</a:t>
            </a:r>
            <a:endParaRPr lang="en-US" sz="400" dirty="0"/>
          </a:p>
          <a:p>
            <a:pPr marL="0" indent="0">
              <a:buNone/>
            </a:pPr>
            <a:endParaRPr lang="en-US" sz="400" dirty="0"/>
          </a:p>
          <a:p>
            <a:pPr marL="0" indent="0">
              <a:buNone/>
            </a:pPr>
            <a:r>
              <a:rPr lang="en-US" sz="400" dirty="0">
                <a:solidFill>
                  <a:srgbClr val="61AFEF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    if ($old !== NULL) {</a:t>
            </a:r>
            <a:endParaRPr lang="en-US" sz="400" dirty="0"/>
          </a:p>
          <a:p>
            <a:pPr marL="0" indent="0">
              <a:buNone/>
            </a:pPr>
            <a:r>
              <a:rPr lang="en-US" sz="400" dirty="0">
                <a:solidFill>
                  <a:srgbClr val="9CDCFE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        $config-&gt;set('max_items', $old);    // New key name</a:t>
            </a:r>
            <a:endParaRPr lang="en-US" sz="400" dirty="0"/>
          </a:p>
          <a:p>
            <a:pPr marL="0" indent="0">
              <a:buNone/>
            </a:pPr>
            <a:r>
              <a:rPr lang="en-US" sz="400" dirty="0">
                <a:solidFill>
                  <a:srgbClr val="9CDCFE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        $config-&gt;clear('max_results');      // Remove old key</a:t>
            </a:r>
            <a:endParaRPr lang="en-US" sz="400" dirty="0"/>
          </a:p>
          <a:p>
            <a:pPr marL="0" indent="0">
              <a:buNone/>
            </a:pPr>
            <a:r>
              <a:rPr lang="en-US" sz="400" dirty="0">
                <a:solidFill>
                  <a:srgbClr val="9CDCFE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        $config-&gt;save();</a:t>
            </a:r>
            <a:endParaRPr lang="en-US" sz="400" dirty="0"/>
          </a:p>
          <a:p>
            <a:pPr marL="0" indent="0">
              <a:buNone/>
            </a:pPr>
            <a:r>
              <a:rPr lang="en-US" sz="400" dirty="0">
                <a:solidFill>
                  <a:srgbClr val="F0C8B8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    }</a:t>
            </a:r>
            <a:endParaRPr lang="en-US" sz="400" dirty="0"/>
          </a:p>
          <a:p>
            <a:pPr marL="0" indent="0">
              <a:buNone/>
            </a:pPr>
            <a:r>
              <a:rPr lang="en-US" sz="400" dirty="0">
                <a:solidFill>
                  <a:srgbClr val="61AFEF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    return 'Migrated max_results config key to max_items.';</a:t>
            </a:r>
            <a:endParaRPr lang="en-US" sz="400" dirty="0"/>
          </a:p>
          <a:p>
            <a:pPr marL="0" indent="0">
              <a:buNone/>
            </a:pPr>
            <a:r>
              <a:rPr lang="en-US" sz="400" dirty="0">
                <a:solidFill>
                  <a:srgbClr val="F0C8B8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}</a:t>
            </a:r>
            <a:endParaRPr lang="en-US" sz="400" dirty="0"/>
          </a:p>
          <a:p>
            <a:pPr marL="0" indent="0">
              <a:buNone/>
            </a:pPr>
            <a:endParaRPr lang="en-US" sz="400" dirty="0"/>
          </a:p>
          <a:p>
            <a:pPr marL="0" indent="0">
              <a:buNone/>
            </a:pPr>
            <a:r>
              <a:rPr lang="en-US" sz="400" dirty="0">
                <a:solidFill>
                  <a:srgbClr val="7EC8A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// ── EXAMPLE: Add a database column ────────────────────────────────────</a:t>
            </a:r>
            <a:endParaRPr lang="en-US" sz="400" dirty="0"/>
          </a:p>
          <a:p>
            <a:pPr marL="0" indent="0">
              <a:buNone/>
            </a:pPr>
            <a:r>
              <a:rPr lang="en-US" sz="400" dirty="0">
                <a:solidFill>
                  <a:srgbClr val="61AFEF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function my_module_update_10002(): void {</a:t>
            </a:r>
            <a:endParaRPr lang="en-US" sz="400" dirty="0"/>
          </a:p>
          <a:p>
            <a:pPr marL="0" indent="0">
              <a:buNone/>
            </a:pPr>
            <a:r>
              <a:rPr lang="en-US" sz="400" dirty="0">
                <a:solidFill>
                  <a:srgbClr val="E5C07B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    $schema = \Drupal::database()-&gt;schema();</a:t>
            </a:r>
            <a:endParaRPr lang="en-US" sz="400" dirty="0"/>
          </a:p>
          <a:p>
            <a:pPr marL="0" indent="0">
              <a:buNone/>
            </a:pPr>
            <a:r>
              <a:rPr lang="en-US" sz="400" dirty="0">
                <a:solidFill>
                  <a:srgbClr val="61AFEF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    if (!$schema-&gt;fieldExists('my_module_products', 'sku')) {</a:t>
            </a:r>
            <a:endParaRPr lang="en-US" sz="400" dirty="0"/>
          </a:p>
          <a:p>
            <a:pPr marL="0" indent="0">
              <a:buNone/>
            </a:pPr>
            <a:r>
              <a:rPr lang="en-US" sz="400" dirty="0">
                <a:solidFill>
                  <a:srgbClr val="9CDCFE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        $schema-&gt;addField('my_module_products', 'sku', [</a:t>
            </a:r>
            <a:endParaRPr lang="en-US" sz="400" dirty="0"/>
          </a:p>
          <a:p>
            <a:pPr marL="0" indent="0">
              <a:buNone/>
            </a:pPr>
            <a:r>
              <a:rPr lang="en-US" sz="400" dirty="0">
                <a:solidFill>
                  <a:srgbClr val="E5C07B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            'type'    =&gt; 'varchar',</a:t>
            </a:r>
            <a:endParaRPr lang="en-US" sz="400" dirty="0"/>
          </a:p>
          <a:p>
            <a:pPr marL="0" indent="0">
              <a:buNone/>
            </a:pPr>
            <a:r>
              <a:rPr lang="en-US" sz="400" dirty="0">
                <a:solidFill>
                  <a:srgbClr val="E5C07B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            'length'  =&gt; 64,</a:t>
            </a:r>
            <a:endParaRPr lang="en-US" sz="400" dirty="0"/>
          </a:p>
          <a:p>
            <a:pPr marL="0" indent="0">
              <a:buNone/>
            </a:pPr>
            <a:r>
              <a:rPr lang="en-US" sz="400" dirty="0">
                <a:solidFill>
                  <a:srgbClr val="E5C07B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            'not null'=&gt; TRUE,</a:t>
            </a:r>
            <a:endParaRPr lang="en-US" sz="400" dirty="0"/>
          </a:p>
          <a:p>
            <a:pPr marL="0" indent="0">
              <a:buNone/>
            </a:pPr>
            <a:r>
              <a:rPr lang="en-US" sz="400" dirty="0">
                <a:solidFill>
                  <a:srgbClr val="E5C07B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            'default' =&gt; '',</a:t>
            </a:r>
            <a:endParaRPr lang="en-US" sz="400" dirty="0"/>
          </a:p>
          <a:p>
            <a:pPr marL="0" indent="0">
              <a:buNone/>
            </a:pPr>
            <a:r>
              <a:rPr lang="en-US" sz="400" dirty="0">
                <a:solidFill>
                  <a:srgbClr val="E5C07B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            'description' =&gt; 'Product SKU',</a:t>
            </a:r>
            <a:endParaRPr lang="en-US" sz="400" dirty="0"/>
          </a:p>
          <a:p>
            <a:pPr marL="0" indent="0">
              <a:buNone/>
            </a:pPr>
            <a:r>
              <a:rPr lang="en-US" sz="400" dirty="0">
                <a:solidFill>
                  <a:srgbClr val="F0C8B8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        ]);</a:t>
            </a:r>
            <a:endParaRPr lang="en-US" sz="400" dirty="0"/>
          </a:p>
          <a:p>
            <a:pPr marL="0" indent="0">
              <a:buNone/>
            </a:pPr>
            <a:r>
              <a:rPr lang="en-US" sz="400" dirty="0">
                <a:solidFill>
                  <a:srgbClr val="F0C8B8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    }</a:t>
            </a:r>
            <a:endParaRPr lang="en-US" sz="400" dirty="0"/>
          </a:p>
          <a:p>
            <a:pPr marL="0" indent="0">
              <a:buNone/>
            </a:pPr>
            <a:r>
              <a:rPr lang="en-US" sz="400" dirty="0">
                <a:solidFill>
                  <a:srgbClr val="F0C8B8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}</a:t>
            </a:r>
            <a:endParaRPr lang="en-US" sz="400" dirty="0"/>
          </a:p>
        </p:txBody>
      </p:sp>
    </p:spTree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2">
    <p:bg>
      <p:bgPr>
        <a:solidFill>
          <a:srgbClr val="FDF4F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658368"/>
          </a:xfrm>
          <a:prstGeom prst="rect">
            <a:avLst/>
          </a:prstGeom>
          <a:solidFill>
            <a:srgbClr val="140808"/>
          </a:solidFill>
          <a:ln w="12700">
            <a:solidFill>
              <a:srgbClr val="140808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3" name="Shape 1"/>
          <p:cNvSpPr/>
          <p:nvPr/>
        </p:nvSpPr>
        <p:spPr>
          <a:xfrm>
            <a:off x="0" y="658368"/>
            <a:ext cx="9144000" cy="50292"/>
          </a:xfrm>
          <a:prstGeom prst="rect">
            <a:avLst/>
          </a:prstGeom>
          <a:solidFill>
            <a:srgbClr val="F0907A"/>
          </a:solidFill>
          <a:ln w="12700">
            <a:solidFill>
              <a:srgbClr val="F0907A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4" name="Text 2"/>
          <p:cNvSpPr/>
          <p:nvPr/>
        </p:nvSpPr>
        <p:spPr>
          <a:xfrm>
            <a:off x="320040" y="0"/>
            <a:ext cx="4389120" cy="6583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2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Update API</a:t>
            </a:r>
            <a:endParaRPr lang="en-US" sz="2200" dirty="0"/>
          </a:p>
        </p:txBody>
      </p:sp>
      <p:sp>
        <p:nvSpPr>
          <p:cNvPr id="5" name="Text 3"/>
          <p:cNvSpPr/>
          <p:nvPr/>
        </p:nvSpPr>
        <p:spPr>
          <a:xfrm>
            <a:off x="4709160" y="0"/>
            <a:ext cx="4114800" cy="6583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300" dirty="0">
                <a:solidFill>
                  <a:srgbClr val="FDF4F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 |  Batch Update Hooks &amp; Post-Update Hooks</a:t>
            </a:r>
            <a:endParaRPr lang="en-US" sz="1300" dirty="0"/>
          </a:p>
        </p:txBody>
      </p:sp>
      <p:sp>
        <p:nvSpPr>
          <p:cNvPr id="6" name="Shape 4"/>
          <p:cNvSpPr/>
          <p:nvPr/>
        </p:nvSpPr>
        <p:spPr>
          <a:xfrm>
            <a:off x="0" y="4846320"/>
            <a:ext cx="9144000" cy="297180"/>
          </a:xfrm>
          <a:prstGeom prst="rect">
            <a:avLst/>
          </a:prstGeom>
          <a:solidFill>
            <a:srgbClr val="140808"/>
          </a:solidFill>
          <a:ln w="12700">
            <a:solidFill>
              <a:srgbClr val="140808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7" name="Text 5"/>
          <p:cNvSpPr/>
          <p:nvPr/>
        </p:nvSpPr>
        <p:spPr>
          <a:xfrm>
            <a:off x="274320" y="4846320"/>
            <a:ext cx="8595360" cy="2971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800" dirty="0">
                <a:solidFill>
                  <a:srgbClr val="FDF4F0"/>
                </a:solidFill>
              </a:rPr>
              <a:t>drupal.org/docs  |  CACHING, PERFORMANCE &amp; DEPLOYMENT  |  COURSE 6 OF 7</a:t>
            </a:r>
            <a:endParaRPr lang="en-US" sz="800" dirty="0"/>
          </a:p>
        </p:txBody>
      </p:sp>
      <p:sp>
        <p:nvSpPr>
          <p:cNvPr id="8" name="Text 6"/>
          <p:cNvSpPr/>
          <p:nvPr/>
        </p:nvSpPr>
        <p:spPr>
          <a:xfrm>
            <a:off x="320040" y="804672"/>
            <a:ext cx="416052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300" b="1" dirty="0">
                <a:solidFill>
                  <a:srgbClr val="A8281E"/>
                </a:solidFill>
              </a:rPr>
              <a:t>Batch updates for large datasets</a:t>
            </a:r>
            <a:endParaRPr lang="en-US" sz="1300" dirty="0"/>
          </a:p>
        </p:txBody>
      </p:sp>
      <p:sp>
        <p:nvSpPr>
          <p:cNvPr id="9" name="Shape 7"/>
          <p:cNvSpPr/>
          <p:nvPr/>
        </p:nvSpPr>
        <p:spPr>
          <a:xfrm>
            <a:off x="320040" y="1097280"/>
            <a:ext cx="4160520" cy="3364992"/>
          </a:xfrm>
          <a:prstGeom prst="rect">
            <a:avLst/>
          </a:prstGeom>
          <a:solidFill>
            <a:srgbClr val="100505"/>
          </a:solidFill>
          <a:ln w="12700">
            <a:solidFill>
              <a:srgbClr val="A8281E"/>
            </a:solidFill>
            <a:prstDash val="solid"/>
          </a:ln>
          <a:effectLst>
            <a:outerShdw blurRad="101600" dist="38100" dir="8100000" algn="bl" rotWithShape="0">
              <a:srgbClr val="000000">
                <a:alpha val="12000"/>
              </a:srgbClr>
            </a:outerShdw>
          </a:effectLst>
        </p:spPr>
        <p:txBody>
          <a:bodyPr/>
          <a:lstStyle/>
          <a:p>
            <a:endParaRPr lang="en-US"/>
          </a:p>
        </p:txBody>
      </p:sp>
      <p:sp>
        <p:nvSpPr>
          <p:cNvPr id="10" name="Text 8"/>
          <p:cNvSpPr/>
          <p:nvPr/>
        </p:nvSpPr>
        <p:spPr>
          <a:xfrm>
            <a:off x="457200" y="1188720"/>
            <a:ext cx="3886200" cy="318211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700" dirty="0">
                <a:solidFill>
                  <a:srgbClr val="7EC8A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// For updates that process many entities — use sandbox:</a:t>
            </a:r>
            <a:endParaRPr lang="en-US" sz="700" dirty="0"/>
          </a:p>
          <a:p>
            <a:pPr marL="0" indent="0">
              <a:buNone/>
            </a:pPr>
            <a:r>
              <a:rPr lang="en-US" sz="700" dirty="0">
                <a:solidFill>
                  <a:srgbClr val="61AFEF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function my_module_update_10003(array &amp;$sandbox): string {</a:t>
            </a:r>
            <a:endParaRPr lang="en-US" sz="700" dirty="0"/>
          </a:p>
          <a:p>
            <a:pPr marL="0" indent="0">
              <a:buNone/>
            </a:pPr>
            <a:r>
              <a:rPr lang="en-US" sz="700" dirty="0">
                <a:solidFill>
                  <a:srgbClr val="7EC8A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    // Initialize on first call</a:t>
            </a:r>
            <a:endParaRPr lang="en-US" sz="700" dirty="0"/>
          </a:p>
          <a:p>
            <a:pPr marL="0" indent="0">
              <a:buNone/>
            </a:pPr>
            <a:r>
              <a:rPr lang="en-US" sz="700" dirty="0">
                <a:solidFill>
                  <a:srgbClr val="61AFEF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    if (empty($sandbox['total'])) {</a:t>
            </a:r>
            <a:endParaRPr lang="en-US" sz="700" dirty="0"/>
          </a:p>
          <a:p>
            <a:pPr marL="0" indent="0">
              <a:buNone/>
            </a:pPr>
            <a:r>
              <a:rPr lang="en-US" sz="700" dirty="0">
                <a:solidFill>
                  <a:srgbClr val="E5C07B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        $sandbox['total']   = \Drupal::database()</a:t>
            </a:r>
            <a:endParaRPr lang="en-US" sz="700" dirty="0"/>
          </a:p>
          <a:p>
            <a:pPr marL="0" indent="0">
              <a:buNone/>
            </a:pPr>
            <a:r>
              <a:rPr lang="en-US" sz="700" dirty="0">
                <a:solidFill>
                  <a:srgbClr val="9CDCFE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            -&gt;select('node', 'n')</a:t>
            </a:r>
            <a:endParaRPr lang="en-US" sz="700" dirty="0"/>
          </a:p>
          <a:p>
            <a:pPr marL="0" indent="0">
              <a:buNone/>
            </a:pPr>
            <a:r>
              <a:rPr lang="en-US" sz="700" dirty="0">
                <a:solidFill>
                  <a:srgbClr val="9CDCFE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            -&gt;condition('type', 'product')</a:t>
            </a:r>
            <a:endParaRPr lang="en-US" sz="700" dirty="0"/>
          </a:p>
          <a:p>
            <a:pPr marL="0" indent="0">
              <a:buNone/>
            </a:pPr>
            <a:r>
              <a:rPr lang="en-US" sz="700" dirty="0">
                <a:solidFill>
                  <a:srgbClr val="9CDCFE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            -&gt;countQuery()-&gt;execute()-&gt;fetchField();</a:t>
            </a:r>
            <a:endParaRPr lang="en-US" sz="700" dirty="0"/>
          </a:p>
          <a:p>
            <a:pPr marL="0" indent="0">
              <a:buNone/>
            </a:pPr>
            <a:r>
              <a:rPr lang="en-US" sz="700" dirty="0">
                <a:solidFill>
                  <a:srgbClr val="E5C07B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        $sandbox['current'] = 0;</a:t>
            </a:r>
            <a:endParaRPr lang="en-US" sz="700" dirty="0"/>
          </a:p>
          <a:p>
            <a:pPr marL="0" indent="0">
              <a:buNone/>
            </a:pPr>
            <a:r>
              <a:rPr lang="en-US" sz="700" dirty="0">
                <a:solidFill>
                  <a:srgbClr val="F0C8B8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    }</a:t>
            </a:r>
            <a:endParaRPr lang="en-US" sz="700" dirty="0"/>
          </a:p>
          <a:p>
            <a:pPr marL="0" indent="0">
              <a:buNone/>
            </a:pPr>
            <a:endParaRPr lang="en-US" sz="700" dirty="0"/>
          </a:p>
          <a:p>
            <a:pPr marL="0" indent="0">
              <a:buNone/>
            </a:pPr>
            <a:r>
              <a:rPr lang="en-US" sz="700" dirty="0">
                <a:solidFill>
                  <a:srgbClr val="7EC8A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    // Process 50 items per batch run</a:t>
            </a:r>
            <a:endParaRPr lang="en-US" sz="700" dirty="0"/>
          </a:p>
          <a:p>
            <a:pPr marL="0" indent="0">
              <a:buNone/>
            </a:pPr>
            <a:r>
              <a:rPr lang="en-US" sz="700" dirty="0">
                <a:solidFill>
                  <a:srgbClr val="E5C07B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    $batch_size = 50;</a:t>
            </a:r>
            <a:endParaRPr lang="en-US" sz="700" dirty="0"/>
          </a:p>
          <a:p>
            <a:pPr marL="0" indent="0">
              <a:buNone/>
            </a:pPr>
            <a:r>
              <a:rPr lang="en-US" sz="700" dirty="0">
                <a:solidFill>
                  <a:srgbClr val="E5C07B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    $nids = \Drupal::entityQuery('node')</a:t>
            </a:r>
            <a:endParaRPr lang="en-US" sz="700" dirty="0"/>
          </a:p>
          <a:p>
            <a:pPr marL="0" indent="0">
              <a:buNone/>
            </a:pPr>
            <a:r>
              <a:rPr lang="en-US" sz="700" dirty="0">
                <a:solidFill>
                  <a:srgbClr val="9CDCFE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        -&gt;condition('type', 'product')</a:t>
            </a:r>
            <a:endParaRPr lang="en-US" sz="700" dirty="0"/>
          </a:p>
          <a:p>
            <a:pPr marL="0" indent="0">
              <a:buNone/>
            </a:pPr>
            <a:r>
              <a:rPr lang="en-US" sz="700" dirty="0">
                <a:solidFill>
                  <a:srgbClr val="9CDCFE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        -&gt;range($sandbox['current'], $batch_size)</a:t>
            </a:r>
            <a:endParaRPr lang="en-US" sz="700" dirty="0"/>
          </a:p>
          <a:p>
            <a:pPr marL="0" indent="0">
              <a:buNone/>
            </a:pPr>
            <a:r>
              <a:rPr lang="en-US" sz="700" dirty="0">
                <a:solidFill>
                  <a:srgbClr val="9CDCFE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        -&gt;accessCheck(FALSE)-&gt;execute();</a:t>
            </a:r>
            <a:endParaRPr lang="en-US" sz="700" dirty="0"/>
          </a:p>
          <a:p>
            <a:pPr marL="0" indent="0">
              <a:buNone/>
            </a:pPr>
            <a:endParaRPr lang="en-US" sz="700" dirty="0"/>
          </a:p>
          <a:p>
            <a:pPr marL="0" indent="0">
              <a:buNone/>
            </a:pPr>
            <a:r>
              <a:rPr lang="en-US" sz="700" dirty="0">
                <a:solidFill>
                  <a:srgbClr val="61AFEF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    foreach (Node::loadMultiple($nids) as $node) {</a:t>
            </a:r>
            <a:endParaRPr lang="en-US" sz="700" dirty="0"/>
          </a:p>
          <a:p>
            <a:pPr marL="0" indent="0">
              <a:buNone/>
            </a:pPr>
            <a:r>
              <a:rPr lang="en-US" sz="700" dirty="0">
                <a:solidFill>
                  <a:srgbClr val="9CDCFE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        $node-&gt;set('field_updated', TRUE);</a:t>
            </a:r>
            <a:endParaRPr lang="en-US" sz="700" dirty="0"/>
          </a:p>
          <a:p>
            <a:pPr marL="0" indent="0">
              <a:buNone/>
            </a:pPr>
            <a:r>
              <a:rPr lang="en-US" sz="700" dirty="0">
                <a:solidFill>
                  <a:srgbClr val="9CDCFE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        $node-&gt;save();</a:t>
            </a:r>
            <a:endParaRPr lang="en-US" sz="700" dirty="0"/>
          </a:p>
          <a:p>
            <a:pPr marL="0" indent="0">
              <a:buNone/>
            </a:pPr>
            <a:r>
              <a:rPr lang="en-US" sz="700" dirty="0">
                <a:solidFill>
                  <a:srgbClr val="F0C8B8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        $sandbox['current']++;</a:t>
            </a:r>
            <a:endParaRPr lang="en-US" sz="700" dirty="0"/>
          </a:p>
          <a:p>
            <a:pPr marL="0" indent="0">
              <a:buNone/>
            </a:pPr>
            <a:r>
              <a:rPr lang="en-US" sz="700" dirty="0">
                <a:solidFill>
                  <a:srgbClr val="F0C8B8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    }</a:t>
            </a:r>
            <a:endParaRPr lang="en-US" sz="700" dirty="0"/>
          </a:p>
          <a:p>
            <a:pPr marL="0" indent="0">
              <a:buNone/>
            </a:pPr>
            <a:endParaRPr lang="en-US" sz="700" dirty="0"/>
          </a:p>
          <a:p>
            <a:pPr marL="0" indent="0">
              <a:buNone/>
            </a:pPr>
            <a:r>
              <a:rPr lang="en-US" sz="700" dirty="0">
                <a:solidFill>
                  <a:srgbClr val="7EC8A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    // Set finished when done (1.0 = 100%)</a:t>
            </a:r>
            <a:endParaRPr lang="en-US" sz="700" dirty="0"/>
          </a:p>
          <a:p>
            <a:pPr marL="0" indent="0">
              <a:buNone/>
            </a:pPr>
            <a:r>
              <a:rPr lang="en-US" sz="700" dirty="0">
                <a:solidFill>
                  <a:srgbClr val="E5C07B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    $sandbox['#finished'] = $sandbox['total']</a:t>
            </a:r>
            <a:endParaRPr lang="en-US" sz="700" dirty="0"/>
          </a:p>
          <a:p>
            <a:pPr marL="0" indent="0">
              <a:buNone/>
            </a:pPr>
            <a:r>
              <a:rPr lang="en-US" sz="700" dirty="0">
                <a:solidFill>
                  <a:srgbClr val="F0C8B8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        ? $sandbox['current'] / $sandbox['total'] : 1;</a:t>
            </a:r>
            <a:endParaRPr lang="en-US" sz="700" dirty="0"/>
          </a:p>
          <a:p>
            <a:pPr marL="0" indent="0">
              <a:buNone/>
            </a:pPr>
            <a:endParaRPr lang="en-US" sz="700" dirty="0"/>
          </a:p>
          <a:p>
            <a:pPr marL="0" indent="0">
              <a:buNone/>
            </a:pPr>
            <a:r>
              <a:rPr lang="en-US" sz="700" dirty="0">
                <a:solidFill>
                  <a:srgbClr val="61AFEF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    return "Updated {$sandbox['current']} of {$sandbox['total']} products.";</a:t>
            </a:r>
            <a:endParaRPr lang="en-US" sz="700" dirty="0"/>
          </a:p>
          <a:p>
            <a:pPr marL="0" indent="0">
              <a:buNone/>
            </a:pPr>
            <a:r>
              <a:rPr lang="en-US" sz="700" dirty="0">
                <a:solidFill>
                  <a:srgbClr val="F0C8B8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}</a:t>
            </a:r>
            <a:endParaRPr lang="en-US" sz="700" dirty="0"/>
          </a:p>
        </p:txBody>
      </p:sp>
      <p:sp>
        <p:nvSpPr>
          <p:cNvPr id="11" name="Text 9"/>
          <p:cNvSpPr/>
          <p:nvPr/>
        </p:nvSpPr>
        <p:spPr>
          <a:xfrm>
            <a:off x="4663440" y="804672"/>
            <a:ext cx="416052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300" b="1" dirty="0">
                <a:solidFill>
                  <a:srgbClr val="D4503A"/>
                </a:solidFill>
              </a:rPr>
              <a:t>Post-update hooks</a:t>
            </a:r>
            <a:endParaRPr lang="en-US" sz="1300" dirty="0"/>
          </a:p>
        </p:txBody>
      </p:sp>
      <p:sp>
        <p:nvSpPr>
          <p:cNvPr id="12" name="Shape 10"/>
          <p:cNvSpPr/>
          <p:nvPr/>
        </p:nvSpPr>
        <p:spPr>
          <a:xfrm>
            <a:off x="4663440" y="1097280"/>
            <a:ext cx="4160520" cy="3364992"/>
          </a:xfrm>
          <a:prstGeom prst="rect">
            <a:avLst/>
          </a:prstGeom>
          <a:solidFill>
            <a:srgbClr val="100505"/>
          </a:solidFill>
          <a:ln w="12700">
            <a:solidFill>
              <a:srgbClr val="A8281E"/>
            </a:solidFill>
            <a:prstDash val="solid"/>
          </a:ln>
          <a:effectLst>
            <a:outerShdw blurRad="101600" dist="38100" dir="8100000" algn="bl" rotWithShape="0">
              <a:srgbClr val="000000">
                <a:alpha val="12000"/>
              </a:srgbClr>
            </a:outerShdw>
          </a:effectLst>
        </p:spPr>
        <p:txBody>
          <a:bodyPr/>
          <a:lstStyle/>
          <a:p>
            <a:endParaRPr lang="en-US"/>
          </a:p>
        </p:txBody>
      </p:sp>
      <p:sp>
        <p:nvSpPr>
          <p:cNvPr id="13" name="Text 11"/>
          <p:cNvSpPr/>
          <p:nvPr/>
        </p:nvSpPr>
        <p:spPr>
          <a:xfrm>
            <a:off x="4800600" y="1188720"/>
            <a:ext cx="3886200" cy="318211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700" dirty="0">
                <a:solidFill>
                  <a:srgbClr val="F0C8B8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&lt;?php</a:t>
            </a:r>
            <a:endParaRPr lang="en-US" sz="700" dirty="0"/>
          </a:p>
          <a:p>
            <a:pPr marL="0" indent="0">
              <a:buNone/>
            </a:pPr>
            <a:r>
              <a:rPr lang="en-US" sz="700" dirty="0">
                <a:solidFill>
                  <a:srgbClr val="7EC8A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// my_module.post_update.php</a:t>
            </a:r>
            <a:endParaRPr lang="en-US" sz="700" dirty="0"/>
          </a:p>
          <a:p>
            <a:pPr marL="0" indent="0">
              <a:buNone/>
            </a:pPr>
            <a:endParaRPr lang="en-US" sz="700" dirty="0"/>
          </a:p>
          <a:p>
            <a:pPr marL="0" indent="0">
              <a:buNone/>
            </a:pPr>
            <a:r>
              <a:rPr lang="en-US" sz="700" dirty="0">
                <a:solidFill>
                  <a:srgbClr val="7EC8A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// Post-update hooks run AFTER config import.</a:t>
            </a:r>
            <a:endParaRPr lang="en-US" sz="700" dirty="0"/>
          </a:p>
          <a:p>
            <a:pPr marL="0" indent="0">
              <a:buNone/>
            </a:pPr>
            <a:r>
              <a:rPr lang="en-US" sz="700" dirty="0">
                <a:solidFill>
                  <a:srgbClr val="7EC8A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// Better for anything involving config entities</a:t>
            </a:r>
            <a:endParaRPr lang="en-US" sz="700" dirty="0"/>
          </a:p>
          <a:p>
            <a:pPr marL="0" indent="0">
              <a:buNone/>
            </a:pPr>
            <a:r>
              <a:rPr lang="en-US" sz="700" dirty="0">
                <a:solidFill>
                  <a:srgbClr val="7EC8A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// that need the new config to already be in DB.</a:t>
            </a:r>
            <a:endParaRPr lang="en-US" sz="700" dirty="0"/>
          </a:p>
          <a:p>
            <a:pPr marL="0" indent="0">
              <a:buNone/>
            </a:pPr>
            <a:endParaRPr lang="en-US" sz="700" dirty="0"/>
          </a:p>
          <a:p>
            <a:pPr marL="0" indent="0">
              <a:buNone/>
            </a:pPr>
            <a:r>
              <a:rPr lang="en-US" sz="700" dirty="0">
                <a:solidFill>
                  <a:srgbClr val="7EC8A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// ── NAME FORMAT ───────────────────────────────────────────────────────</a:t>
            </a:r>
            <a:endParaRPr lang="en-US" sz="700" dirty="0"/>
          </a:p>
          <a:p>
            <a:pPr marL="0" indent="0">
              <a:buNone/>
            </a:pPr>
            <a:r>
              <a:rPr lang="en-US" sz="700" dirty="0">
                <a:solidFill>
                  <a:srgbClr val="7EC8A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// my_module_post_update_DESCRIPTION()</a:t>
            </a:r>
            <a:endParaRPr lang="en-US" sz="700" dirty="0"/>
          </a:p>
          <a:p>
            <a:pPr marL="0" indent="0">
              <a:buNone/>
            </a:pPr>
            <a:r>
              <a:rPr lang="en-US" sz="700" dirty="0">
                <a:solidFill>
                  <a:srgbClr val="7EC8A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// No numeric versioning — name is the key.</a:t>
            </a:r>
            <a:endParaRPr lang="en-US" sz="700" dirty="0"/>
          </a:p>
          <a:p>
            <a:pPr marL="0" indent="0">
              <a:buNone/>
            </a:pPr>
            <a:endParaRPr lang="en-US" sz="700" dirty="0"/>
          </a:p>
          <a:p>
            <a:pPr marL="0" indent="0">
              <a:buNone/>
            </a:pPr>
            <a:r>
              <a:rPr lang="en-US" sz="700" dirty="0">
                <a:solidFill>
                  <a:srgbClr val="61AFEF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function my_module_post_update_add_default_image_style(): void {</a:t>
            </a:r>
            <a:endParaRPr lang="en-US" sz="700" dirty="0"/>
          </a:p>
          <a:p>
            <a:pPr marL="0" indent="0">
              <a:buNone/>
            </a:pPr>
            <a:r>
              <a:rPr lang="en-US" sz="700" dirty="0">
                <a:solidFill>
                  <a:srgbClr val="7EC8A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    // This runs AFTER config:import so image styles exist</a:t>
            </a:r>
            <a:endParaRPr lang="en-US" sz="700" dirty="0"/>
          </a:p>
          <a:p>
            <a:pPr marL="0" indent="0">
              <a:buNone/>
            </a:pPr>
            <a:r>
              <a:rPr lang="en-US" sz="700" dirty="0">
                <a:solidFill>
                  <a:srgbClr val="E5C07B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    $imageStyle = ImageStyle::load('product_thumbnail');</a:t>
            </a:r>
            <a:endParaRPr lang="en-US" sz="700" dirty="0"/>
          </a:p>
          <a:p>
            <a:pPr marL="0" indent="0">
              <a:buNone/>
            </a:pPr>
            <a:r>
              <a:rPr lang="en-US" sz="700" dirty="0">
                <a:solidFill>
                  <a:srgbClr val="61AFEF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    if (!$imageStyle) {</a:t>
            </a:r>
            <a:endParaRPr lang="en-US" sz="700" dirty="0"/>
          </a:p>
          <a:p>
            <a:pPr marL="0" indent="0">
              <a:buNone/>
            </a:pPr>
            <a:r>
              <a:rPr lang="en-US" sz="700" dirty="0">
                <a:solidFill>
                  <a:srgbClr val="61AFEF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        return;  // Already done or image styles not installed</a:t>
            </a:r>
            <a:endParaRPr lang="en-US" sz="700" dirty="0"/>
          </a:p>
          <a:p>
            <a:pPr marL="0" indent="0">
              <a:buNone/>
            </a:pPr>
            <a:r>
              <a:rPr lang="en-US" sz="700" dirty="0">
                <a:solidFill>
                  <a:srgbClr val="F0C8B8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    }</a:t>
            </a:r>
            <a:endParaRPr lang="en-US" sz="700" dirty="0"/>
          </a:p>
          <a:p>
            <a:pPr marL="0" indent="0">
              <a:buNone/>
            </a:pPr>
            <a:r>
              <a:rPr lang="en-US" sz="700" dirty="0">
                <a:solidFill>
                  <a:srgbClr val="7EC8A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    // Populate products with a default image style reference</a:t>
            </a:r>
            <a:endParaRPr lang="en-US" sz="700" dirty="0"/>
          </a:p>
          <a:p>
            <a:pPr marL="0" indent="0">
              <a:buNone/>
            </a:pPr>
            <a:r>
              <a:rPr lang="en-US" sz="700" dirty="0">
                <a:solidFill>
                  <a:srgbClr val="E5C07B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    $config = \Drupal::configFactory()</a:t>
            </a:r>
            <a:endParaRPr lang="en-US" sz="700" dirty="0"/>
          </a:p>
          <a:p>
            <a:pPr marL="0" indent="0">
              <a:buNone/>
            </a:pPr>
            <a:r>
              <a:rPr lang="en-US" sz="700" dirty="0">
                <a:solidFill>
                  <a:srgbClr val="9CDCFE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        -&gt;getEditable('my_module.settings');</a:t>
            </a:r>
            <a:endParaRPr lang="en-US" sz="700" dirty="0"/>
          </a:p>
          <a:p>
            <a:pPr marL="0" indent="0">
              <a:buNone/>
            </a:pPr>
            <a:r>
              <a:rPr lang="en-US" sz="700" dirty="0">
                <a:solidFill>
                  <a:srgbClr val="9CDCFE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    $config-&gt;set('default_image_style', 'product_thumbnail');</a:t>
            </a:r>
            <a:endParaRPr lang="en-US" sz="700" dirty="0"/>
          </a:p>
          <a:p>
            <a:pPr marL="0" indent="0">
              <a:buNone/>
            </a:pPr>
            <a:r>
              <a:rPr lang="en-US" sz="700" dirty="0">
                <a:solidFill>
                  <a:srgbClr val="9CDCFE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    $config-&gt;save();</a:t>
            </a:r>
            <a:endParaRPr lang="en-US" sz="700" dirty="0"/>
          </a:p>
          <a:p>
            <a:pPr marL="0" indent="0">
              <a:buNone/>
            </a:pPr>
            <a:r>
              <a:rPr lang="en-US" sz="700" dirty="0">
                <a:solidFill>
                  <a:srgbClr val="F0C8B8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}</a:t>
            </a:r>
            <a:endParaRPr lang="en-US" sz="700" dirty="0"/>
          </a:p>
          <a:p>
            <a:pPr marL="0" indent="0">
              <a:buNone/>
            </a:pPr>
            <a:endParaRPr lang="en-US" sz="700" dirty="0"/>
          </a:p>
          <a:p>
            <a:pPr marL="0" indent="0">
              <a:buNone/>
            </a:pPr>
            <a:r>
              <a:rPr lang="en-US" sz="700" dirty="0">
                <a:solidFill>
                  <a:srgbClr val="7EC8A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// ── DRUSH COMMANDS ────────────────────────────────────────────────────</a:t>
            </a:r>
            <a:endParaRPr lang="en-US" sz="700" dirty="0"/>
          </a:p>
          <a:p>
            <a:pPr marL="0" indent="0">
              <a:buNone/>
            </a:pPr>
            <a:r>
              <a:rPr lang="en-US" sz="700" dirty="0">
                <a:solidFill>
                  <a:srgbClr val="F0C8B8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drush updatedb           # Run pending update and post-update hooks</a:t>
            </a:r>
            <a:endParaRPr lang="en-US" sz="700" dirty="0"/>
          </a:p>
          <a:p>
            <a:pPr marL="0" indent="0">
              <a:buNone/>
            </a:pPr>
            <a:r>
              <a:rPr lang="en-US" sz="700" dirty="0">
                <a:solidFill>
                  <a:srgbClr val="F0C8B8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drush updb --yes         # Non-interactive</a:t>
            </a:r>
            <a:endParaRPr lang="en-US" sz="700" dirty="0"/>
          </a:p>
          <a:p>
            <a:pPr marL="0" indent="0">
              <a:buNone/>
            </a:pPr>
            <a:r>
              <a:rPr lang="en-US" sz="700" dirty="0">
                <a:solidFill>
                  <a:srgbClr val="F0C8B8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drush updb --entity-updates  # Also run entity schema updates</a:t>
            </a:r>
            <a:endParaRPr lang="en-US" sz="700" dirty="0"/>
          </a:p>
          <a:p>
            <a:pPr marL="0" indent="0">
              <a:buNone/>
            </a:pPr>
            <a:r>
              <a:rPr lang="en-US" sz="700" dirty="0">
                <a:solidFill>
                  <a:srgbClr val="F0C8B8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drush php-eval "drupal_flush_all_caches();"</a:t>
            </a:r>
            <a:endParaRPr lang="en-US" sz="700" dirty="0"/>
          </a:p>
        </p:txBody>
      </p:sp>
      <p:sp>
        <p:nvSpPr>
          <p:cNvPr id="14" name="Shape 12"/>
          <p:cNvSpPr/>
          <p:nvPr/>
        </p:nvSpPr>
        <p:spPr>
          <a:xfrm>
            <a:off x="320040" y="4572000"/>
            <a:ext cx="8503920" cy="224028"/>
          </a:xfrm>
          <a:prstGeom prst="rect">
            <a:avLst/>
          </a:prstGeom>
          <a:solidFill>
            <a:srgbClr val="FDF4F0"/>
          </a:solidFill>
          <a:ln w="12700">
            <a:solidFill>
              <a:srgbClr val="A8281E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5" name="Text 13"/>
          <p:cNvSpPr/>
          <p:nvPr/>
        </p:nvSpPr>
        <p:spPr>
          <a:xfrm>
            <a:off x="502920" y="4572000"/>
            <a:ext cx="8229600" cy="2240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800" dirty="0">
                <a:solidFill>
                  <a:srgbClr val="1E0808"/>
                </a:solidFill>
              </a:rPr>
              <a:t>Use hook_update_N for data/schema transforms that run before config import. Use post_update hooks for anything that needs the new config already applied — they run after drush cim.</a:t>
            </a:r>
            <a:endParaRPr lang="en-US" sz="800" dirty="0"/>
          </a:p>
        </p:txBody>
      </p:sp>
    </p:spTree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3">
    <p:bg>
      <p:bgPr>
        <a:solidFill>
          <a:srgbClr val="FDF4F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658368"/>
          </a:xfrm>
          <a:prstGeom prst="rect">
            <a:avLst/>
          </a:prstGeom>
          <a:solidFill>
            <a:srgbClr val="140808"/>
          </a:solidFill>
          <a:ln w="12700">
            <a:solidFill>
              <a:srgbClr val="140808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3" name="Shape 1"/>
          <p:cNvSpPr/>
          <p:nvPr/>
        </p:nvSpPr>
        <p:spPr>
          <a:xfrm>
            <a:off x="0" y="658368"/>
            <a:ext cx="9144000" cy="50292"/>
          </a:xfrm>
          <a:prstGeom prst="rect">
            <a:avLst/>
          </a:prstGeom>
          <a:solidFill>
            <a:srgbClr val="F0907A"/>
          </a:solidFill>
          <a:ln w="12700">
            <a:solidFill>
              <a:srgbClr val="F0907A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4" name="Text 2"/>
          <p:cNvSpPr/>
          <p:nvPr/>
        </p:nvSpPr>
        <p:spPr>
          <a:xfrm>
            <a:off x="320040" y="0"/>
            <a:ext cx="4389120" cy="6583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2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Update API</a:t>
            </a:r>
            <a:endParaRPr lang="en-US" sz="2200" dirty="0"/>
          </a:p>
        </p:txBody>
      </p:sp>
      <p:sp>
        <p:nvSpPr>
          <p:cNvPr id="5" name="Text 3"/>
          <p:cNvSpPr/>
          <p:nvPr/>
        </p:nvSpPr>
        <p:spPr>
          <a:xfrm>
            <a:off x="4709160" y="0"/>
            <a:ext cx="4114800" cy="6583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300" dirty="0">
                <a:solidFill>
                  <a:srgbClr val="FDF4F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 |  hook_install / hook_uninstall &amp; Best Practices</a:t>
            </a:r>
            <a:endParaRPr lang="en-US" sz="1300" dirty="0"/>
          </a:p>
        </p:txBody>
      </p:sp>
      <p:sp>
        <p:nvSpPr>
          <p:cNvPr id="6" name="Shape 4"/>
          <p:cNvSpPr/>
          <p:nvPr/>
        </p:nvSpPr>
        <p:spPr>
          <a:xfrm>
            <a:off x="0" y="4846320"/>
            <a:ext cx="9144000" cy="297180"/>
          </a:xfrm>
          <a:prstGeom prst="rect">
            <a:avLst/>
          </a:prstGeom>
          <a:solidFill>
            <a:srgbClr val="140808"/>
          </a:solidFill>
          <a:ln w="12700">
            <a:solidFill>
              <a:srgbClr val="140808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7" name="Text 5"/>
          <p:cNvSpPr/>
          <p:nvPr/>
        </p:nvSpPr>
        <p:spPr>
          <a:xfrm>
            <a:off x="274320" y="4846320"/>
            <a:ext cx="8595360" cy="2971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800" dirty="0">
                <a:solidFill>
                  <a:srgbClr val="FDF4F0"/>
                </a:solidFill>
              </a:rPr>
              <a:t>drupal.org/docs  |  CACHING, PERFORMANCE &amp; DEPLOYMENT  |  COURSE 6 OF 7</a:t>
            </a:r>
            <a:endParaRPr lang="en-US" sz="800" dirty="0"/>
          </a:p>
        </p:txBody>
      </p:sp>
      <p:sp>
        <p:nvSpPr>
          <p:cNvPr id="8" name="Shape 6"/>
          <p:cNvSpPr/>
          <p:nvPr/>
        </p:nvSpPr>
        <p:spPr>
          <a:xfrm>
            <a:off x="320040" y="804672"/>
            <a:ext cx="8503920" cy="3977640"/>
          </a:xfrm>
          <a:prstGeom prst="rect">
            <a:avLst/>
          </a:prstGeom>
          <a:solidFill>
            <a:srgbClr val="100505"/>
          </a:solidFill>
          <a:ln w="12700">
            <a:solidFill>
              <a:srgbClr val="A8281E"/>
            </a:solidFill>
            <a:prstDash val="solid"/>
          </a:ln>
          <a:effectLst>
            <a:outerShdw blurRad="101600" dist="38100" dir="8100000" algn="bl" rotWithShape="0">
              <a:srgbClr val="000000">
                <a:alpha val="12000"/>
              </a:srgbClr>
            </a:outerShdw>
          </a:effectLst>
        </p:spPr>
        <p:txBody>
          <a:bodyPr/>
          <a:lstStyle/>
          <a:p>
            <a:endParaRPr lang="en-US"/>
          </a:p>
        </p:txBody>
      </p:sp>
      <p:sp>
        <p:nvSpPr>
          <p:cNvPr id="9" name="Text 7"/>
          <p:cNvSpPr/>
          <p:nvPr/>
        </p:nvSpPr>
        <p:spPr>
          <a:xfrm>
            <a:off x="457200" y="896112"/>
            <a:ext cx="8229600" cy="3794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500" dirty="0">
                <a:solidFill>
                  <a:srgbClr val="F0C8B8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&lt;?php</a:t>
            </a:r>
            <a:endParaRPr lang="en-US" sz="500" dirty="0"/>
          </a:p>
          <a:p>
            <a:pPr marL="0" indent="0">
              <a:buNone/>
            </a:pPr>
            <a:r>
              <a:rPr lang="en-US" sz="500" dirty="0">
                <a:solidFill>
                  <a:srgbClr val="7EC8A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// my_module.install</a:t>
            </a:r>
            <a:endParaRPr lang="en-US" sz="500" dirty="0"/>
          </a:p>
          <a:p>
            <a:pPr marL="0" indent="0">
              <a:buNone/>
            </a:pPr>
            <a:endParaRPr lang="en-US" sz="500" dirty="0"/>
          </a:p>
          <a:p>
            <a:pPr marL="0" indent="0">
              <a:buNone/>
            </a:pPr>
            <a:r>
              <a:rPr lang="en-US" sz="500" dirty="0">
                <a:solidFill>
                  <a:srgbClr val="7EC8A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// ── HOOK_INSTALL — Runs when the module is first enabled ───────────────</a:t>
            </a:r>
            <a:endParaRPr lang="en-US" sz="500" dirty="0"/>
          </a:p>
          <a:p>
            <a:pPr marL="0" indent="0">
              <a:buNone/>
            </a:pPr>
            <a:r>
              <a:rPr lang="en-US" sz="500" dirty="0">
                <a:solidFill>
                  <a:srgbClr val="61AFEF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function my_module_install(): void {</a:t>
            </a:r>
            <a:endParaRPr lang="en-US" sz="500" dirty="0"/>
          </a:p>
          <a:p>
            <a:pPr marL="0" indent="0">
              <a:buNone/>
            </a:pPr>
            <a:r>
              <a:rPr lang="en-US" sz="500" dirty="0">
                <a:solidFill>
                  <a:srgbClr val="7EC8A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    // Create initial data that config can't handle:</a:t>
            </a:r>
            <a:endParaRPr lang="en-US" sz="500" dirty="0"/>
          </a:p>
          <a:p>
            <a:pPr marL="0" indent="0">
              <a:buNone/>
            </a:pPr>
            <a:r>
              <a:rPr lang="en-US" sz="500" dirty="0">
                <a:solidFill>
                  <a:srgbClr val="7EC8A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    // - Default taxonomy terms</a:t>
            </a:r>
            <a:endParaRPr lang="en-US" sz="500" dirty="0"/>
          </a:p>
          <a:p>
            <a:pPr marL="0" indent="0">
              <a:buNone/>
            </a:pPr>
            <a:r>
              <a:rPr lang="en-US" sz="500" dirty="0">
                <a:solidFill>
                  <a:srgbClr val="7EC8A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    // - Initial node content</a:t>
            </a:r>
            <a:endParaRPr lang="en-US" sz="500" dirty="0"/>
          </a:p>
          <a:p>
            <a:pPr marL="0" indent="0">
              <a:buNone/>
            </a:pPr>
            <a:r>
              <a:rPr lang="en-US" sz="500" dirty="0">
                <a:solidFill>
                  <a:srgbClr val="7EC8A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    // - Custom database tables (defined in hook_schema)</a:t>
            </a:r>
            <a:endParaRPr lang="en-US" sz="500" dirty="0"/>
          </a:p>
          <a:p>
            <a:pPr marL="0" indent="0">
              <a:buNone/>
            </a:pPr>
            <a:r>
              <a:rPr lang="en-US" sz="500" dirty="0">
                <a:solidFill>
                  <a:srgbClr val="9CDCFE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    Term::create([</a:t>
            </a:r>
            <a:endParaRPr lang="en-US" sz="500" dirty="0"/>
          </a:p>
          <a:p>
            <a:pPr marL="0" indent="0">
              <a:buNone/>
            </a:pPr>
            <a:r>
              <a:rPr lang="en-US" sz="500" dirty="0">
                <a:solidFill>
                  <a:srgbClr val="E5C07B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        'vid'  =&gt; 'product_categories',</a:t>
            </a:r>
            <a:endParaRPr lang="en-US" sz="500" dirty="0"/>
          </a:p>
          <a:p>
            <a:pPr marL="0" indent="0">
              <a:buNone/>
            </a:pPr>
            <a:r>
              <a:rPr lang="en-US" sz="500" dirty="0">
                <a:solidFill>
                  <a:srgbClr val="E5C07B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        'name' =&gt; 'General',</a:t>
            </a:r>
            <a:endParaRPr lang="en-US" sz="500" dirty="0"/>
          </a:p>
          <a:p>
            <a:pPr marL="0" indent="0">
              <a:buNone/>
            </a:pPr>
            <a:r>
              <a:rPr lang="en-US" sz="500" dirty="0">
                <a:solidFill>
                  <a:srgbClr val="9CDCFE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    ])-&gt;save();</a:t>
            </a:r>
            <a:endParaRPr lang="en-US" sz="500" dirty="0"/>
          </a:p>
          <a:p>
            <a:pPr marL="0" indent="0">
              <a:buNone/>
            </a:pPr>
            <a:endParaRPr lang="en-US" sz="500" dirty="0"/>
          </a:p>
          <a:p>
            <a:pPr marL="0" indent="0">
              <a:buNone/>
            </a:pPr>
            <a:r>
              <a:rPr lang="en-US" sz="500" dirty="0">
                <a:solidFill>
                  <a:srgbClr val="9CDCFE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    \Drupal::messenger()-&gt;addStatus(t('My Module installed successfully.'));</a:t>
            </a:r>
            <a:endParaRPr lang="en-US" sz="500" dirty="0"/>
          </a:p>
          <a:p>
            <a:pPr marL="0" indent="0">
              <a:buNone/>
            </a:pPr>
            <a:r>
              <a:rPr lang="en-US" sz="500" dirty="0">
                <a:solidFill>
                  <a:srgbClr val="F0C8B8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}</a:t>
            </a:r>
            <a:endParaRPr lang="en-US" sz="500" dirty="0"/>
          </a:p>
          <a:p>
            <a:pPr marL="0" indent="0">
              <a:buNone/>
            </a:pPr>
            <a:endParaRPr lang="en-US" sz="500" dirty="0"/>
          </a:p>
          <a:p>
            <a:pPr marL="0" indent="0">
              <a:buNone/>
            </a:pPr>
            <a:r>
              <a:rPr lang="en-US" sz="500" dirty="0">
                <a:solidFill>
                  <a:srgbClr val="7EC8A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// ── HOOK_UNINSTALL — Clean up on module removal ────────────────────────</a:t>
            </a:r>
            <a:endParaRPr lang="en-US" sz="500" dirty="0"/>
          </a:p>
          <a:p>
            <a:pPr marL="0" indent="0">
              <a:buNone/>
            </a:pPr>
            <a:r>
              <a:rPr lang="en-US" sz="500" dirty="0">
                <a:solidFill>
                  <a:srgbClr val="61AFEF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function my_module_uninstall(): void {</a:t>
            </a:r>
            <a:endParaRPr lang="en-US" sz="500" dirty="0"/>
          </a:p>
          <a:p>
            <a:pPr marL="0" indent="0">
              <a:buNone/>
            </a:pPr>
            <a:r>
              <a:rPr lang="en-US" sz="500" dirty="0">
                <a:solidFill>
                  <a:srgbClr val="7EC8A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    // Remove State values</a:t>
            </a:r>
            <a:endParaRPr lang="en-US" sz="500" dirty="0"/>
          </a:p>
          <a:p>
            <a:pPr marL="0" indent="0">
              <a:buNone/>
            </a:pPr>
            <a:r>
              <a:rPr lang="en-US" sz="500" dirty="0">
                <a:solidFill>
                  <a:srgbClr val="9CDCFE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    \Drupal::state()-&gt;delete('my_module.last_run');</a:t>
            </a:r>
            <a:endParaRPr lang="en-US" sz="500" dirty="0"/>
          </a:p>
          <a:p>
            <a:pPr marL="0" indent="0">
              <a:buNone/>
            </a:pPr>
            <a:endParaRPr lang="en-US" sz="500" dirty="0"/>
          </a:p>
          <a:p>
            <a:pPr marL="0" indent="0">
              <a:buNone/>
            </a:pPr>
            <a:r>
              <a:rPr lang="en-US" sz="500" dirty="0">
                <a:solidFill>
                  <a:srgbClr val="7EC8A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    // Remove custom config (config/install/ YAML is removed automatically)</a:t>
            </a:r>
            <a:endParaRPr lang="en-US" sz="500" dirty="0"/>
          </a:p>
          <a:p>
            <a:pPr marL="0" indent="0">
              <a:buNone/>
            </a:pPr>
            <a:r>
              <a:rPr lang="en-US" sz="500" dirty="0">
                <a:solidFill>
                  <a:srgbClr val="7EC8A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    // But config NOT in config/install/ must be manually deleted:</a:t>
            </a:r>
            <a:endParaRPr lang="en-US" sz="500" dirty="0"/>
          </a:p>
          <a:p>
            <a:pPr marL="0" indent="0">
              <a:buNone/>
            </a:pPr>
            <a:r>
              <a:rPr lang="en-US" sz="500" dirty="0">
                <a:solidFill>
                  <a:srgbClr val="9CDCFE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    \Drupal::configFactory()-&gt;getEditable('my_module.derived_settings')-&gt;delete();</a:t>
            </a:r>
            <a:endParaRPr lang="en-US" sz="500" dirty="0"/>
          </a:p>
          <a:p>
            <a:pPr marL="0" indent="0">
              <a:buNone/>
            </a:pPr>
            <a:endParaRPr lang="en-US" sz="500" dirty="0"/>
          </a:p>
          <a:p>
            <a:pPr marL="0" indent="0">
              <a:buNone/>
            </a:pPr>
            <a:r>
              <a:rPr lang="en-US" sz="500" dirty="0">
                <a:solidFill>
                  <a:srgbClr val="9CDCFE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    \Drupal::messenger()-&gt;addStatus(t('My Module data cleaned up.'));</a:t>
            </a:r>
            <a:endParaRPr lang="en-US" sz="500" dirty="0"/>
          </a:p>
          <a:p>
            <a:pPr marL="0" indent="0">
              <a:buNone/>
            </a:pPr>
            <a:r>
              <a:rPr lang="en-US" sz="500" dirty="0">
                <a:solidFill>
                  <a:srgbClr val="F0C8B8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}</a:t>
            </a:r>
            <a:endParaRPr lang="en-US" sz="500" dirty="0"/>
          </a:p>
          <a:p>
            <a:pPr marL="0" indent="0">
              <a:buNone/>
            </a:pPr>
            <a:endParaRPr lang="en-US" sz="500" dirty="0"/>
          </a:p>
          <a:p>
            <a:pPr marL="0" indent="0">
              <a:buNone/>
            </a:pPr>
            <a:r>
              <a:rPr lang="en-US" sz="500" dirty="0">
                <a:solidFill>
                  <a:srgbClr val="7EC8A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// ── HOOK_SCHEMA — Define custom database tables ────────────────────────</a:t>
            </a:r>
            <a:endParaRPr lang="en-US" sz="500" dirty="0"/>
          </a:p>
          <a:p>
            <a:pPr marL="0" indent="0">
              <a:buNone/>
            </a:pPr>
            <a:r>
              <a:rPr lang="en-US" sz="500" dirty="0">
                <a:solidFill>
                  <a:srgbClr val="61AFEF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function my_module_schema(): array {</a:t>
            </a:r>
            <a:endParaRPr lang="en-US" sz="500" dirty="0"/>
          </a:p>
          <a:p>
            <a:pPr marL="0" indent="0">
              <a:buNone/>
            </a:pPr>
            <a:r>
              <a:rPr lang="en-US" sz="500" dirty="0">
                <a:solidFill>
                  <a:srgbClr val="61AFEF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    return [</a:t>
            </a:r>
            <a:endParaRPr lang="en-US" sz="500" dirty="0"/>
          </a:p>
          <a:p>
            <a:pPr marL="0" indent="0">
              <a:buNone/>
            </a:pPr>
            <a:r>
              <a:rPr lang="en-US" sz="500" dirty="0">
                <a:solidFill>
                  <a:srgbClr val="E5C07B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        'my_module_log' =&gt; [</a:t>
            </a:r>
            <a:endParaRPr lang="en-US" sz="500" dirty="0"/>
          </a:p>
          <a:p>
            <a:pPr marL="0" indent="0">
              <a:buNone/>
            </a:pPr>
            <a:r>
              <a:rPr lang="en-US" sz="500" dirty="0">
                <a:solidFill>
                  <a:srgbClr val="E5C07B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            'description' =&gt; 'Stores my_module operation log.',</a:t>
            </a:r>
            <a:endParaRPr lang="en-US" sz="500" dirty="0"/>
          </a:p>
          <a:p>
            <a:pPr marL="0" indent="0">
              <a:buNone/>
            </a:pPr>
            <a:r>
              <a:rPr lang="en-US" sz="500" dirty="0">
                <a:solidFill>
                  <a:srgbClr val="E5C07B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            'fields' =&gt; [</a:t>
            </a:r>
            <a:endParaRPr lang="en-US" sz="500" dirty="0"/>
          </a:p>
          <a:p>
            <a:pPr marL="0" indent="0">
              <a:buNone/>
            </a:pPr>
            <a:r>
              <a:rPr lang="en-US" sz="500" dirty="0">
                <a:solidFill>
                  <a:srgbClr val="E5C07B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                'id'        =&gt; ['type'=&gt;'serial', 'unsigned'=&gt;TRUE, 'not null'=&gt;TRUE],</a:t>
            </a:r>
            <a:endParaRPr lang="en-US" sz="500" dirty="0"/>
          </a:p>
          <a:p>
            <a:pPr marL="0" indent="0">
              <a:buNone/>
            </a:pPr>
            <a:r>
              <a:rPr lang="en-US" sz="500" dirty="0">
                <a:solidFill>
                  <a:srgbClr val="E5C07B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                'operation' =&gt; ['type'=&gt;'varchar', 'length'=&gt;64, 'not null'=&gt;TRUE],</a:t>
            </a:r>
            <a:endParaRPr lang="en-US" sz="500" dirty="0"/>
          </a:p>
          <a:p>
            <a:pPr marL="0" indent="0">
              <a:buNone/>
            </a:pPr>
            <a:r>
              <a:rPr lang="en-US" sz="500" dirty="0">
                <a:solidFill>
                  <a:srgbClr val="E5C07B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                'created'   =&gt; ['type'=&gt;'int', 'not null'=&gt;TRUE, 'default'=&gt;0],</a:t>
            </a:r>
            <a:endParaRPr lang="en-US" sz="500" dirty="0"/>
          </a:p>
          <a:p>
            <a:pPr marL="0" indent="0">
              <a:buNone/>
            </a:pPr>
            <a:r>
              <a:rPr lang="en-US" sz="500" dirty="0">
                <a:solidFill>
                  <a:srgbClr val="E5C07B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                'data'      =&gt; ['type'=&gt;'blob', 'size'=&gt;'big', 'serialize'=&gt;TRUE],</a:t>
            </a:r>
            <a:endParaRPr lang="en-US" sz="500" dirty="0"/>
          </a:p>
          <a:p>
            <a:pPr marL="0" indent="0">
              <a:buNone/>
            </a:pPr>
            <a:r>
              <a:rPr lang="en-US" sz="500" dirty="0">
                <a:solidFill>
                  <a:srgbClr val="F0C8B8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            ],</a:t>
            </a:r>
            <a:endParaRPr lang="en-US" sz="500" dirty="0"/>
          </a:p>
          <a:p>
            <a:pPr marL="0" indent="0">
              <a:buNone/>
            </a:pPr>
            <a:r>
              <a:rPr lang="en-US" sz="500" dirty="0">
                <a:solidFill>
                  <a:srgbClr val="E5C07B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            'primary key' =&gt; ['id'],</a:t>
            </a:r>
            <a:endParaRPr lang="en-US" sz="500" dirty="0"/>
          </a:p>
          <a:p>
            <a:pPr marL="0" indent="0">
              <a:buNone/>
            </a:pPr>
            <a:r>
              <a:rPr lang="en-US" sz="500" dirty="0">
                <a:solidFill>
                  <a:srgbClr val="E5C07B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            'indexes'     =&gt; ['operation' =&gt; ['operation']],</a:t>
            </a:r>
            <a:endParaRPr lang="en-US" sz="500" dirty="0"/>
          </a:p>
          <a:p>
            <a:pPr marL="0" indent="0">
              <a:buNone/>
            </a:pPr>
            <a:r>
              <a:rPr lang="en-US" sz="500" dirty="0">
                <a:solidFill>
                  <a:srgbClr val="F0C8B8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        ],</a:t>
            </a:r>
            <a:endParaRPr lang="en-US" sz="500" dirty="0"/>
          </a:p>
          <a:p>
            <a:pPr marL="0" indent="0">
              <a:buNone/>
            </a:pPr>
            <a:r>
              <a:rPr lang="en-US" sz="500" dirty="0">
                <a:solidFill>
                  <a:srgbClr val="F0C8B8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    ];</a:t>
            </a:r>
            <a:endParaRPr lang="en-US" sz="500" dirty="0"/>
          </a:p>
          <a:p>
            <a:pPr marL="0" indent="0">
              <a:buNone/>
            </a:pPr>
            <a:r>
              <a:rPr lang="en-US" sz="500" dirty="0">
                <a:solidFill>
                  <a:srgbClr val="F0C8B8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}</a:t>
            </a:r>
            <a:endParaRPr lang="en-US" sz="500" dirty="0"/>
          </a:p>
        </p:txBody>
      </p:sp>
    </p:spTree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4">
    <p:bg>
      <p:bgPr>
        <a:solidFill>
          <a:srgbClr val="FDF4F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658368"/>
          </a:xfrm>
          <a:prstGeom prst="rect">
            <a:avLst/>
          </a:prstGeom>
          <a:solidFill>
            <a:srgbClr val="140808"/>
          </a:solidFill>
          <a:ln w="12700">
            <a:solidFill>
              <a:srgbClr val="140808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3" name="Shape 1"/>
          <p:cNvSpPr/>
          <p:nvPr/>
        </p:nvSpPr>
        <p:spPr>
          <a:xfrm>
            <a:off x="0" y="658368"/>
            <a:ext cx="9144000" cy="50292"/>
          </a:xfrm>
          <a:prstGeom prst="rect">
            <a:avLst/>
          </a:prstGeom>
          <a:solidFill>
            <a:srgbClr val="F0907A"/>
          </a:solidFill>
          <a:ln w="12700">
            <a:solidFill>
              <a:srgbClr val="F0907A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4" name="Text 2"/>
          <p:cNvSpPr/>
          <p:nvPr/>
        </p:nvSpPr>
        <p:spPr>
          <a:xfrm>
            <a:off x="320040" y="0"/>
            <a:ext cx="4389120" cy="6583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2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Update API</a:t>
            </a:r>
            <a:endParaRPr lang="en-US" sz="2200" dirty="0"/>
          </a:p>
        </p:txBody>
      </p:sp>
      <p:sp>
        <p:nvSpPr>
          <p:cNvPr id="5" name="Text 3"/>
          <p:cNvSpPr/>
          <p:nvPr/>
        </p:nvSpPr>
        <p:spPr>
          <a:xfrm>
            <a:off x="4709160" y="0"/>
            <a:ext cx="4114800" cy="6583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300" dirty="0">
                <a:solidFill>
                  <a:srgbClr val="FDF4F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 |  Best Practices — Safe Update Hooks</a:t>
            </a:r>
            <a:endParaRPr lang="en-US" sz="1300" dirty="0"/>
          </a:p>
        </p:txBody>
      </p:sp>
      <p:sp>
        <p:nvSpPr>
          <p:cNvPr id="6" name="Shape 4"/>
          <p:cNvSpPr/>
          <p:nvPr/>
        </p:nvSpPr>
        <p:spPr>
          <a:xfrm>
            <a:off x="0" y="4846320"/>
            <a:ext cx="9144000" cy="297180"/>
          </a:xfrm>
          <a:prstGeom prst="rect">
            <a:avLst/>
          </a:prstGeom>
          <a:solidFill>
            <a:srgbClr val="140808"/>
          </a:solidFill>
          <a:ln w="12700">
            <a:solidFill>
              <a:srgbClr val="140808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7" name="Text 5"/>
          <p:cNvSpPr/>
          <p:nvPr/>
        </p:nvSpPr>
        <p:spPr>
          <a:xfrm>
            <a:off x="274320" y="4846320"/>
            <a:ext cx="8595360" cy="2971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800" dirty="0">
                <a:solidFill>
                  <a:srgbClr val="FDF4F0"/>
                </a:solidFill>
              </a:rPr>
              <a:t>drupal.org/docs  |  CACHING, PERFORMANCE &amp; DEPLOYMENT  |  COURSE 6 OF 7</a:t>
            </a:r>
            <a:endParaRPr lang="en-US" sz="800" dirty="0"/>
          </a:p>
        </p:txBody>
      </p:sp>
      <p:sp>
        <p:nvSpPr>
          <p:cNvPr id="8" name="Shape 6"/>
          <p:cNvSpPr/>
          <p:nvPr/>
        </p:nvSpPr>
        <p:spPr>
          <a:xfrm>
            <a:off x="320040" y="804672"/>
            <a:ext cx="4160520" cy="877824"/>
          </a:xfrm>
          <a:prstGeom prst="rect">
            <a:avLst/>
          </a:prstGeom>
          <a:solidFill>
            <a:srgbClr val="FFFFFF"/>
          </a:solidFill>
          <a:ln w="12700">
            <a:solidFill>
              <a:srgbClr val="EDD8D0"/>
            </a:solidFill>
            <a:prstDash val="solid"/>
          </a:ln>
          <a:effectLst>
            <a:outerShdw blurRad="101600" dist="38100" dir="8100000" algn="bl" rotWithShape="0">
              <a:srgbClr val="000000">
                <a:alpha val="12000"/>
              </a:srgbClr>
            </a:outerShdw>
          </a:effectLst>
        </p:spPr>
        <p:txBody>
          <a:bodyPr/>
          <a:lstStyle/>
          <a:p>
            <a:endParaRPr lang="en-US"/>
          </a:p>
        </p:txBody>
      </p:sp>
      <p:sp>
        <p:nvSpPr>
          <p:cNvPr id="9" name="Shape 7"/>
          <p:cNvSpPr/>
          <p:nvPr/>
        </p:nvSpPr>
        <p:spPr>
          <a:xfrm>
            <a:off x="411480" y="1051560"/>
            <a:ext cx="411480" cy="411480"/>
          </a:xfrm>
          <a:prstGeom prst="ellipse">
            <a:avLst/>
          </a:prstGeom>
          <a:solidFill>
            <a:srgbClr val="F0907A"/>
          </a:solidFill>
          <a:ln w="12700">
            <a:solidFill>
              <a:srgbClr val="F0907A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0" name="Text 8"/>
          <p:cNvSpPr/>
          <p:nvPr/>
        </p:nvSpPr>
        <p:spPr>
          <a:xfrm>
            <a:off x="411480" y="1051560"/>
            <a:ext cx="41148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300" b="1" dirty="0">
                <a:solidFill>
                  <a:srgbClr val="FFFFFF"/>
                </a:solidFill>
              </a:rPr>
              <a:t>✓</a:t>
            </a:r>
            <a:endParaRPr lang="en-US" sz="1300" dirty="0"/>
          </a:p>
        </p:txBody>
      </p:sp>
      <p:sp>
        <p:nvSpPr>
          <p:cNvPr id="11" name="Text 9"/>
          <p:cNvSpPr/>
          <p:nvPr/>
        </p:nvSpPr>
        <p:spPr>
          <a:xfrm>
            <a:off x="914400" y="877824"/>
            <a:ext cx="3474720" cy="7498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100" dirty="0">
                <a:solidFill>
                  <a:srgbClr val="1E0808"/>
                </a:solidFill>
              </a:rPr>
              <a:t>Make update hooks idempotent — check if the change is needed before making it (if field exists, skip). Failed deployments often re-run hooks; idempotency prevents data corruption</a:t>
            </a:r>
            <a:endParaRPr lang="en-US" sz="1100" dirty="0"/>
          </a:p>
        </p:txBody>
      </p:sp>
      <p:sp>
        <p:nvSpPr>
          <p:cNvPr id="12" name="Shape 10"/>
          <p:cNvSpPr/>
          <p:nvPr/>
        </p:nvSpPr>
        <p:spPr>
          <a:xfrm>
            <a:off x="320040" y="1810512"/>
            <a:ext cx="4160520" cy="877824"/>
          </a:xfrm>
          <a:prstGeom prst="rect">
            <a:avLst/>
          </a:prstGeom>
          <a:solidFill>
            <a:srgbClr val="FFFFFF"/>
          </a:solidFill>
          <a:ln w="12700">
            <a:solidFill>
              <a:srgbClr val="EDD8D0"/>
            </a:solidFill>
            <a:prstDash val="solid"/>
          </a:ln>
          <a:effectLst>
            <a:outerShdw blurRad="101600" dist="38100" dir="8100000" algn="bl" rotWithShape="0">
              <a:srgbClr val="000000">
                <a:alpha val="12000"/>
              </a:srgbClr>
            </a:outerShdw>
          </a:effectLst>
        </p:spPr>
        <p:txBody>
          <a:bodyPr/>
          <a:lstStyle/>
          <a:p>
            <a:endParaRPr lang="en-US"/>
          </a:p>
        </p:txBody>
      </p:sp>
      <p:sp>
        <p:nvSpPr>
          <p:cNvPr id="13" name="Shape 11"/>
          <p:cNvSpPr/>
          <p:nvPr/>
        </p:nvSpPr>
        <p:spPr>
          <a:xfrm>
            <a:off x="411480" y="2057400"/>
            <a:ext cx="411480" cy="411480"/>
          </a:xfrm>
          <a:prstGeom prst="ellipse">
            <a:avLst/>
          </a:prstGeom>
          <a:solidFill>
            <a:srgbClr val="F0907A"/>
          </a:solidFill>
          <a:ln w="12700">
            <a:solidFill>
              <a:srgbClr val="F0907A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4" name="Text 12"/>
          <p:cNvSpPr/>
          <p:nvPr/>
        </p:nvSpPr>
        <p:spPr>
          <a:xfrm>
            <a:off x="411480" y="2057400"/>
            <a:ext cx="41148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300" b="1" dirty="0">
                <a:solidFill>
                  <a:srgbClr val="FFFFFF"/>
                </a:solidFill>
              </a:rPr>
              <a:t>✓</a:t>
            </a:r>
            <a:endParaRPr lang="en-US" sz="1300" dirty="0"/>
          </a:p>
        </p:txBody>
      </p:sp>
      <p:sp>
        <p:nvSpPr>
          <p:cNvPr id="15" name="Text 13"/>
          <p:cNvSpPr/>
          <p:nvPr/>
        </p:nvSpPr>
        <p:spPr>
          <a:xfrm>
            <a:off x="914400" y="1883664"/>
            <a:ext cx="3474720" cy="7498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100" dirty="0">
                <a:solidFill>
                  <a:srgbClr val="1E0808"/>
                </a:solidFill>
              </a:rPr>
              <a:t>Use sandbox batching for any hook that processes more than ~100 entities — without it, large datasets time out during drush updb and leave the site in a broken half-updated state</a:t>
            </a:r>
            <a:endParaRPr lang="en-US" sz="1100" dirty="0"/>
          </a:p>
        </p:txBody>
      </p:sp>
      <p:sp>
        <p:nvSpPr>
          <p:cNvPr id="16" name="Shape 14"/>
          <p:cNvSpPr/>
          <p:nvPr/>
        </p:nvSpPr>
        <p:spPr>
          <a:xfrm>
            <a:off x="320040" y="2816352"/>
            <a:ext cx="4160520" cy="877824"/>
          </a:xfrm>
          <a:prstGeom prst="rect">
            <a:avLst/>
          </a:prstGeom>
          <a:solidFill>
            <a:srgbClr val="FFFFFF"/>
          </a:solidFill>
          <a:ln w="12700">
            <a:solidFill>
              <a:srgbClr val="EDD8D0"/>
            </a:solidFill>
            <a:prstDash val="solid"/>
          </a:ln>
          <a:effectLst>
            <a:outerShdw blurRad="101600" dist="38100" dir="8100000" algn="bl" rotWithShape="0">
              <a:srgbClr val="000000">
                <a:alpha val="12000"/>
              </a:srgbClr>
            </a:outerShdw>
          </a:effectLst>
        </p:spPr>
        <p:txBody>
          <a:bodyPr/>
          <a:lstStyle/>
          <a:p>
            <a:endParaRPr lang="en-US"/>
          </a:p>
        </p:txBody>
      </p:sp>
      <p:sp>
        <p:nvSpPr>
          <p:cNvPr id="17" name="Shape 15"/>
          <p:cNvSpPr/>
          <p:nvPr/>
        </p:nvSpPr>
        <p:spPr>
          <a:xfrm>
            <a:off x="411480" y="3063240"/>
            <a:ext cx="411480" cy="411480"/>
          </a:xfrm>
          <a:prstGeom prst="ellipse">
            <a:avLst/>
          </a:prstGeom>
          <a:solidFill>
            <a:srgbClr val="F0907A"/>
          </a:solidFill>
          <a:ln w="12700">
            <a:solidFill>
              <a:srgbClr val="F0907A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8" name="Text 16"/>
          <p:cNvSpPr/>
          <p:nvPr/>
        </p:nvSpPr>
        <p:spPr>
          <a:xfrm>
            <a:off x="411480" y="3063240"/>
            <a:ext cx="41148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300" b="1" dirty="0">
                <a:solidFill>
                  <a:srgbClr val="FFFFFF"/>
                </a:solidFill>
              </a:rPr>
              <a:t>✓</a:t>
            </a:r>
            <a:endParaRPr lang="en-US" sz="1300" dirty="0"/>
          </a:p>
        </p:txBody>
      </p:sp>
      <p:sp>
        <p:nvSpPr>
          <p:cNvPr id="19" name="Text 17"/>
          <p:cNvSpPr/>
          <p:nvPr/>
        </p:nvSpPr>
        <p:spPr>
          <a:xfrm>
            <a:off x="914400" y="2889504"/>
            <a:ext cx="3474720" cy="7498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100" dirty="0">
                <a:solidFill>
                  <a:srgbClr val="1E0808"/>
                </a:solidFill>
              </a:rPr>
              <a:t>Return a descriptive string from update hooks — drush updb displays it in the terminal log. 'Updated 2,341 product nodes.' is far more useful than no output</a:t>
            </a:r>
            <a:endParaRPr lang="en-US" sz="1100" dirty="0"/>
          </a:p>
        </p:txBody>
      </p:sp>
      <p:sp>
        <p:nvSpPr>
          <p:cNvPr id="20" name="Shape 18"/>
          <p:cNvSpPr/>
          <p:nvPr/>
        </p:nvSpPr>
        <p:spPr>
          <a:xfrm>
            <a:off x="320040" y="3822192"/>
            <a:ext cx="4160520" cy="877824"/>
          </a:xfrm>
          <a:prstGeom prst="rect">
            <a:avLst/>
          </a:prstGeom>
          <a:solidFill>
            <a:srgbClr val="FFFFFF"/>
          </a:solidFill>
          <a:ln w="12700">
            <a:solidFill>
              <a:srgbClr val="EDD8D0"/>
            </a:solidFill>
            <a:prstDash val="solid"/>
          </a:ln>
          <a:effectLst>
            <a:outerShdw blurRad="101600" dist="38100" dir="8100000" algn="bl" rotWithShape="0">
              <a:srgbClr val="000000">
                <a:alpha val="12000"/>
              </a:srgbClr>
            </a:outerShdw>
          </a:effectLst>
        </p:spPr>
        <p:txBody>
          <a:bodyPr/>
          <a:lstStyle/>
          <a:p>
            <a:endParaRPr lang="en-US"/>
          </a:p>
        </p:txBody>
      </p:sp>
      <p:sp>
        <p:nvSpPr>
          <p:cNvPr id="21" name="Shape 19"/>
          <p:cNvSpPr/>
          <p:nvPr/>
        </p:nvSpPr>
        <p:spPr>
          <a:xfrm>
            <a:off x="411480" y="4069080"/>
            <a:ext cx="411480" cy="411480"/>
          </a:xfrm>
          <a:prstGeom prst="ellipse">
            <a:avLst/>
          </a:prstGeom>
          <a:solidFill>
            <a:srgbClr val="F0907A"/>
          </a:solidFill>
          <a:ln w="12700">
            <a:solidFill>
              <a:srgbClr val="F0907A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22" name="Text 20"/>
          <p:cNvSpPr/>
          <p:nvPr/>
        </p:nvSpPr>
        <p:spPr>
          <a:xfrm>
            <a:off x="411480" y="4069080"/>
            <a:ext cx="41148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300" b="1" dirty="0">
                <a:solidFill>
                  <a:srgbClr val="FFFFFF"/>
                </a:solidFill>
              </a:rPr>
              <a:t>✓</a:t>
            </a:r>
            <a:endParaRPr lang="en-US" sz="1300" dirty="0"/>
          </a:p>
        </p:txBody>
      </p:sp>
      <p:sp>
        <p:nvSpPr>
          <p:cNvPr id="23" name="Text 21"/>
          <p:cNvSpPr/>
          <p:nvPr/>
        </p:nvSpPr>
        <p:spPr>
          <a:xfrm>
            <a:off x="914400" y="3895344"/>
            <a:ext cx="3474720" cy="7498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100" dirty="0">
                <a:solidFill>
                  <a:srgbClr val="1E0808"/>
                </a:solidFill>
              </a:rPr>
              <a:t>Use post_update hooks instead of hook_update_N when your change depends on config being imported first — post-update hooks always run after config:import in the deploy sequence</a:t>
            </a:r>
            <a:endParaRPr lang="en-US" sz="1100" dirty="0"/>
          </a:p>
        </p:txBody>
      </p:sp>
      <p:sp>
        <p:nvSpPr>
          <p:cNvPr id="24" name="Shape 22"/>
          <p:cNvSpPr/>
          <p:nvPr/>
        </p:nvSpPr>
        <p:spPr>
          <a:xfrm>
            <a:off x="4663440" y="804672"/>
            <a:ext cx="4160520" cy="877824"/>
          </a:xfrm>
          <a:prstGeom prst="rect">
            <a:avLst/>
          </a:prstGeom>
          <a:solidFill>
            <a:srgbClr val="FFFFFF"/>
          </a:solidFill>
          <a:ln w="12700">
            <a:solidFill>
              <a:srgbClr val="EDD8D0"/>
            </a:solidFill>
            <a:prstDash val="solid"/>
          </a:ln>
          <a:effectLst>
            <a:outerShdw blurRad="101600" dist="38100" dir="8100000" algn="bl" rotWithShape="0">
              <a:srgbClr val="000000">
                <a:alpha val="12000"/>
              </a:srgbClr>
            </a:outerShdw>
          </a:effectLst>
        </p:spPr>
        <p:txBody>
          <a:bodyPr/>
          <a:lstStyle/>
          <a:p>
            <a:endParaRPr lang="en-US"/>
          </a:p>
        </p:txBody>
      </p:sp>
      <p:sp>
        <p:nvSpPr>
          <p:cNvPr id="25" name="Shape 23"/>
          <p:cNvSpPr/>
          <p:nvPr/>
        </p:nvSpPr>
        <p:spPr>
          <a:xfrm>
            <a:off x="4754880" y="1051560"/>
            <a:ext cx="411480" cy="411480"/>
          </a:xfrm>
          <a:prstGeom prst="ellipse">
            <a:avLst/>
          </a:prstGeom>
          <a:solidFill>
            <a:srgbClr val="D4A030"/>
          </a:solidFill>
          <a:ln w="12700">
            <a:solidFill>
              <a:srgbClr val="D4A030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26" name="Text 24"/>
          <p:cNvSpPr/>
          <p:nvPr/>
        </p:nvSpPr>
        <p:spPr>
          <a:xfrm>
            <a:off x="4754880" y="1051560"/>
            <a:ext cx="41148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300" b="1" dirty="0">
                <a:solidFill>
                  <a:srgbClr val="FFFFFF"/>
                </a:solidFill>
              </a:rPr>
              <a:t>⚠</a:t>
            </a:r>
            <a:endParaRPr lang="en-US" sz="1300" dirty="0"/>
          </a:p>
        </p:txBody>
      </p:sp>
      <p:sp>
        <p:nvSpPr>
          <p:cNvPr id="27" name="Text 25"/>
          <p:cNvSpPr/>
          <p:nvPr/>
        </p:nvSpPr>
        <p:spPr>
          <a:xfrm>
            <a:off x="5257800" y="877824"/>
            <a:ext cx="3474720" cy="7498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100" dirty="0">
                <a:solidFill>
                  <a:srgbClr val="1E0808"/>
                </a:solidFill>
              </a:rPr>
              <a:t>Never remove a hook_update_N after it has run in production — Drupal tracks which hooks have run by name. Removing them causes re-execution on the next server that hasn't run them</a:t>
            </a:r>
            <a:endParaRPr lang="en-US" sz="1100" dirty="0"/>
          </a:p>
        </p:txBody>
      </p:sp>
      <p:sp>
        <p:nvSpPr>
          <p:cNvPr id="28" name="Shape 26"/>
          <p:cNvSpPr/>
          <p:nvPr/>
        </p:nvSpPr>
        <p:spPr>
          <a:xfrm>
            <a:off x="4663440" y="1810512"/>
            <a:ext cx="4160520" cy="877824"/>
          </a:xfrm>
          <a:prstGeom prst="rect">
            <a:avLst/>
          </a:prstGeom>
          <a:solidFill>
            <a:srgbClr val="FFFFFF"/>
          </a:solidFill>
          <a:ln w="12700">
            <a:solidFill>
              <a:srgbClr val="EDD8D0"/>
            </a:solidFill>
            <a:prstDash val="solid"/>
          </a:ln>
          <a:effectLst>
            <a:outerShdw blurRad="101600" dist="38100" dir="8100000" algn="bl" rotWithShape="0">
              <a:srgbClr val="000000">
                <a:alpha val="12000"/>
              </a:srgbClr>
            </a:outerShdw>
          </a:effectLst>
        </p:spPr>
        <p:txBody>
          <a:bodyPr/>
          <a:lstStyle/>
          <a:p>
            <a:endParaRPr lang="en-US"/>
          </a:p>
        </p:txBody>
      </p:sp>
      <p:sp>
        <p:nvSpPr>
          <p:cNvPr id="29" name="Shape 27"/>
          <p:cNvSpPr/>
          <p:nvPr/>
        </p:nvSpPr>
        <p:spPr>
          <a:xfrm>
            <a:off x="4754880" y="2057400"/>
            <a:ext cx="411480" cy="411480"/>
          </a:xfrm>
          <a:prstGeom prst="ellipse">
            <a:avLst/>
          </a:prstGeom>
          <a:solidFill>
            <a:srgbClr val="D4A030"/>
          </a:solidFill>
          <a:ln w="12700">
            <a:solidFill>
              <a:srgbClr val="D4A030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30" name="Text 28"/>
          <p:cNvSpPr/>
          <p:nvPr/>
        </p:nvSpPr>
        <p:spPr>
          <a:xfrm>
            <a:off x="4754880" y="2057400"/>
            <a:ext cx="41148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300" b="1" dirty="0">
                <a:solidFill>
                  <a:srgbClr val="FFFFFF"/>
                </a:solidFill>
              </a:rPr>
              <a:t>⚠</a:t>
            </a:r>
            <a:endParaRPr lang="en-US" sz="1300" dirty="0"/>
          </a:p>
        </p:txBody>
      </p:sp>
      <p:sp>
        <p:nvSpPr>
          <p:cNvPr id="31" name="Text 29"/>
          <p:cNvSpPr/>
          <p:nvPr/>
        </p:nvSpPr>
        <p:spPr>
          <a:xfrm>
            <a:off x="5257800" y="1883664"/>
            <a:ext cx="3474720" cy="7498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100" dirty="0">
                <a:solidFill>
                  <a:srgbClr val="1E0808"/>
                </a:solidFill>
              </a:rPr>
              <a:t>Test update hooks on a copy of production data before deploying — schema changes and data transforms that work on dev data often fail on real production data volumes</a:t>
            </a:r>
            <a:endParaRPr lang="en-US" sz="1100" dirty="0"/>
          </a:p>
        </p:txBody>
      </p:sp>
      <p:sp>
        <p:nvSpPr>
          <p:cNvPr id="32" name="Shape 30"/>
          <p:cNvSpPr/>
          <p:nvPr/>
        </p:nvSpPr>
        <p:spPr>
          <a:xfrm>
            <a:off x="4663440" y="2816352"/>
            <a:ext cx="4160520" cy="877824"/>
          </a:xfrm>
          <a:prstGeom prst="rect">
            <a:avLst/>
          </a:prstGeom>
          <a:solidFill>
            <a:srgbClr val="FFFFFF"/>
          </a:solidFill>
          <a:ln w="12700">
            <a:solidFill>
              <a:srgbClr val="EDD8D0"/>
            </a:solidFill>
            <a:prstDash val="solid"/>
          </a:ln>
          <a:effectLst>
            <a:outerShdw blurRad="101600" dist="38100" dir="8100000" algn="bl" rotWithShape="0">
              <a:srgbClr val="000000">
                <a:alpha val="12000"/>
              </a:srgbClr>
            </a:outerShdw>
          </a:effectLst>
        </p:spPr>
        <p:txBody>
          <a:bodyPr/>
          <a:lstStyle/>
          <a:p>
            <a:endParaRPr lang="en-US"/>
          </a:p>
        </p:txBody>
      </p:sp>
      <p:sp>
        <p:nvSpPr>
          <p:cNvPr id="33" name="Shape 31"/>
          <p:cNvSpPr/>
          <p:nvPr/>
        </p:nvSpPr>
        <p:spPr>
          <a:xfrm>
            <a:off x="4754880" y="3063240"/>
            <a:ext cx="411480" cy="411480"/>
          </a:xfrm>
          <a:prstGeom prst="ellipse">
            <a:avLst/>
          </a:prstGeom>
          <a:solidFill>
            <a:srgbClr val="A8281E"/>
          </a:solidFill>
          <a:ln w="12700">
            <a:solidFill>
              <a:srgbClr val="A8281E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34" name="Text 32"/>
          <p:cNvSpPr/>
          <p:nvPr/>
        </p:nvSpPr>
        <p:spPr>
          <a:xfrm>
            <a:off x="4754880" y="3063240"/>
            <a:ext cx="41148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300" b="1" dirty="0">
                <a:solidFill>
                  <a:srgbClr val="FFFFFF"/>
                </a:solidFill>
              </a:rPr>
              <a:t>✗</a:t>
            </a:r>
            <a:endParaRPr lang="en-US" sz="1300" dirty="0"/>
          </a:p>
        </p:txBody>
      </p:sp>
      <p:sp>
        <p:nvSpPr>
          <p:cNvPr id="35" name="Text 33"/>
          <p:cNvSpPr/>
          <p:nvPr/>
        </p:nvSpPr>
        <p:spPr>
          <a:xfrm>
            <a:off x="5257800" y="2889504"/>
            <a:ext cx="3474720" cy="7498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100" dirty="0">
                <a:solidFill>
                  <a:srgbClr val="1E0808"/>
                </a:solidFill>
              </a:rPr>
              <a:t>Don't do heavy computation in hook_update_N without batching — drush updb has no time limit but web-triggered updates do. Always use the sandbox pattern for large data operations</a:t>
            </a:r>
            <a:endParaRPr lang="en-US" sz="1100" dirty="0"/>
          </a:p>
        </p:txBody>
      </p:sp>
      <p:sp>
        <p:nvSpPr>
          <p:cNvPr id="36" name="Shape 34"/>
          <p:cNvSpPr/>
          <p:nvPr/>
        </p:nvSpPr>
        <p:spPr>
          <a:xfrm>
            <a:off x="4663440" y="3822192"/>
            <a:ext cx="4160520" cy="877824"/>
          </a:xfrm>
          <a:prstGeom prst="rect">
            <a:avLst/>
          </a:prstGeom>
          <a:solidFill>
            <a:srgbClr val="FFFFFF"/>
          </a:solidFill>
          <a:ln w="12700">
            <a:solidFill>
              <a:srgbClr val="EDD8D0"/>
            </a:solidFill>
            <a:prstDash val="solid"/>
          </a:ln>
          <a:effectLst>
            <a:outerShdw blurRad="101600" dist="38100" dir="8100000" algn="bl" rotWithShape="0">
              <a:srgbClr val="000000">
                <a:alpha val="12000"/>
              </a:srgbClr>
            </a:outerShdw>
          </a:effectLst>
        </p:spPr>
        <p:txBody>
          <a:bodyPr/>
          <a:lstStyle/>
          <a:p>
            <a:endParaRPr lang="en-US"/>
          </a:p>
        </p:txBody>
      </p:sp>
      <p:sp>
        <p:nvSpPr>
          <p:cNvPr id="37" name="Shape 35"/>
          <p:cNvSpPr/>
          <p:nvPr/>
        </p:nvSpPr>
        <p:spPr>
          <a:xfrm>
            <a:off x="4754880" y="4069080"/>
            <a:ext cx="411480" cy="411480"/>
          </a:xfrm>
          <a:prstGeom prst="ellipse">
            <a:avLst/>
          </a:prstGeom>
          <a:solidFill>
            <a:srgbClr val="A8281E"/>
          </a:solidFill>
          <a:ln w="12700">
            <a:solidFill>
              <a:srgbClr val="A8281E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38" name="Text 36"/>
          <p:cNvSpPr/>
          <p:nvPr/>
        </p:nvSpPr>
        <p:spPr>
          <a:xfrm>
            <a:off x="4754880" y="4069080"/>
            <a:ext cx="41148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300" b="1" dirty="0">
                <a:solidFill>
                  <a:srgbClr val="FFFFFF"/>
                </a:solidFill>
              </a:rPr>
              <a:t>✗</a:t>
            </a:r>
            <a:endParaRPr lang="en-US" sz="1300" dirty="0"/>
          </a:p>
        </p:txBody>
      </p:sp>
      <p:sp>
        <p:nvSpPr>
          <p:cNvPr id="39" name="Text 37"/>
          <p:cNvSpPr/>
          <p:nvPr/>
        </p:nvSpPr>
        <p:spPr>
          <a:xfrm>
            <a:off x="5257800" y="3895344"/>
            <a:ext cx="3474720" cy="7498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100" dirty="0">
                <a:solidFill>
                  <a:srgbClr val="1E0808"/>
                </a:solidFill>
              </a:rPr>
              <a:t>Don't rely on services in hook_install or hook_update_N that may not exist yet — call \Drupal::database() directly or use static methods rather than injected services during early bootstrap</a:t>
            </a:r>
            <a:endParaRPr lang="en-US" sz="1100" dirty="0"/>
          </a:p>
        </p:txBody>
      </p:sp>
    </p:spTree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5">
    <p:bg>
      <p:bgPr>
        <a:solidFill>
          <a:srgbClr val="140808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18872" cy="5143500"/>
          </a:xfrm>
          <a:prstGeom prst="rect">
            <a:avLst/>
          </a:prstGeom>
          <a:solidFill>
            <a:srgbClr val="F0907A"/>
          </a:solidFill>
          <a:ln w="12700">
            <a:solidFill>
              <a:srgbClr val="F0907A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3" name="Shape 1"/>
          <p:cNvSpPr/>
          <p:nvPr/>
        </p:nvSpPr>
        <p:spPr>
          <a:xfrm>
            <a:off x="411480" y="530352"/>
            <a:ext cx="1024128" cy="1024128"/>
          </a:xfrm>
          <a:prstGeom prst="ellipse">
            <a:avLst/>
          </a:prstGeom>
          <a:solidFill>
            <a:srgbClr val="A8281E"/>
          </a:solidFill>
          <a:ln w="25400">
            <a:solidFill>
              <a:srgbClr val="F0907A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4" name="Text 2"/>
          <p:cNvSpPr/>
          <p:nvPr/>
        </p:nvSpPr>
        <p:spPr>
          <a:xfrm>
            <a:off x="411480" y="530352"/>
            <a:ext cx="1024128" cy="10241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4000" b="1" dirty="0">
                <a:solidFill>
                  <a:srgbClr val="FFFFFF"/>
                </a:solidFill>
              </a:rPr>
              <a:t>API 9</a:t>
            </a:r>
            <a:endParaRPr lang="en-US" sz="4000" dirty="0"/>
          </a:p>
        </p:txBody>
      </p:sp>
      <p:sp>
        <p:nvSpPr>
          <p:cNvPr id="5" name="Text 3"/>
          <p:cNvSpPr/>
          <p:nvPr/>
        </p:nvSpPr>
        <p:spPr>
          <a:xfrm>
            <a:off x="347472" y="1783080"/>
            <a:ext cx="845820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38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Automated Testing APIs</a:t>
            </a:r>
            <a:endParaRPr lang="en-US" sz="3800" dirty="0"/>
          </a:p>
        </p:txBody>
      </p:sp>
      <p:sp>
        <p:nvSpPr>
          <p:cNvPr id="6" name="Text 4"/>
          <p:cNvSpPr/>
          <p:nvPr/>
        </p:nvSpPr>
        <p:spPr>
          <a:xfrm>
            <a:off x="347472" y="2816352"/>
            <a:ext cx="8458200" cy="6583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500" dirty="0">
                <a:solidFill>
                  <a:srgbClr val="FDF4F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PHPUnit, KernelTestBase, BrowserTestBase, and ExistingSiteBase — testing at every layer of the stack</a:t>
            </a:r>
            <a:endParaRPr lang="en-US" sz="1500" dirty="0"/>
          </a:p>
        </p:txBody>
      </p:sp>
      <p:sp>
        <p:nvSpPr>
          <p:cNvPr id="7" name="Shape 5"/>
          <p:cNvSpPr/>
          <p:nvPr/>
        </p:nvSpPr>
        <p:spPr>
          <a:xfrm>
            <a:off x="0" y="4754880"/>
            <a:ext cx="9144000" cy="388620"/>
          </a:xfrm>
          <a:prstGeom prst="rect">
            <a:avLst/>
          </a:prstGeom>
          <a:solidFill>
            <a:srgbClr val="A8281E"/>
          </a:solidFill>
          <a:ln w="12700">
            <a:solidFill>
              <a:srgbClr val="A8281E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8" name="Text 6"/>
          <p:cNvSpPr/>
          <p:nvPr/>
        </p:nvSpPr>
        <p:spPr>
          <a:xfrm>
            <a:off x="274320" y="4754880"/>
            <a:ext cx="8686800" cy="3886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900" dirty="0">
                <a:solidFill>
                  <a:srgbClr val="FDF4F0"/>
                </a:solidFill>
              </a:rPr>
              <a:t>DRUPAL CORE APIs  |  COURSE 6: CACHING, PERFORMANCE &amp; DEPLOYMENT</a:t>
            </a:r>
            <a:endParaRPr lang="en-US" sz="900" dirty="0"/>
          </a:p>
        </p:txBody>
      </p:sp>
    </p:spTree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6">
    <p:bg>
      <p:bgPr>
        <a:solidFill>
          <a:srgbClr val="FDF4F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658368"/>
          </a:xfrm>
          <a:prstGeom prst="rect">
            <a:avLst/>
          </a:prstGeom>
          <a:solidFill>
            <a:srgbClr val="140808"/>
          </a:solidFill>
          <a:ln w="12700">
            <a:solidFill>
              <a:srgbClr val="140808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3" name="Shape 1"/>
          <p:cNvSpPr/>
          <p:nvPr/>
        </p:nvSpPr>
        <p:spPr>
          <a:xfrm>
            <a:off x="0" y="658368"/>
            <a:ext cx="9144000" cy="50292"/>
          </a:xfrm>
          <a:prstGeom prst="rect">
            <a:avLst/>
          </a:prstGeom>
          <a:solidFill>
            <a:srgbClr val="F0907A"/>
          </a:solidFill>
          <a:ln w="12700">
            <a:solidFill>
              <a:srgbClr val="F0907A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4" name="Text 2"/>
          <p:cNvSpPr/>
          <p:nvPr/>
        </p:nvSpPr>
        <p:spPr>
          <a:xfrm>
            <a:off x="320040" y="0"/>
            <a:ext cx="4389120" cy="6583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2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Automated Testing</a:t>
            </a:r>
            <a:endParaRPr lang="en-US" sz="2200" dirty="0"/>
          </a:p>
        </p:txBody>
      </p:sp>
      <p:sp>
        <p:nvSpPr>
          <p:cNvPr id="5" name="Text 3"/>
          <p:cNvSpPr/>
          <p:nvPr/>
        </p:nvSpPr>
        <p:spPr>
          <a:xfrm>
            <a:off x="4709160" y="0"/>
            <a:ext cx="4114800" cy="6583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300" dirty="0">
                <a:solidFill>
                  <a:srgbClr val="FDF4F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 |  Drupal Testing Layers — Choosing the Right Test Type</a:t>
            </a:r>
            <a:endParaRPr lang="en-US" sz="1300" dirty="0"/>
          </a:p>
        </p:txBody>
      </p:sp>
      <p:sp>
        <p:nvSpPr>
          <p:cNvPr id="6" name="Shape 4"/>
          <p:cNvSpPr/>
          <p:nvPr/>
        </p:nvSpPr>
        <p:spPr>
          <a:xfrm>
            <a:off x="0" y="4846320"/>
            <a:ext cx="9144000" cy="297180"/>
          </a:xfrm>
          <a:prstGeom prst="rect">
            <a:avLst/>
          </a:prstGeom>
          <a:solidFill>
            <a:srgbClr val="140808"/>
          </a:solidFill>
          <a:ln w="12700">
            <a:solidFill>
              <a:srgbClr val="140808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7" name="Text 5"/>
          <p:cNvSpPr/>
          <p:nvPr/>
        </p:nvSpPr>
        <p:spPr>
          <a:xfrm>
            <a:off x="274320" y="4846320"/>
            <a:ext cx="8595360" cy="2971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800" dirty="0">
                <a:solidFill>
                  <a:srgbClr val="FDF4F0"/>
                </a:solidFill>
              </a:rPr>
              <a:t>drupal.org/docs  |  CACHING, PERFORMANCE &amp; DEPLOYMENT  |  COURSE 6 OF 7</a:t>
            </a:r>
            <a:endParaRPr lang="en-US" sz="800" dirty="0"/>
          </a:p>
        </p:txBody>
      </p:sp>
      <p:sp>
        <p:nvSpPr>
          <p:cNvPr id="8" name="Text 6"/>
          <p:cNvSpPr/>
          <p:nvPr/>
        </p:nvSpPr>
        <p:spPr>
          <a:xfrm>
            <a:off x="320040" y="786384"/>
            <a:ext cx="850392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300" dirty="0">
                <a:solidFill>
                  <a:srgbClr val="1E0808"/>
                </a:solidFill>
              </a:rPr>
              <a:t>Choose the least expensive test type that still covers your scenario — unit tests are fastest, functional slowest.</a:t>
            </a:r>
            <a:endParaRPr lang="en-US" sz="1300" dirty="0"/>
          </a:p>
        </p:txBody>
      </p:sp>
      <p:graphicFrame>
        <p:nvGraphicFramePr>
          <p:cNvPr id="47" name="Table 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067426126"/>
              </p:ext>
            </p:extLst>
          </p:nvPr>
        </p:nvGraphicFramePr>
        <p:xfrm>
          <a:off x="320040" y="1115568"/>
          <a:ext cx="8503920" cy="2461913"/>
        </p:xfrm>
        <a:graphic>
          <a:graphicData uri="http://schemas.openxmlformats.org/drawingml/2006/table">
            <a:tbl>
              <a:tblPr/>
              <a:tblGrid>
                <a:gridCol w="18288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41732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24028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3017520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389273"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100" b="1" dirty="0">
                          <a:solidFill>
                            <a:srgbClr val="FFFFFF"/>
                          </a:solidFill>
                        </a:rPr>
                        <a:t>Type</a:t>
                      </a:r>
                      <a:endParaRPr lang="en-US" sz="1100" dirty="0"/>
                    </a:p>
                  </a:txBody>
                  <a:tcPr>
                    <a:lnL w="12700" cap="flat" cmpd="sng" algn="ctr">
                      <a:solidFill>
                        <a:srgbClr val="EDD8D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EDD8D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EDD8D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DD8D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40808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100" b="1" dirty="0">
                          <a:solidFill>
                            <a:srgbClr val="FFFFFF"/>
                          </a:solidFill>
                        </a:rPr>
                        <a:t>Speed</a:t>
                      </a:r>
                      <a:endParaRPr lang="en-US" sz="1100" dirty="0"/>
                    </a:p>
                  </a:txBody>
                  <a:tcPr>
                    <a:lnL w="12700" cap="flat" cmpd="sng" algn="ctr">
                      <a:solidFill>
                        <a:srgbClr val="EDD8D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EDD8D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EDD8D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DD8D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8281E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100" b="1" dirty="0">
                          <a:solidFill>
                            <a:srgbClr val="FFFFFF"/>
                          </a:solidFill>
                        </a:rPr>
                        <a:t>Bootstrap</a:t>
                      </a:r>
                      <a:endParaRPr lang="en-US" sz="1100" dirty="0"/>
                    </a:p>
                  </a:txBody>
                  <a:tcPr>
                    <a:lnL w="12700" cap="flat" cmpd="sng" algn="ctr">
                      <a:solidFill>
                        <a:srgbClr val="EDD8D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EDD8D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EDD8D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DD8D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4503A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100" b="1" dirty="0">
                          <a:solidFill>
                            <a:srgbClr val="FFFFFF"/>
                          </a:solidFill>
                        </a:rPr>
                        <a:t>Use For</a:t>
                      </a:r>
                      <a:endParaRPr lang="en-US" sz="1100" dirty="0"/>
                    </a:p>
                  </a:txBody>
                  <a:tcPr>
                    <a:lnL w="12700" cap="flat" cmpd="sng" algn="ctr">
                      <a:solidFill>
                        <a:srgbClr val="EDD8D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EDD8D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EDD8D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DD8D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6B1A1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000" dirty="0">
                          <a:solidFill>
                            <a:srgbClr val="000000"/>
                          </a:solidFill>
                        </a:rPr>
                        <a:t>UnitTestCase</a:t>
                      </a:r>
                      <a:endParaRPr lang="en-US" sz="1000" dirty="0"/>
                    </a:p>
                  </a:txBody>
                  <a:tcPr>
                    <a:lnL w="12700" cap="flat" cmpd="sng" algn="ctr">
                      <a:solidFill>
                        <a:srgbClr val="EDD8D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EDD8D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EDD8D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DD8D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000" dirty="0">
                          <a:solidFill>
                            <a:srgbClr val="000000"/>
                          </a:solidFill>
                        </a:rPr>
                        <a:t>⚡ Fastest (ms)</a:t>
                      </a:r>
                      <a:endParaRPr lang="en-US" sz="1000" dirty="0"/>
                    </a:p>
                  </a:txBody>
                  <a:tcPr>
                    <a:lnL w="12700" cap="flat" cmpd="sng" algn="ctr">
                      <a:solidFill>
                        <a:srgbClr val="EDD8D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EDD8D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EDD8D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DD8D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000" dirty="0">
                          <a:solidFill>
                            <a:srgbClr val="000000"/>
                          </a:solidFill>
                        </a:rPr>
                        <a:t>None — pure PHP</a:t>
                      </a:r>
                      <a:endParaRPr lang="en-US" sz="1000" dirty="0"/>
                    </a:p>
                  </a:txBody>
                  <a:tcPr>
                    <a:lnL w="12700" cap="flat" cmpd="sng" algn="ctr">
                      <a:solidFill>
                        <a:srgbClr val="EDD8D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EDD8D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EDD8D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DD8D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000" dirty="0">
                          <a:solidFill>
                            <a:srgbClr val="000000"/>
                          </a:solidFill>
                        </a:rPr>
                        <a:t>Services, utilities, value objects with no Drupal dependencies</a:t>
                      </a:r>
                      <a:endParaRPr lang="en-US" sz="1000" dirty="0"/>
                    </a:p>
                  </a:txBody>
                  <a:tcPr>
                    <a:lnL w="12700" cap="flat" cmpd="sng" algn="ctr">
                      <a:solidFill>
                        <a:srgbClr val="EDD8D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EDD8D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EDD8D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DD8D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000" dirty="0">
                          <a:solidFill>
                            <a:srgbClr val="000000"/>
                          </a:solidFill>
                        </a:rPr>
                        <a:t>KernelTestBase</a:t>
                      </a:r>
                      <a:endParaRPr lang="en-US" sz="1000" dirty="0"/>
                    </a:p>
                  </a:txBody>
                  <a:tcPr>
                    <a:lnL w="12700" cap="flat" cmpd="sng" algn="ctr">
                      <a:solidFill>
                        <a:srgbClr val="EDD8D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EDD8D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EDD8D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DD8D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000" dirty="0">
                          <a:solidFill>
                            <a:srgbClr val="000000"/>
                          </a:solidFill>
                        </a:rPr>
                        <a:t>🚀 Fast (seconds)</a:t>
                      </a:r>
                      <a:endParaRPr lang="en-US" sz="1000" dirty="0"/>
                    </a:p>
                  </a:txBody>
                  <a:tcPr>
                    <a:lnL w="12700" cap="flat" cmpd="sng" algn="ctr">
                      <a:solidFill>
                        <a:srgbClr val="EDD8D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EDD8D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EDD8D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DD8D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000" dirty="0">
                          <a:solidFill>
                            <a:srgbClr val="000000"/>
                          </a:solidFill>
                        </a:rPr>
                        <a:t>Partial Drupal kernel</a:t>
                      </a:r>
                      <a:endParaRPr lang="en-US" sz="1000" dirty="0"/>
                    </a:p>
                  </a:txBody>
                  <a:tcPr>
                    <a:lnL w="12700" cap="flat" cmpd="sng" algn="ctr">
                      <a:solidFill>
                        <a:srgbClr val="EDD8D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EDD8D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EDD8D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DD8D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000" dirty="0">
                          <a:solidFill>
                            <a:srgbClr val="000000"/>
                          </a:solidFill>
                        </a:rPr>
                        <a:t>Entity operations, DB queries, services, plugins, hooks</a:t>
                      </a:r>
                      <a:endParaRPr lang="en-US" sz="1000" dirty="0"/>
                    </a:p>
                  </a:txBody>
                  <a:tcPr>
                    <a:lnL w="12700" cap="flat" cmpd="sng" algn="ctr">
                      <a:solidFill>
                        <a:srgbClr val="EDD8D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EDD8D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EDD8D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DD8D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000" dirty="0">
                          <a:solidFill>
                            <a:srgbClr val="000000"/>
                          </a:solidFill>
                        </a:rPr>
                        <a:t>BrowserTestBase</a:t>
                      </a:r>
                      <a:endParaRPr lang="en-US" sz="1000" dirty="0"/>
                    </a:p>
                  </a:txBody>
                  <a:tcPr>
                    <a:lnL w="12700" cap="flat" cmpd="sng" algn="ctr">
                      <a:solidFill>
                        <a:srgbClr val="EDD8D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EDD8D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EDD8D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DD8D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000" dirty="0">
                          <a:solidFill>
                            <a:srgbClr val="000000"/>
                          </a:solidFill>
                        </a:rPr>
                        <a:t>🐢 Slow (minutes)</a:t>
                      </a:r>
                      <a:endParaRPr lang="en-US" sz="1000" dirty="0"/>
                    </a:p>
                  </a:txBody>
                  <a:tcPr>
                    <a:lnL w="12700" cap="flat" cmpd="sng" algn="ctr">
                      <a:solidFill>
                        <a:srgbClr val="EDD8D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EDD8D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EDD8D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DD8D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000" dirty="0">
                          <a:solidFill>
                            <a:srgbClr val="000000"/>
                          </a:solidFill>
                        </a:rPr>
                        <a:t>Full Drupal + DB + HTTP</a:t>
                      </a:r>
                      <a:endParaRPr lang="en-US" sz="1000" dirty="0"/>
                    </a:p>
                  </a:txBody>
                  <a:tcPr>
                    <a:lnL w="12700" cap="flat" cmpd="sng" algn="ctr">
                      <a:solidFill>
                        <a:srgbClr val="EDD8D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EDD8D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EDD8D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DD8D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000" dirty="0">
                          <a:solidFill>
                            <a:srgbClr val="000000"/>
                          </a:solidFill>
                        </a:rPr>
                        <a:t>Form submission, redirects, access control, rendered pages</a:t>
                      </a:r>
                      <a:endParaRPr lang="en-US" sz="1000" dirty="0"/>
                    </a:p>
                  </a:txBody>
                  <a:tcPr>
                    <a:lnL w="12700" cap="flat" cmpd="sng" algn="ctr">
                      <a:solidFill>
                        <a:srgbClr val="EDD8D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EDD8D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EDD8D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DD8D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000" dirty="0">
                          <a:solidFill>
                            <a:srgbClr val="000000"/>
                          </a:solidFill>
                        </a:rPr>
                        <a:t>JavascriptTestBase</a:t>
                      </a:r>
                      <a:endParaRPr lang="en-US" sz="1000" dirty="0"/>
                    </a:p>
                  </a:txBody>
                  <a:tcPr>
                    <a:lnL w="12700" cap="flat" cmpd="sng" algn="ctr">
                      <a:solidFill>
                        <a:srgbClr val="EDD8D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EDD8D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EDD8D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DD8D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000" dirty="0">
                          <a:solidFill>
                            <a:srgbClr val="000000"/>
                          </a:solidFill>
                        </a:rPr>
                        <a:t>🐌 Slowest (minutes+)</a:t>
                      </a:r>
                      <a:endParaRPr lang="en-US" sz="1000" dirty="0"/>
                    </a:p>
                  </a:txBody>
                  <a:tcPr>
                    <a:lnL w="12700" cap="flat" cmpd="sng" algn="ctr">
                      <a:solidFill>
                        <a:srgbClr val="EDD8D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EDD8D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EDD8D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DD8D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000" dirty="0">
                          <a:solidFill>
                            <a:srgbClr val="000000"/>
                          </a:solidFill>
                        </a:rPr>
                        <a:t>Full Drupal + real browser (Selenium/Chromedriver)</a:t>
                      </a:r>
                      <a:endParaRPr lang="en-US" sz="1000" dirty="0"/>
                    </a:p>
                  </a:txBody>
                  <a:tcPr>
                    <a:lnL w="12700" cap="flat" cmpd="sng" algn="ctr">
                      <a:solidFill>
                        <a:srgbClr val="EDD8D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EDD8D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EDD8D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DD8D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000" dirty="0">
                          <a:solidFill>
                            <a:srgbClr val="000000"/>
                          </a:solidFill>
                        </a:rPr>
                        <a:t>JavaScript interactions, Ajax, BigPipe, drag-and-drop</a:t>
                      </a:r>
                      <a:endParaRPr lang="en-US" sz="1000" dirty="0"/>
                    </a:p>
                  </a:txBody>
                  <a:tcPr>
                    <a:lnL w="12700" cap="flat" cmpd="sng" algn="ctr">
                      <a:solidFill>
                        <a:srgbClr val="EDD8D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EDD8D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EDD8D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DD8D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000" dirty="0">
                          <a:solidFill>
                            <a:srgbClr val="000000"/>
                          </a:solidFill>
                        </a:rPr>
                        <a:t>ExistingSiteBase</a:t>
                      </a:r>
                      <a:endParaRPr lang="en-US" sz="1000" dirty="0"/>
                    </a:p>
                  </a:txBody>
                  <a:tcPr>
                    <a:lnL w="12700" cap="flat" cmpd="sng" algn="ctr">
                      <a:solidFill>
                        <a:srgbClr val="EDD8D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EDD8D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EDD8D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DD8D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000" dirty="0">
                          <a:solidFill>
                            <a:srgbClr val="000000"/>
                          </a:solidFill>
                        </a:rPr>
                        <a:t>⚡ Fast (ms)</a:t>
                      </a:r>
                      <a:endParaRPr lang="en-US" sz="1000" dirty="0"/>
                    </a:p>
                  </a:txBody>
                  <a:tcPr>
                    <a:lnL w="12700" cap="flat" cmpd="sng" algn="ctr">
                      <a:solidFill>
                        <a:srgbClr val="EDD8D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EDD8D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EDD8D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DD8D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000" dirty="0">
                          <a:solidFill>
                            <a:srgbClr val="000000"/>
                          </a:solidFill>
                        </a:rPr>
                        <a:t>Current site DB — no rebuild</a:t>
                      </a:r>
                      <a:endParaRPr lang="en-US" sz="1000" dirty="0"/>
                    </a:p>
                  </a:txBody>
                  <a:tcPr>
                    <a:lnL w="12700" cap="flat" cmpd="sng" algn="ctr">
                      <a:solidFill>
                        <a:srgbClr val="EDD8D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EDD8D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EDD8D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DD8D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000" dirty="0">
                          <a:solidFill>
                            <a:srgbClr val="000000"/>
                          </a:solidFill>
                        </a:rPr>
                        <a:t>Tests against live data — confidence but less isolation</a:t>
                      </a:r>
                      <a:endParaRPr lang="en-US" sz="1000" dirty="0"/>
                    </a:p>
                  </a:txBody>
                  <a:tcPr>
                    <a:lnL w="12700" cap="flat" cmpd="sng" algn="ctr">
                      <a:solidFill>
                        <a:srgbClr val="EDD8D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EDD8D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EDD8D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DD8D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000" dirty="0">
                          <a:solidFill>
                            <a:srgbClr val="000000"/>
                          </a:solidFill>
                        </a:rPr>
                        <a:t>FunctionalJavascript</a:t>
                      </a:r>
                      <a:endParaRPr lang="en-US" sz="1000" dirty="0"/>
                    </a:p>
                  </a:txBody>
                  <a:tcPr>
                    <a:lnL w="12700" cap="flat" cmpd="sng" algn="ctr">
                      <a:solidFill>
                        <a:srgbClr val="EDD8D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EDD8D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EDD8D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DD8D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000" dirty="0">
                          <a:solidFill>
                            <a:srgbClr val="000000"/>
                          </a:solidFill>
                        </a:rPr>
                        <a:t>🐌 Slowest</a:t>
                      </a:r>
                      <a:endParaRPr lang="en-US" sz="1000" dirty="0"/>
                    </a:p>
                  </a:txBody>
                  <a:tcPr>
                    <a:lnL w="12700" cap="flat" cmpd="sng" algn="ctr">
                      <a:solidFill>
                        <a:srgbClr val="EDD8D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EDD8D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EDD8D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DD8D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000" dirty="0">
                          <a:solidFill>
                            <a:srgbClr val="000000"/>
                          </a:solidFill>
                        </a:rPr>
                        <a:t>Full Drupal + headless browser</a:t>
                      </a:r>
                      <a:endParaRPr lang="en-US" sz="1000" dirty="0"/>
                    </a:p>
                  </a:txBody>
                  <a:tcPr>
                    <a:lnL w="12700" cap="flat" cmpd="sng" algn="ctr">
                      <a:solidFill>
                        <a:srgbClr val="EDD8D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EDD8D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EDD8D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DD8D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000" dirty="0">
                          <a:solidFill>
                            <a:srgbClr val="000000"/>
                          </a:solidFill>
                        </a:rPr>
                        <a:t>Complex JS workflows, WYSIWYG, file uploads with preview</a:t>
                      </a:r>
                      <a:endParaRPr lang="en-US" sz="1000" dirty="0"/>
                    </a:p>
                  </a:txBody>
                  <a:tcPr>
                    <a:lnL w="12700" cap="flat" cmpd="sng" algn="ctr">
                      <a:solidFill>
                        <a:srgbClr val="EDD8D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EDD8D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EDD8D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DD8D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</a:tbl>
          </a:graphicData>
        </a:graphic>
      </p:graphicFrame>
      <p:sp>
        <p:nvSpPr>
          <p:cNvPr id="10" name="Text 7"/>
          <p:cNvSpPr/>
          <p:nvPr/>
        </p:nvSpPr>
        <p:spPr>
          <a:xfrm>
            <a:off x="320040" y="3645410"/>
            <a:ext cx="850392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150" dirty="0">
                <a:solidFill>
                  <a:srgbClr val="7A5050"/>
                </a:solidFill>
              </a:rPr>
              <a:t>Testing philosophy: Test behaviour, not implementation. One test per scenario. Use the slowest test type only when faster types can't cover the scenario.</a:t>
            </a:r>
            <a:endParaRPr lang="en-US" sz="1150" dirty="0"/>
          </a:p>
        </p:txBody>
      </p:sp>
      <p:sp>
        <p:nvSpPr>
          <p:cNvPr id="11" name="Shape 8"/>
          <p:cNvSpPr/>
          <p:nvPr/>
        </p:nvSpPr>
        <p:spPr>
          <a:xfrm>
            <a:off x="320040" y="4066034"/>
            <a:ext cx="8503920" cy="658368"/>
          </a:xfrm>
          <a:prstGeom prst="rect">
            <a:avLst/>
          </a:prstGeom>
          <a:solidFill>
            <a:srgbClr val="FDF4F0"/>
          </a:solidFill>
          <a:ln w="12700">
            <a:solidFill>
              <a:srgbClr val="A8281E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2" name="Text 9"/>
          <p:cNvSpPr/>
          <p:nvPr/>
        </p:nvSpPr>
        <p:spPr>
          <a:xfrm>
            <a:off x="502920" y="4066034"/>
            <a:ext cx="8229600" cy="6583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150" dirty="0">
                <a:solidFill>
                  <a:srgbClr val="1E0808"/>
                </a:solidFill>
              </a:rPr>
              <a:t>All Drupal tests extend PHPUnit. Run with: vendor/bin/phpunit web/modules/custom/my_module/tests/ — or with Drupal's phpunit.xml config.</a:t>
            </a:r>
            <a:endParaRPr lang="en-US" sz="1150" dirty="0"/>
          </a:p>
        </p:txBody>
      </p:sp>
    </p:spTree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7">
    <p:bg>
      <p:bgPr>
        <a:solidFill>
          <a:srgbClr val="FDF4F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658368"/>
          </a:xfrm>
          <a:prstGeom prst="rect">
            <a:avLst/>
          </a:prstGeom>
          <a:solidFill>
            <a:srgbClr val="140808"/>
          </a:solidFill>
          <a:ln w="12700">
            <a:solidFill>
              <a:srgbClr val="140808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3" name="Shape 1"/>
          <p:cNvSpPr/>
          <p:nvPr/>
        </p:nvSpPr>
        <p:spPr>
          <a:xfrm>
            <a:off x="0" y="658368"/>
            <a:ext cx="9144000" cy="50292"/>
          </a:xfrm>
          <a:prstGeom prst="rect">
            <a:avLst/>
          </a:prstGeom>
          <a:solidFill>
            <a:srgbClr val="F0907A"/>
          </a:solidFill>
          <a:ln w="12700">
            <a:solidFill>
              <a:srgbClr val="F0907A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4" name="Text 2"/>
          <p:cNvSpPr/>
          <p:nvPr/>
        </p:nvSpPr>
        <p:spPr>
          <a:xfrm>
            <a:off x="320040" y="0"/>
            <a:ext cx="4389120" cy="6583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2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Automated Testing</a:t>
            </a:r>
            <a:endParaRPr lang="en-US" sz="2200" dirty="0"/>
          </a:p>
        </p:txBody>
      </p:sp>
      <p:sp>
        <p:nvSpPr>
          <p:cNvPr id="5" name="Text 3"/>
          <p:cNvSpPr/>
          <p:nvPr/>
        </p:nvSpPr>
        <p:spPr>
          <a:xfrm>
            <a:off x="4709160" y="0"/>
            <a:ext cx="4114800" cy="6583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300" dirty="0">
                <a:solidFill>
                  <a:srgbClr val="FDF4F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 |  Unit Tests &amp; Kernel Tests</a:t>
            </a:r>
            <a:endParaRPr lang="en-US" sz="1300" dirty="0"/>
          </a:p>
        </p:txBody>
      </p:sp>
      <p:sp>
        <p:nvSpPr>
          <p:cNvPr id="6" name="Shape 4"/>
          <p:cNvSpPr/>
          <p:nvPr/>
        </p:nvSpPr>
        <p:spPr>
          <a:xfrm>
            <a:off x="0" y="4846320"/>
            <a:ext cx="9144000" cy="297180"/>
          </a:xfrm>
          <a:prstGeom prst="rect">
            <a:avLst/>
          </a:prstGeom>
          <a:solidFill>
            <a:srgbClr val="140808"/>
          </a:solidFill>
          <a:ln w="12700">
            <a:solidFill>
              <a:srgbClr val="140808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7" name="Text 5"/>
          <p:cNvSpPr/>
          <p:nvPr/>
        </p:nvSpPr>
        <p:spPr>
          <a:xfrm>
            <a:off x="274320" y="4846320"/>
            <a:ext cx="8595360" cy="2971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800" dirty="0">
                <a:solidFill>
                  <a:srgbClr val="FDF4F0"/>
                </a:solidFill>
              </a:rPr>
              <a:t>drupal.org/docs  |  CACHING, PERFORMANCE &amp; DEPLOYMENT  |  COURSE 6 OF 7</a:t>
            </a:r>
            <a:endParaRPr lang="en-US" sz="800" dirty="0"/>
          </a:p>
        </p:txBody>
      </p:sp>
      <p:sp>
        <p:nvSpPr>
          <p:cNvPr id="8" name="Text 6"/>
          <p:cNvSpPr/>
          <p:nvPr/>
        </p:nvSpPr>
        <p:spPr>
          <a:xfrm>
            <a:off x="320040" y="804672"/>
            <a:ext cx="416052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300" b="1" dirty="0">
                <a:solidFill>
                  <a:srgbClr val="A8281E"/>
                </a:solidFill>
              </a:rPr>
              <a:t>Unit tests — pure PHP, no database</a:t>
            </a:r>
            <a:endParaRPr lang="en-US" sz="1300" dirty="0"/>
          </a:p>
        </p:txBody>
      </p:sp>
      <p:sp>
        <p:nvSpPr>
          <p:cNvPr id="9" name="Shape 7"/>
          <p:cNvSpPr/>
          <p:nvPr/>
        </p:nvSpPr>
        <p:spPr>
          <a:xfrm>
            <a:off x="320040" y="1097279"/>
            <a:ext cx="4160520" cy="3603413"/>
          </a:xfrm>
          <a:prstGeom prst="rect">
            <a:avLst/>
          </a:prstGeom>
          <a:solidFill>
            <a:srgbClr val="100505"/>
          </a:solidFill>
          <a:ln w="12700">
            <a:solidFill>
              <a:srgbClr val="A8281E"/>
            </a:solidFill>
            <a:prstDash val="solid"/>
          </a:ln>
          <a:effectLst>
            <a:outerShdw blurRad="101600" dist="38100" dir="8100000" algn="bl" rotWithShape="0">
              <a:srgbClr val="000000">
                <a:alpha val="12000"/>
              </a:srgbClr>
            </a:outerShdw>
          </a:effectLst>
        </p:spPr>
        <p:txBody>
          <a:bodyPr/>
          <a:lstStyle/>
          <a:p>
            <a:endParaRPr lang="en-US"/>
          </a:p>
        </p:txBody>
      </p:sp>
      <p:sp>
        <p:nvSpPr>
          <p:cNvPr id="10" name="Text 8"/>
          <p:cNvSpPr/>
          <p:nvPr/>
        </p:nvSpPr>
        <p:spPr>
          <a:xfrm>
            <a:off x="457200" y="1188720"/>
            <a:ext cx="3886200" cy="327355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700" dirty="0">
                <a:solidFill>
                  <a:srgbClr val="F0C8B8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&lt;?php</a:t>
            </a:r>
            <a:endParaRPr lang="en-US" sz="700" dirty="0"/>
          </a:p>
          <a:p>
            <a:pPr marL="0" indent="0">
              <a:buNone/>
            </a:pPr>
            <a:r>
              <a:rPr lang="en-US" sz="700" dirty="0">
                <a:solidFill>
                  <a:srgbClr val="7EC8A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// tests/src/Unit/PriceCalculatorTest.php</a:t>
            </a:r>
            <a:endParaRPr lang="en-US" sz="700" dirty="0"/>
          </a:p>
          <a:p>
            <a:pPr marL="0" indent="0">
              <a:buNone/>
            </a:pPr>
            <a:r>
              <a:rPr lang="en-US" sz="700" dirty="0">
                <a:solidFill>
                  <a:srgbClr val="61AFEF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namespace Drupal\Tests\my_module\Unit;</a:t>
            </a:r>
            <a:endParaRPr lang="en-US" sz="700" dirty="0"/>
          </a:p>
          <a:p>
            <a:pPr marL="0" indent="0">
              <a:buNone/>
            </a:pPr>
            <a:endParaRPr lang="en-US" sz="700" dirty="0"/>
          </a:p>
          <a:p>
            <a:pPr marL="0" indent="0">
              <a:buNone/>
            </a:pPr>
            <a:r>
              <a:rPr lang="en-US" sz="700" dirty="0">
                <a:solidFill>
                  <a:srgbClr val="61AFEF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use Drupal\Tests\UnitTestCase;</a:t>
            </a:r>
            <a:endParaRPr lang="en-US" sz="700" dirty="0"/>
          </a:p>
          <a:p>
            <a:pPr marL="0" indent="0">
              <a:buNone/>
            </a:pPr>
            <a:r>
              <a:rPr lang="en-US" sz="700" dirty="0">
                <a:solidFill>
                  <a:srgbClr val="61AFEF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use Drupal\my_module\PriceCalculator;</a:t>
            </a:r>
            <a:endParaRPr lang="en-US" sz="700" dirty="0"/>
          </a:p>
          <a:p>
            <a:pPr marL="0" indent="0">
              <a:buNone/>
            </a:pPr>
            <a:endParaRPr lang="en-US" sz="700" dirty="0"/>
          </a:p>
          <a:p>
            <a:pPr marL="0" indent="0">
              <a:buNone/>
            </a:pPr>
            <a:r>
              <a:rPr lang="en-US" sz="700" dirty="0">
                <a:solidFill>
                  <a:srgbClr val="61AFEF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class PriceCalculatorTest extends UnitTestCase {</a:t>
            </a:r>
            <a:endParaRPr lang="en-US" sz="700" dirty="0"/>
          </a:p>
          <a:p>
            <a:pPr marL="0" indent="0">
              <a:buNone/>
            </a:pPr>
            <a:endParaRPr lang="en-US" sz="700" dirty="0"/>
          </a:p>
          <a:p>
            <a:pPr marL="0" indent="0">
              <a:buNone/>
            </a:pPr>
            <a:r>
              <a:rPr lang="en-US" sz="700" dirty="0">
                <a:solidFill>
                  <a:srgbClr val="61AFEF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    private PriceCalculator $calculator;</a:t>
            </a:r>
            <a:endParaRPr lang="en-US" sz="700" dirty="0"/>
          </a:p>
          <a:p>
            <a:pPr marL="0" indent="0">
              <a:buNone/>
            </a:pPr>
            <a:endParaRPr lang="en-US" sz="700" dirty="0"/>
          </a:p>
          <a:p>
            <a:pPr marL="0" indent="0">
              <a:buNone/>
            </a:pPr>
            <a:r>
              <a:rPr lang="en-US" sz="700" dirty="0">
                <a:solidFill>
                  <a:srgbClr val="61AFEF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    protected function setUp(): void {</a:t>
            </a:r>
            <a:endParaRPr lang="en-US" sz="700" dirty="0"/>
          </a:p>
          <a:p>
            <a:pPr marL="0" indent="0">
              <a:buNone/>
            </a:pPr>
            <a:r>
              <a:rPr lang="en-US" sz="700" dirty="0">
                <a:solidFill>
                  <a:srgbClr val="9CDCFE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        parent::setUp();</a:t>
            </a:r>
            <a:endParaRPr lang="en-US" sz="700" dirty="0"/>
          </a:p>
          <a:p>
            <a:pPr marL="0" indent="0">
              <a:buNone/>
            </a:pPr>
            <a:r>
              <a:rPr lang="en-US" sz="700" dirty="0">
                <a:solidFill>
                  <a:srgbClr val="7EC8A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        // No Drupal bootstrap — instantiate directly</a:t>
            </a:r>
            <a:endParaRPr lang="en-US" sz="700" dirty="0"/>
          </a:p>
          <a:p>
            <a:pPr marL="0" indent="0">
              <a:buNone/>
            </a:pPr>
            <a:r>
              <a:rPr lang="en-US" sz="700" dirty="0">
                <a:solidFill>
                  <a:srgbClr val="E5C07B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        $this-&gt;calculator = new PriceCalculator(0.1);  // 10% tax</a:t>
            </a:r>
            <a:endParaRPr lang="en-US" sz="700" dirty="0"/>
          </a:p>
          <a:p>
            <a:pPr marL="0" indent="0">
              <a:buNone/>
            </a:pPr>
            <a:r>
              <a:rPr lang="en-US" sz="700" dirty="0">
                <a:solidFill>
                  <a:srgbClr val="F0C8B8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    }</a:t>
            </a:r>
            <a:endParaRPr lang="en-US" sz="700" dirty="0"/>
          </a:p>
          <a:p>
            <a:pPr marL="0" indent="0">
              <a:buNone/>
            </a:pPr>
            <a:endParaRPr lang="en-US" sz="700" dirty="0"/>
          </a:p>
          <a:p>
            <a:pPr marL="0" indent="0">
              <a:buNone/>
            </a:pPr>
            <a:r>
              <a:rPr lang="en-US" sz="700" dirty="0">
                <a:solidFill>
                  <a:srgbClr val="61AFEF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    public function testCalculateTax(): void {</a:t>
            </a:r>
            <a:endParaRPr lang="en-US" sz="700" dirty="0"/>
          </a:p>
          <a:p>
            <a:pPr marL="0" indent="0">
              <a:buNone/>
            </a:pPr>
            <a:r>
              <a:rPr lang="en-US" sz="700" dirty="0">
                <a:solidFill>
                  <a:srgbClr val="E5C07B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        $result = $this-&gt;calculator-&gt;withTax(100.00);</a:t>
            </a:r>
            <a:endParaRPr lang="en-US" sz="700" dirty="0"/>
          </a:p>
          <a:p>
            <a:pPr marL="0" indent="0">
              <a:buNone/>
            </a:pPr>
            <a:r>
              <a:rPr lang="en-US" sz="700" dirty="0">
                <a:solidFill>
                  <a:srgbClr val="9CDCFE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        $this-&gt;assertEquals(110.00, $result);</a:t>
            </a:r>
            <a:endParaRPr lang="en-US" sz="700" dirty="0"/>
          </a:p>
          <a:p>
            <a:pPr marL="0" indent="0">
              <a:buNone/>
            </a:pPr>
            <a:r>
              <a:rPr lang="en-US" sz="700" dirty="0">
                <a:solidFill>
                  <a:srgbClr val="F0C8B8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    }</a:t>
            </a:r>
            <a:endParaRPr lang="en-US" sz="700" dirty="0"/>
          </a:p>
          <a:p>
            <a:pPr marL="0" indent="0">
              <a:buNone/>
            </a:pPr>
            <a:endParaRPr lang="en-US" sz="700" dirty="0"/>
          </a:p>
          <a:p>
            <a:pPr marL="0" indent="0">
              <a:buNone/>
            </a:pPr>
            <a:r>
              <a:rPr lang="en-US" sz="700" dirty="0">
                <a:solidFill>
                  <a:srgbClr val="7EC8A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    /** @dataProvider priceProvider */</a:t>
            </a:r>
            <a:endParaRPr lang="en-US" sz="700" dirty="0"/>
          </a:p>
          <a:p>
            <a:pPr marL="0" indent="0">
              <a:buNone/>
            </a:pPr>
            <a:r>
              <a:rPr lang="en-US" sz="700" dirty="0">
                <a:solidFill>
                  <a:srgbClr val="61AFEF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    public function testNegativePriceThrows(float $price): void {</a:t>
            </a:r>
            <a:endParaRPr lang="en-US" sz="700" dirty="0"/>
          </a:p>
          <a:p>
            <a:pPr marL="0" indent="0">
              <a:buNone/>
            </a:pPr>
            <a:r>
              <a:rPr lang="en-US" sz="700" dirty="0">
                <a:solidFill>
                  <a:srgbClr val="9CDCFE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        $this-&gt;expectException(\InvalidArgumentException::class);</a:t>
            </a:r>
            <a:endParaRPr lang="en-US" sz="700" dirty="0"/>
          </a:p>
          <a:p>
            <a:pPr marL="0" indent="0">
              <a:buNone/>
            </a:pPr>
            <a:r>
              <a:rPr lang="en-US" sz="700" dirty="0">
                <a:solidFill>
                  <a:srgbClr val="9CDCFE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        $this-&gt;calculator-&gt;withTax($price);</a:t>
            </a:r>
            <a:endParaRPr lang="en-US" sz="700" dirty="0"/>
          </a:p>
          <a:p>
            <a:pPr marL="0" indent="0">
              <a:buNone/>
            </a:pPr>
            <a:r>
              <a:rPr lang="en-US" sz="700" dirty="0">
                <a:solidFill>
                  <a:srgbClr val="F0C8B8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    }</a:t>
            </a:r>
            <a:endParaRPr lang="en-US" sz="700" dirty="0"/>
          </a:p>
          <a:p>
            <a:pPr marL="0" indent="0">
              <a:buNone/>
            </a:pPr>
            <a:endParaRPr lang="en-US" sz="700" dirty="0"/>
          </a:p>
          <a:p>
            <a:pPr marL="0" indent="0">
              <a:buNone/>
            </a:pPr>
            <a:r>
              <a:rPr lang="en-US" sz="700" dirty="0">
                <a:solidFill>
                  <a:srgbClr val="61AFEF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    public static function priceProvider(): array {</a:t>
            </a:r>
            <a:endParaRPr lang="en-US" sz="700" dirty="0"/>
          </a:p>
          <a:p>
            <a:pPr marL="0" indent="0">
              <a:buNone/>
            </a:pPr>
            <a:r>
              <a:rPr lang="en-US" sz="700" dirty="0">
                <a:solidFill>
                  <a:srgbClr val="61AFEF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        return [[-1.0], [-100], [-0.01]];</a:t>
            </a:r>
            <a:endParaRPr lang="en-US" sz="700" dirty="0"/>
          </a:p>
          <a:p>
            <a:pPr marL="0" indent="0">
              <a:buNone/>
            </a:pPr>
            <a:r>
              <a:rPr lang="en-US" sz="700" dirty="0">
                <a:solidFill>
                  <a:srgbClr val="F0C8B8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    }</a:t>
            </a:r>
            <a:endParaRPr lang="en-US" sz="700" dirty="0"/>
          </a:p>
          <a:p>
            <a:pPr marL="0" indent="0">
              <a:buNone/>
            </a:pPr>
            <a:r>
              <a:rPr lang="en-US" sz="700" dirty="0">
                <a:solidFill>
                  <a:srgbClr val="F0C8B8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}</a:t>
            </a:r>
            <a:endParaRPr lang="en-US" sz="700" dirty="0"/>
          </a:p>
        </p:txBody>
      </p:sp>
      <p:sp>
        <p:nvSpPr>
          <p:cNvPr id="11" name="Text 9"/>
          <p:cNvSpPr/>
          <p:nvPr/>
        </p:nvSpPr>
        <p:spPr>
          <a:xfrm>
            <a:off x="4663440" y="804672"/>
            <a:ext cx="416052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300" b="1" dirty="0">
                <a:solidFill>
                  <a:srgbClr val="D4503A"/>
                </a:solidFill>
              </a:rPr>
              <a:t>Kernel tests — with DB and services</a:t>
            </a:r>
            <a:endParaRPr lang="en-US" sz="1300" dirty="0"/>
          </a:p>
        </p:txBody>
      </p:sp>
      <p:sp>
        <p:nvSpPr>
          <p:cNvPr id="12" name="Shape 10"/>
          <p:cNvSpPr/>
          <p:nvPr/>
        </p:nvSpPr>
        <p:spPr>
          <a:xfrm>
            <a:off x="4663440" y="1097279"/>
            <a:ext cx="4160520" cy="3603413"/>
          </a:xfrm>
          <a:prstGeom prst="rect">
            <a:avLst/>
          </a:prstGeom>
          <a:solidFill>
            <a:srgbClr val="100505"/>
          </a:solidFill>
          <a:ln w="12700">
            <a:solidFill>
              <a:srgbClr val="A8281E"/>
            </a:solidFill>
            <a:prstDash val="solid"/>
          </a:ln>
          <a:effectLst>
            <a:outerShdw blurRad="101600" dist="38100" dir="8100000" algn="bl" rotWithShape="0">
              <a:srgbClr val="000000">
                <a:alpha val="12000"/>
              </a:srgbClr>
            </a:outerShdw>
          </a:effectLst>
        </p:spPr>
        <p:txBody>
          <a:bodyPr/>
          <a:lstStyle/>
          <a:p>
            <a:endParaRPr lang="en-US"/>
          </a:p>
        </p:txBody>
      </p:sp>
      <p:sp>
        <p:nvSpPr>
          <p:cNvPr id="13" name="Text 11"/>
          <p:cNvSpPr/>
          <p:nvPr/>
        </p:nvSpPr>
        <p:spPr>
          <a:xfrm>
            <a:off x="4800600" y="1188720"/>
            <a:ext cx="3886200" cy="327355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600" dirty="0">
                <a:solidFill>
                  <a:srgbClr val="F0C8B8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&lt;?php</a:t>
            </a:r>
            <a:endParaRPr lang="en-US" sz="600" dirty="0"/>
          </a:p>
          <a:p>
            <a:pPr marL="0" indent="0">
              <a:buNone/>
            </a:pPr>
            <a:r>
              <a:rPr lang="en-US" sz="600" dirty="0">
                <a:solidFill>
                  <a:srgbClr val="7EC8A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// tests/src/Kernel/ProductServiceTest.php</a:t>
            </a:r>
            <a:endParaRPr lang="en-US" sz="600" dirty="0"/>
          </a:p>
          <a:p>
            <a:pPr marL="0" indent="0">
              <a:buNone/>
            </a:pPr>
            <a:r>
              <a:rPr lang="en-US" sz="600" dirty="0">
                <a:solidFill>
                  <a:srgbClr val="61AFEF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namespace Drupal\Tests\my_module\Kernel;</a:t>
            </a:r>
            <a:endParaRPr lang="en-US" sz="600" dirty="0"/>
          </a:p>
          <a:p>
            <a:pPr marL="0" indent="0">
              <a:buNone/>
            </a:pPr>
            <a:endParaRPr lang="en-US" sz="600" dirty="0"/>
          </a:p>
          <a:p>
            <a:pPr marL="0" indent="0">
              <a:buNone/>
            </a:pPr>
            <a:r>
              <a:rPr lang="en-US" sz="600" dirty="0">
                <a:solidFill>
                  <a:srgbClr val="61AFEF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use Drupal\KernelTests\KernelTestBase;</a:t>
            </a:r>
            <a:endParaRPr lang="en-US" sz="600" dirty="0"/>
          </a:p>
          <a:p>
            <a:pPr marL="0" indent="0">
              <a:buNone/>
            </a:pPr>
            <a:endParaRPr lang="en-US" sz="600" dirty="0"/>
          </a:p>
          <a:p>
            <a:pPr marL="0" indent="0">
              <a:buNone/>
            </a:pPr>
            <a:r>
              <a:rPr lang="en-US" sz="600" dirty="0">
                <a:solidFill>
                  <a:srgbClr val="61AFEF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class ProductServiceTest extends KernelTestBase {</a:t>
            </a:r>
            <a:endParaRPr lang="en-US" sz="600" dirty="0"/>
          </a:p>
          <a:p>
            <a:pPr marL="0" indent="0">
              <a:buNone/>
            </a:pPr>
            <a:endParaRPr lang="en-US" sz="600" dirty="0"/>
          </a:p>
          <a:p>
            <a:pPr marL="0" indent="0">
              <a:buNone/>
            </a:pPr>
            <a:r>
              <a:rPr lang="en-US" sz="600" dirty="0">
                <a:solidFill>
                  <a:srgbClr val="61AFEF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    protected static $modules = [</a:t>
            </a:r>
            <a:endParaRPr lang="en-US" sz="600" dirty="0"/>
          </a:p>
          <a:p>
            <a:pPr marL="0" indent="0">
              <a:buNone/>
            </a:pPr>
            <a:r>
              <a:rPr lang="en-US" sz="600" dirty="0">
                <a:solidFill>
                  <a:srgbClr val="E5C07B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        'system', 'user', 'node', 'field',</a:t>
            </a:r>
            <a:endParaRPr lang="en-US" sz="600" dirty="0"/>
          </a:p>
          <a:p>
            <a:pPr marL="0" indent="0">
              <a:buNone/>
            </a:pPr>
            <a:r>
              <a:rPr lang="en-US" sz="600" dirty="0">
                <a:solidFill>
                  <a:srgbClr val="E5C07B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        'text', 'my_module',</a:t>
            </a:r>
            <a:endParaRPr lang="en-US" sz="600" dirty="0"/>
          </a:p>
          <a:p>
            <a:pPr marL="0" indent="0">
              <a:buNone/>
            </a:pPr>
            <a:r>
              <a:rPr lang="en-US" sz="600" dirty="0">
                <a:solidFill>
                  <a:srgbClr val="F0C8B8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    ];</a:t>
            </a:r>
            <a:endParaRPr lang="en-US" sz="600" dirty="0"/>
          </a:p>
          <a:p>
            <a:pPr marL="0" indent="0">
              <a:buNone/>
            </a:pPr>
            <a:endParaRPr lang="en-US" sz="600" dirty="0"/>
          </a:p>
          <a:p>
            <a:pPr marL="0" indent="0">
              <a:buNone/>
            </a:pPr>
            <a:r>
              <a:rPr lang="en-US" sz="600" dirty="0">
                <a:solidFill>
                  <a:srgbClr val="61AFEF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    protected function setUp(): void {</a:t>
            </a:r>
            <a:endParaRPr lang="en-US" sz="600" dirty="0"/>
          </a:p>
          <a:p>
            <a:pPr marL="0" indent="0">
              <a:buNone/>
            </a:pPr>
            <a:r>
              <a:rPr lang="en-US" sz="600" dirty="0">
                <a:solidFill>
                  <a:srgbClr val="9CDCFE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        parent::setUp();</a:t>
            </a:r>
            <a:endParaRPr lang="en-US" sz="600" dirty="0"/>
          </a:p>
          <a:p>
            <a:pPr marL="0" indent="0">
              <a:buNone/>
            </a:pPr>
            <a:r>
              <a:rPr lang="en-US" sz="600" dirty="0">
                <a:solidFill>
                  <a:srgbClr val="7EC8A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        // Install entity schemas</a:t>
            </a:r>
            <a:endParaRPr lang="en-US" sz="600" dirty="0"/>
          </a:p>
          <a:p>
            <a:pPr marL="0" indent="0">
              <a:buNone/>
            </a:pPr>
            <a:r>
              <a:rPr lang="en-US" sz="600" dirty="0">
                <a:solidFill>
                  <a:srgbClr val="9CDCFE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        $this-&gt;installEntitySchema('user');</a:t>
            </a:r>
            <a:endParaRPr lang="en-US" sz="600" dirty="0"/>
          </a:p>
          <a:p>
            <a:pPr marL="0" indent="0">
              <a:buNone/>
            </a:pPr>
            <a:r>
              <a:rPr lang="en-US" sz="600" dirty="0">
                <a:solidFill>
                  <a:srgbClr val="9CDCFE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        $this-&gt;installEntitySchema('node');</a:t>
            </a:r>
            <a:endParaRPr lang="en-US" sz="600" dirty="0"/>
          </a:p>
          <a:p>
            <a:pPr marL="0" indent="0">
              <a:buNone/>
            </a:pPr>
            <a:r>
              <a:rPr lang="en-US" sz="600" dirty="0">
                <a:solidFill>
                  <a:srgbClr val="9CDCFE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        $this-&gt;installSchema('system', 'sequences');</a:t>
            </a:r>
            <a:endParaRPr lang="en-US" sz="600" dirty="0"/>
          </a:p>
          <a:p>
            <a:pPr marL="0" indent="0">
              <a:buNone/>
            </a:pPr>
            <a:r>
              <a:rPr lang="en-US" sz="600" dirty="0">
                <a:solidFill>
                  <a:srgbClr val="9CDCFE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        $this-&gt;installConfig(['my_module']);</a:t>
            </a:r>
            <a:endParaRPr lang="en-US" sz="600" dirty="0"/>
          </a:p>
          <a:p>
            <a:pPr marL="0" indent="0">
              <a:buNone/>
            </a:pPr>
            <a:r>
              <a:rPr lang="en-US" sz="600" dirty="0">
                <a:solidFill>
                  <a:srgbClr val="F0C8B8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    }</a:t>
            </a:r>
            <a:endParaRPr lang="en-US" sz="600" dirty="0"/>
          </a:p>
          <a:p>
            <a:pPr marL="0" indent="0">
              <a:buNone/>
            </a:pPr>
            <a:endParaRPr lang="en-US" sz="600" dirty="0"/>
          </a:p>
          <a:p>
            <a:pPr marL="0" indent="0">
              <a:buNone/>
            </a:pPr>
            <a:r>
              <a:rPr lang="en-US" sz="600" dirty="0">
                <a:solidFill>
                  <a:srgbClr val="61AFEF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    public function testProductCreation(): void {</a:t>
            </a:r>
            <a:endParaRPr lang="en-US" sz="600" dirty="0"/>
          </a:p>
          <a:p>
            <a:pPr marL="0" indent="0">
              <a:buNone/>
            </a:pPr>
            <a:r>
              <a:rPr lang="en-US" sz="600" dirty="0">
                <a:solidFill>
                  <a:srgbClr val="E5C07B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        $service = $this-&gt;container-&gt;get('my_module.product_service');</a:t>
            </a:r>
            <a:endParaRPr lang="en-US" sz="600" dirty="0"/>
          </a:p>
          <a:p>
            <a:pPr marL="0" indent="0">
              <a:buNone/>
            </a:pPr>
            <a:endParaRPr lang="en-US" sz="600" dirty="0"/>
          </a:p>
          <a:p>
            <a:pPr marL="0" indent="0">
              <a:buNone/>
            </a:pPr>
            <a:r>
              <a:rPr lang="en-US" sz="600" dirty="0">
                <a:solidFill>
                  <a:srgbClr val="E5C07B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        $product = $service-&gt;create([</a:t>
            </a:r>
            <a:endParaRPr lang="en-US" sz="600" dirty="0"/>
          </a:p>
          <a:p>
            <a:pPr marL="0" indent="0">
              <a:buNone/>
            </a:pPr>
            <a:r>
              <a:rPr lang="en-US" sz="600" dirty="0">
                <a:solidFill>
                  <a:srgbClr val="E5C07B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            'title' =&gt; 'Test Product',</a:t>
            </a:r>
            <a:endParaRPr lang="en-US" sz="600" dirty="0"/>
          </a:p>
          <a:p>
            <a:pPr marL="0" indent="0">
              <a:buNone/>
            </a:pPr>
            <a:r>
              <a:rPr lang="en-US" sz="600" dirty="0">
                <a:solidFill>
                  <a:srgbClr val="E5C07B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            'price' =&gt; 9999,  // cents</a:t>
            </a:r>
            <a:endParaRPr lang="en-US" sz="600" dirty="0"/>
          </a:p>
          <a:p>
            <a:pPr marL="0" indent="0">
              <a:buNone/>
            </a:pPr>
            <a:r>
              <a:rPr lang="en-US" sz="600" dirty="0">
                <a:solidFill>
                  <a:srgbClr val="F0C8B8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        ]);</a:t>
            </a:r>
            <a:endParaRPr lang="en-US" sz="600" dirty="0"/>
          </a:p>
          <a:p>
            <a:pPr marL="0" indent="0">
              <a:buNone/>
            </a:pPr>
            <a:endParaRPr lang="en-US" sz="600" dirty="0"/>
          </a:p>
          <a:p>
            <a:pPr marL="0" indent="0">
              <a:buNone/>
            </a:pPr>
            <a:r>
              <a:rPr lang="en-US" sz="600" dirty="0">
                <a:solidFill>
                  <a:srgbClr val="9CDCFE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        $this-&gt;assertNotNull($product-&gt;id());</a:t>
            </a:r>
            <a:endParaRPr lang="en-US" sz="600" dirty="0"/>
          </a:p>
          <a:p>
            <a:pPr marL="0" indent="0">
              <a:buNone/>
            </a:pPr>
            <a:r>
              <a:rPr lang="en-US" sz="600" dirty="0">
                <a:solidFill>
                  <a:srgbClr val="9CDCFE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        $this-&gt;assertEquals('Test Product', $product-&gt;label());</a:t>
            </a:r>
            <a:endParaRPr lang="en-US" sz="600" dirty="0"/>
          </a:p>
          <a:p>
            <a:pPr marL="0" indent="0">
              <a:buNone/>
            </a:pPr>
            <a:r>
              <a:rPr lang="en-US" sz="600" dirty="0">
                <a:solidFill>
                  <a:srgbClr val="F0C8B8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    }</a:t>
            </a:r>
            <a:endParaRPr lang="en-US" sz="600" dirty="0"/>
          </a:p>
          <a:p>
            <a:pPr marL="0" indent="0">
              <a:buNone/>
            </a:pPr>
            <a:r>
              <a:rPr lang="en-US" sz="600" dirty="0">
                <a:solidFill>
                  <a:srgbClr val="F0C8B8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}</a:t>
            </a:r>
            <a:endParaRPr lang="en-US" sz="600" dirty="0"/>
          </a:p>
        </p:txBody>
      </p:sp>
    </p:spTree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8">
    <p:bg>
      <p:bgPr>
        <a:solidFill>
          <a:srgbClr val="FDF4F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658368"/>
          </a:xfrm>
          <a:prstGeom prst="rect">
            <a:avLst/>
          </a:prstGeom>
          <a:solidFill>
            <a:srgbClr val="140808"/>
          </a:solidFill>
          <a:ln w="12700">
            <a:solidFill>
              <a:srgbClr val="140808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3" name="Shape 1"/>
          <p:cNvSpPr/>
          <p:nvPr/>
        </p:nvSpPr>
        <p:spPr>
          <a:xfrm>
            <a:off x="0" y="658368"/>
            <a:ext cx="9144000" cy="50292"/>
          </a:xfrm>
          <a:prstGeom prst="rect">
            <a:avLst/>
          </a:prstGeom>
          <a:solidFill>
            <a:srgbClr val="F0907A"/>
          </a:solidFill>
          <a:ln w="12700">
            <a:solidFill>
              <a:srgbClr val="F0907A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4" name="Text 2"/>
          <p:cNvSpPr/>
          <p:nvPr/>
        </p:nvSpPr>
        <p:spPr>
          <a:xfrm>
            <a:off x="320040" y="0"/>
            <a:ext cx="4389120" cy="6583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2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Automated Testing</a:t>
            </a:r>
            <a:endParaRPr lang="en-US" sz="2200" dirty="0"/>
          </a:p>
        </p:txBody>
      </p:sp>
      <p:sp>
        <p:nvSpPr>
          <p:cNvPr id="5" name="Text 3"/>
          <p:cNvSpPr/>
          <p:nvPr/>
        </p:nvSpPr>
        <p:spPr>
          <a:xfrm>
            <a:off x="4709160" y="0"/>
            <a:ext cx="4114800" cy="6583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300" dirty="0">
                <a:solidFill>
                  <a:srgbClr val="FDF4F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 |  Browser Tests &amp; Mocking</a:t>
            </a:r>
            <a:endParaRPr lang="en-US" sz="1300" dirty="0"/>
          </a:p>
        </p:txBody>
      </p:sp>
      <p:sp>
        <p:nvSpPr>
          <p:cNvPr id="6" name="Shape 4"/>
          <p:cNvSpPr/>
          <p:nvPr/>
        </p:nvSpPr>
        <p:spPr>
          <a:xfrm>
            <a:off x="0" y="4846320"/>
            <a:ext cx="9144000" cy="297180"/>
          </a:xfrm>
          <a:prstGeom prst="rect">
            <a:avLst/>
          </a:prstGeom>
          <a:solidFill>
            <a:srgbClr val="140808"/>
          </a:solidFill>
          <a:ln w="12700">
            <a:solidFill>
              <a:srgbClr val="140808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7" name="Text 5"/>
          <p:cNvSpPr/>
          <p:nvPr/>
        </p:nvSpPr>
        <p:spPr>
          <a:xfrm>
            <a:off x="274320" y="4846320"/>
            <a:ext cx="8595360" cy="2971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800" dirty="0">
                <a:solidFill>
                  <a:srgbClr val="FDF4F0"/>
                </a:solidFill>
              </a:rPr>
              <a:t>drupal.org/docs  |  CACHING, PERFORMANCE &amp; DEPLOYMENT  |  COURSE 6 OF 7</a:t>
            </a:r>
            <a:endParaRPr lang="en-US" sz="800" dirty="0"/>
          </a:p>
        </p:txBody>
      </p:sp>
      <p:sp>
        <p:nvSpPr>
          <p:cNvPr id="8" name="Shape 6"/>
          <p:cNvSpPr/>
          <p:nvPr/>
        </p:nvSpPr>
        <p:spPr>
          <a:xfrm>
            <a:off x="320040" y="804672"/>
            <a:ext cx="8503920" cy="3977640"/>
          </a:xfrm>
          <a:prstGeom prst="rect">
            <a:avLst/>
          </a:prstGeom>
          <a:solidFill>
            <a:srgbClr val="100505"/>
          </a:solidFill>
          <a:ln w="12700">
            <a:solidFill>
              <a:srgbClr val="A8281E"/>
            </a:solidFill>
            <a:prstDash val="solid"/>
          </a:ln>
          <a:effectLst>
            <a:outerShdw blurRad="101600" dist="38100" dir="8100000" algn="bl" rotWithShape="0">
              <a:srgbClr val="000000">
                <a:alpha val="12000"/>
              </a:srgbClr>
            </a:outerShdw>
          </a:effectLst>
        </p:spPr>
        <p:txBody>
          <a:bodyPr/>
          <a:lstStyle/>
          <a:p>
            <a:endParaRPr lang="en-US"/>
          </a:p>
        </p:txBody>
      </p:sp>
      <p:sp>
        <p:nvSpPr>
          <p:cNvPr id="9" name="Text 7"/>
          <p:cNvSpPr/>
          <p:nvPr/>
        </p:nvSpPr>
        <p:spPr>
          <a:xfrm>
            <a:off x="457200" y="896112"/>
            <a:ext cx="8229600" cy="3794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500" dirty="0">
                <a:solidFill>
                  <a:srgbClr val="F0C8B8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&lt;?php</a:t>
            </a:r>
            <a:endParaRPr lang="en-US" sz="500" dirty="0"/>
          </a:p>
          <a:p>
            <a:pPr marL="0" indent="0">
              <a:buNone/>
            </a:pPr>
            <a:r>
              <a:rPr lang="en-US" sz="500" dirty="0">
                <a:solidFill>
                  <a:srgbClr val="7EC8A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// tests/src/Functional/ProductFormTest.php</a:t>
            </a:r>
            <a:endParaRPr lang="en-US" sz="500" dirty="0"/>
          </a:p>
          <a:p>
            <a:pPr marL="0" indent="0">
              <a:buNone/>
            </a:pPr>
            <a:r>
              <a:rPr lang="en-US" sz="500" dirty="0">
                <a:solidFill>
                  <a:srgbClr val="61AFEF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namespace Drupal\Tests\my_module\Functional;</a:t>
            </a:r>
            <a:endParaRPr lang="en-US" sz="500" dirty="0"/>
          </a:p>
          <a:p>
            <a:pPr marL="0" indent="0">
              <a:buNone/>
            </a:pPr>
            <a:endParaRPr lang="en-US" sz="500" dirty="0"/>
          </a:p>
          <a:p>
            <a:pPr marL="0" indent="0">
              <a:buNone/>
            </a:pPr>
            <a:r>
              <a:rPr lang="en-US" sz="500" dirty="0">
                <a:solidFill>
                  <a:srgbClr val="61AFEF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use Drupal\Tests\BrowserTestBase;</a:t>
            </a:r>
            <a:endParaRPr lang="en-US" sz="500" dirty="0"/>
          </a:p>
          <a:p>
            <a:pPr marL="0" indent="0">
              <a:buNone/>
            </a:pPr>
            <a:endParaRPr lang="en-US" sz="500" dirty="0"/>
          </a:p>
          <a:p>
            <a:pPr marL="0" indent="0">
              <a:buNone/>
            </a:pPr>
            <a:r>
              <a:rPr lang="en-US" sz="500" dirty="0">
                <a:solidFill>
                  <a:srgbClr val="61AFEF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class ProductFormTest extends BrowserTestBase {</a:t>
            </a:r>
            <a:endParaRPr lang="en-US" sz="500" dirty="0"/>
          </a:p>
          <a:p>
            <a:pPr marL="0" indent="0">
              <a:buNone/>
            </a:pPr>
            <a:endParaRPr lang="en-US" sz="500" dirty="0"/>
          </a:p>
          <a:p>
            <a:pPr marL="0" indent="0">
              <a:buNone/>
            </a:pPr>
            <a:r>
              <a:rPr lang="en-US" sz="500" dirty="0">
                <a:solidFill>
                  <a:srgbClr val="61AFEF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    protected static $modules = ['my_module'];</a:t>
            </a:r>
            <a:endParaRPr lang="en-US" sz="500" dirty="0"/>
          </a:p>
          <a:p>
            <a:pPr marL="0" indent="0">
              <a:buNone/>
            </a:pPr>
            <a:r>
              <a:rPr lang="en-US" sz="500" dirty="0">
                <a:solidFill>
                  <a:srgbClr val="61AFEF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    protected $defaultTheme   = 'stark';  // Fastest theme for testing</a:t>
            </a:r>
            <a:endParaRPr lang="en-US" sz="500" dirty="0"/>
          </a:p>
          <a:p>
            <a:pPr marL="0" indent="0">
              <a:buNone/>
            </a:pPr>
            <a:endParaRPr lang="en-US" sz="500" dirty="0"/>
          </a:p>
          <a:p>
            <a:pPr marL="0" indent="0">
              <a:buNone/>
            </a:pPr>
            <a:r>
              <a:rPr lang="en-US" sz="500" dirty="0">
                <a:solidFill>
                  <a:srgbClr val="61AFEF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    public function testAdminCanCreateProduct(): void {</a:t>
            </a:r>
            <a:endParaRPr lang="en-US" sz="500" dirty="0"/>
          </a:p>
          <a:p>
            <a:pPr marL="0" indent="0">
              <a:buNone/>
            </a:pPr>
            <a:r>
              <a:rPr lang="en-US" sz="500" dirty="0">
                <a:solidFill>
                  <a:srgbClr val="7EC8A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        // Create and log in as admin user</a:t>
            </a:r>
            <a:endParaRPr lang="en-US" sz="500" dirty="0"/>
          </a:p>
          <a:p>
            <a:pPr marL="0" indent="0">
              <a:buNone/>
            </a:pPr>
            <a:r>
              <a:rPr lang="en-US" sz="500" dirty="0">
                <a:solidFill>
                  <a:srgbClr val="E5C07B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        $admin = $this-&gt;drupalCreateUser(['administer products', 'access content']);</a:t>
            </a:r>
            <a:endParaRPr lang="en-US" sz="500" dirty="0"/>
          </a:p>
          <a:p>
            <a:pPr marL="0" indent="0">
              <a:buNone/>
            </a:pPr>
            <a:r>
              <a:rPr lang="en-US" sz="500" dirty="0">
                <a:solidFill>
                  <a:srgbClr val="9CDCFE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        $this-&gt;drupalLogin($admin);</a:t>
            </a:r>
            <a:endParaRPr lang="en-US" sz="500" dirty="0"/>
          </a:p>
          <a:p>
            <a:pPr marL="0" indent="0">
              <a:buNone/>
            </a:pPr>
            <a:endParaRPr lang="en-US" sz="500" dirty="0"/>
          </a:p>
          <a:p>
            <a:pPr marL="0" indent="0">
              <a:buNone/>
            </a:pPr>
            <a:r>
              <a:rPr lang="en-US" sz="500" dirty="0">
                <a:solidFill>
                  <a:srgbClr val="7EC8A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        // Navigate to the add product form</a:t>
            </a:r>
            <a:endParaRPr lang="en-US" sz="500" dirty="0"/>
          </a:p>
          <a:p>
            <a:pPr marL="0" indent="0">
              <a:buNone/>
            </a:pPr>
            <a:r>
              <a:rPr lang="en-US" sz="500" dirty="0">
                <a:solidFill>
                  <a:srgbClr val="9CDCFE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        $this-&gt;drupalGet('/products/add');</a:t>
            </a:r>
            <a:endParaRPr lang="en-US" sz="500" dirty="0"/>
          </a:p>
          <a:p>
            <a:pPr marL="0" indent="0">
              <a:buNone/>
            </a:pPr>
            <a:r>
              <a:rPr lang="en-US" sz="500" dirty="0">
                <a:solidFill>
                  <a:srgbClr val="9CDCFE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        $this-&gt;assertSession()-&gt;statusCodeEquals(200);</a:t>
            </a:r>
            <a:endParaRPr lang="en-US" sz="500" dirty="0"/>
          </a:p>
          <a:p>
            <a:pPr marL="0" indent="0">
              <a:buNone/>
            </a:pPr>
            <a:r>
              <a:rPr lang="en-US" sz="500" dirty="0">
                <a:solidFill>
                  <a:srgbClr val="9CDCFE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        $this-&gt;assertSession()-&gt;fieldExists('title[0][value]');</a:t>
            </a:r>
            <a:endParaRPr lang="en-US" sz="500" dirty="0"/>
          </a:p>
          <a:p>
            <a:pPr marL="0" indent="0">
              <a:buNone/>
            </a:pPr>
            <a:endParaRPr lang="en-US" sz="500" dirty="0"/>
          </a:p>
          <a:p>
            <a:pPr marL="0" indent="0">
              <a:buNone/>
            </a:pPr>
            <a:r>
              <a:rPr lang="en-US" sz="500" dirty="0">
                <a:solidFill>
                  <a:srgbClr val="7EC8A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        // Submit the form</a:t>
            </a:r>
            <a:endParaRPr lang="en-US" sz="500" dirty="0"/>
          </a:p>
          <a:p>
            <a:pPr marL="0" indent="0">
              <a:buNone/>
            </a:pPr>
            <a:r>
              <a:rPr lang="en-US" sz="500" dirty="0">
                <a:solidFill>
                  <a:srgbClr val="9CDCFE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        $this-&gt;submitForm([</a:t>
            </a:r>
            <a:endParaRPr lang="en-US" sz="500" dirty="0"/>
          </a:p>
          <a:p>
            <a:pPr marL="0" indent="0">
              <a:buNone/>
            </a:pPr>
            <a:r>
              <a:rPr lang="en-US" sz="500" dirty="0">
                <a:solidFill>
                  <a:srgbClr val="E5C07B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            'title[0][value]' =&gt; 'Test Product',</a:t>
            </a:r>
            <a:endParaRPr lang="en-US" sz="500" dirty="0"/>
          </a:p>
          <a:p>
            <a:pPr marL="0" indent="0">
              <a:buNone/>
            </a:pPr>
            <a:r>
              <a:rPr lang="en-US" sz="500" dirty="0">
                <a:solidFill>
                  <a:srgbClr val="E5C07B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            'field_price[0][value]' =&gt; '99.99',</a:t>
            </a:r>
            <a:endParaRPr lang="en-US" sz="500" dirty="0"/>
          </a:p>
          <a:p>
            <a:pPr marL="0" indent="0">
              <a:buNone/>
            </a:pPr>
            <a:r>
              <a:rPr lang="en-US" sz="500" dirty="0">
                <a:solidFill>
                  <a:srgbClr val="F0C8B8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        ], 'Save');</a:t>
            </a:r>
            <a:endParaRPr lang="en-US" sz="500" dirty="0"/>
          </a:p>
          <a:p>
            <a:pPr marL="0" indent="0">
              <a:buNone/>
            </a:pPr>
            <a:endParaRPr lang="en-US" sz="500" dirty="0"/>
          </a:p>
          <a:p>
            <a:pPr marL="0" indent="0">
              <a:buNone/>
            </a:pPr>
            <a:r>
              <a:rPr lang="en-US" sz="500" dirty="0">
                <a:solidFill>
                  <a:srgbClr val="7EC8A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        // Assert redirect and success message</a:t>
            </a:r>
            <a:endParaRPr lang="en-US" sz="500" dirty="0"/>
          </a:p>
          <a:p>
            <a:pPr marL="0" indent="0">
              <a:buNone/>
            </a:pPr>
            <a:r>
              <a:rPr lang="en-US" sz="500" dirty="0">
                <a:solidFill>
                  <a:srgbClr val="9CDCFE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        $this-&gt;assertSession()-&gt;addressEquals('/products');</a:t>
            </a:r>
            <a:endParaRPr lang="en-US" sz="500" dirty="0"/>
          </a:p>
          <a:p>
            <a:pPr marL="0" indent="0">
              <a:buNone/>
            </a:pPr>
            <a:r>
              <a:rPr lang="en-US" sz="500" dirty="0">
                <a:solidFill>
                  <a:srgbClr val="9CDCFE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        $this-&gt;assertSession()-&gt;pageTextContains('Test Product has been created.');</a:t>
            </a:r>
            <a:endParaRPr lang="en-US" sz="500" dirty="0"/>
          </a:p>
          <a:p>
            <a:pPr marL="0" indent="0">
              <a:buNone/>
            </a:pPr>
            <a:r>
              <a:rPr lang="en-US" sz="500" dirty="0">
                <a:solidFill>
                  <a:srgbClr val="F0C8B8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    }</a:t>
            </a:r>
            <a:endParaRPr lang="en-US" sz="500" dirty="0"/>
          </a:p>
          <a:p>
            <a:pPr marL="0" indent="0">
              <a:buNone/>
            </a:pPr>
            <a:endParaRPr lang="en-US" sz="500" dirty="0"/>
          </a:p>
          <a:p>
            <a:pPr marL="0" indent="0">
              <a:buNone/>
            </a:pPr>
            <a:r>
              <a:rPr lang="en-US" sz="500" dirty="0">
                <a:solidFill>
                  <a:srgbClr val="61AFEF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    public function testAnonymousCannotCreateProduct(): void {</a:t>
            </a:r>
            <a:endParaRPr lang="en-US" sz="500" dirty="0"/>
          </a:p>
          <a:p>
            <a:pPr marL="0" indent="0">
              <a:buNone/>
            </a:pPr>
            <a:r>
              <a:rPr lang="en-US" sz="500" dirty="0">
                <a:solidFill>
                  <a:srgbClr val="9CDCFE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        $this-&gt;drupalGet('/products/add');</a:t>
            </a:r>
            <a:endParaRPr lang="en-US" sz="500" dirty="0"/>
          </a:p>
          <a:p>
            <a:pPr marL="0" indent="0">
              <a:buNone/>
            </a:pPr>
            <a:r>
              <a:rPr lang="en-US" sz="500" dirty="0">
                <a:solidFill>
                  <a:srgbClr val="7EC8A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        // Should redirect to login</a:t>
            </a:r>
            <a:endParaRPr lang="en-US" sz="500" dirty="0"/>
          </a:p>
          <a:p>
            <a:pPr marL="0" indent="0">
              <a:buNone/>
            </a:pPr>
            <a:r>
              <a:rPr lang="en-US" sz="500" dirty="0">
                <a:solidFill>
                  <a:srgbClr val="9CDCFE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        $this-&gt;assertSession()-&gt;addressContains('/user/login');</a:t>
            </a:r>
            <a:endParaRPr lang="en-US" sz="500" dirty="0"/>
          </a:p>
          <a:p>
            <a:pPr marL="0" indent="0">
              <a:buNone/>
            </a:pPr>
            <a:r>
              <a:rPr lang="en-US" sz="500" dirty="0">
                <a:solidFill>
                  <a:srgbClr val="F0C8B8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    }</a:t>
            </a:r>
            <a:endParaRPr lang="en-US" sz="500" dirty="0"/>
          </a:p>
          <a:p>
            <a:pPr marL="0" indent="0">
              <a:buNone/>
            </a:pPr>
            <a:r>
              <a:rPr lang="en-US" sz="500" dirty="0">
                <a:solidFill>
                  <a:srgbClr val="F0C8B8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}</a:t>
            </a:r>
            <a:endParaRPr lang="en-US" sz="500" dirty="0"/>
          </a:p>
          <a:p>
            <a:pPr marL="0" indent="0">
              <a:buNone/>
            </a:pPr>
            <a:endParaRPr lang="en-US" sz="500" dirty="0"/>
          </a:p>
          <a:p>
            <a:pPr marL="0" indent="0">
              <a:buNone/>
            </a:pPr>
            <a:r>
              <a:rPr lang="en-US" sz="500" dirty="0">
                <a:solidFill>
                  <a:srgbClr val="7EC8A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// ── MOCKING SERVICES IN KERNEL TESTS ─────────────────────────────────</a:t>
            </a:r>
            <a:endParaRPr lang="en-US" sz="500" dirty="0"/>
          </a:p>
          <a:p>
            <a:pPr marL="0" indent="0">
              <a:buNone/>
            </a:pPr>
            <a:r>
              <a:rPr lang="en-US" sz="500" dirty="0">
                <a:solidFill>
                  <a:srgbClr val="7EC8A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// Swap a service with a mock:</a:t>
            </a:r>
            <a:endParaRPr lang="en-US" sz="500" dirty="0"/>
          </a:p>
          <a:p>
            <a:pPr marL="0" indent="0">
              <a:buNone/>
            </a:pPr>
            <a:r>
              <a:rPr lang="en-US" sz="500" dirty="0">
                <a:solidFill>
                  <a:srgbClr val="E5C07B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$mockMailer = $this-&gt;createMock(MailManagerInterface::class);</a:t>
            </a:r>
            <a:endParaRPr lang="en-US" sz="500" dirty="0"/>
          </a:p>
          <a:p>
            <a:pPr marL="0" indent="0">
              <a:buNone/>
            </a:pPr>
            <a:r>
              <a:rPr lang="en-US" sz="500" dirty="0">
                <a:solidFill>
                  <a:srgbClr val="9CDCFE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$mockMailer-&gt;expects($this-&gt;once())</a:t>
            </a:r>
            <a:endParaRPr lang="en-US" sz="500" dirty="0"/>
          </a:p>
          <a:p>
            <a:pPr marL="0" indent="0">
              <a:buNone/>
            </a:pPr>
            <a:r>
              <a:rPr lang="en-US" sz="500" dirty="0">
                <a:solidFill>
                  <a:srgbClr val="9CDCFE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    -&gt;method('mail')</a:t>
            </a:r>
            <a:endParaRPr lang="en-US" sz="500" dirty="0"/>
          </a:p>
          <a:p>
            <a:pPr marL="0" indent="0">
              <a:buNone/>
            </a:pPr>
            <a:r>
              <a:rPr lang="en-US" sz="500" dirty="0">
                <a:solidFill>
                  <a:srgbClr val="9CDCFE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    -&gt;with('my_module', 'order_confirmation');</a:t>
            </a:r>
            <a:endParaRPr lang="en-US" sz="500" dirty="0"/>
          </a:p>
          <a:p>
            <a:pPr marL="0" indent="0">
              <a:buNone/>
            </a:pPr>
            <a:r>
              <a:rPr lang="en-US" sz="500" dirty="0">
                <a:solidFill>
                  <a:srgbClr val="9CDCFE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$this-&gt;container-&gt;set('plugin.manager.mail', $mockMailer);</a:t>
            </a:r>
            <a:endParaRPr lang="en-US" sz="500" dirty="0"/>
          </a:p>
        </p:txBody>
      </p:sp>
    </p:spTree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9">
    <p:bg>
      <p:bgPr>
        <a:solidFill>
          <a:srgbClr val="FDF4F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658368"/>
          </a:xfrm>
          <a:prstGeom prst="rect">
            <a:avLst/>
          </a:prstGeom>
          <a:solidFill>
            <a:srgbClr val="140808"/>
          </a:solidFill>
          <a:ln w="12700">
            <a:solidFill>
              <a:srgbClr val="140808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3" name="Shape 1"/>
          <p:cNvSpPr/>
          <p:nvPr/>
        </p:nvSpPr>
        <p:spPr>
          <a:xfrm>
            <a:off x="0" y="658368"/>
            <a:ext cx="9144000" cy="50292"/>
          </a:xfrm>
          <a:prstGeom prst="rect">
            <a:avLst/>
          </a:prstGeom>
          <a:solidFill>
            <a:srgbClr val="F0907A"/>
          </a:solidFill>
          <a:ln w="12700">
            <a:solidFill>
              <a:srgbClr val="F0907A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4" name="Text 2"/>
          <p:cNvSpPr/>
          <p:nvPr/>
        </p:nvSpPr>
        <p:spPr>
          <a:xfrm>
            <a:off x="320040" y="0"/>
            <a:ext cx="4389120" cy="6583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2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Automated Testing</a:t>
            </a:r>
            <a:endParaRPr lang="en-US" sz="2200" dirty="0"/>
          </a:p>
        </p:txBody>
      </p:sp>
      <p:sp>
        <p:nvSpPr>
          <p:cNvPr id="5" name="Text 3"/>
          <p:cNvSpPr/>
          <p:nvPr/>
        </p:nvSpPr>
        <p:spPr>
          <a:xfrm>
            <a:off x="4709160" y="0"/>
            <a:ext cx="4114800" cy="6583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300" dirty="0">
                <a:solidFill>
                  <a:srgbClr val="FDF4F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 |  Best Practices — Testing Culture</a:t>
            </a:r>
            <a:endParaRPr lang="en-US" sz="1300" dirty="0"/>
          </a:p>
        </p:txBody>
      </p:sp>
      <p:sp>
        <p:nvSpPr>
          <p:cNvPr id="6" name="Shape 4"/>
          <p:cNvSpPr/>
          <p:nvPr/>
        </p:nvSpPr>
        <p:spPr>
          <a:xfrm>
            <a:off x="0" y="4846320"/>
            <a:ext cx="9144000" cy="297180"/>
          </a:xfrm>
          <a:prstGeom prst="rect">
            <a:avLst/>
          </a:prstGeom>
          <a:solidFill>
            <a:srgbClr val="140808"/>
          </a:solidFill>
          <a:ln w="12700">
            <a:solidFill>
              <a:srgbClr val="140808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7" name="Text 5"/>
          <p:cNvSpPr/>
          <p:nvPr/>
        </p:nvSpPr>
        <p:spPr>
          <a:xfrm>
            <a:off x="274320" y="4846320"/>
            <a:ext cx="8595360" cy="2971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800" dirty="0">
                <a:solidFill>
                  <a:srgbClr val="FDF4F0"/>
                </a:solidFill>
              </a:rPr>
              <a:t>drupal.org/docs  |  CACHING, PERFORMANCE &amp; DEPLOYMENT  |  COURSE 6 OF 7</a:t>
            </a:r>
            <a:endParaRPr lang="en-US" sz="800" dirty="0"/>
          </a:p>
        </p:txBody>
      </p:sp>
      <p:sp>
        <p:nvSpPr>
          <p:cNvPr id="8" name="Shape 6"/>
          <p:cNvSpPr/>
          <p:nvPr/>
        </p:nvSpPr>
        <p:spPr>
          <a:xfrm>
            <a:off x="320040" y="804672"/>
            <a:ext cx="4160520" cy="877824"/>
          </a:xfrm>
          <a:prstGeom prst="rect">
            <a:avLst/>
          </a:prstGeom>
          <a:solidFill>
            <a:srgbClr val="FFFFFF"/>
          </a:solidFill>
          <a:ln w="12700">
            <a:solidFill>
              <a:srgbClr val="EDD8D0"/>
            </a:solidFill>
            <a:prstDash val="solid"/>
          </a:ln>
          <a:effectLst>
            <a:outerShdw blurRad="101600" dist="38100" dir="8100000" algn="bl" rotWithShape="0">
              <a:srgbClr val="000000">
                <a:alpha val="12000"/>
              </a:srgbClr>
            </a:outerShdw>
          </a:effectLst>
        </p:spPr>
        <p:txBody>
          <a:bodyPr/>
          <a:lstStyle/>
          <a:p>
            <a:endParaRPr lang="en-US"/>
          </a:p>
        </p:txBody>
      </p:sp>
      <p:sp>
        <p:nvSpPr>
          <p:cNvPr id="9" name="Shape 7"/>
          <p:cNvSpPr/>
          <p:nvPr/>
        </p:nvSpPr>
        <p:spPr>
          <a:xfrm>
            <a:off x="411480" y="1051560"/>
            <a:ext cx="411480" cy="411480"/>
          </a:xfrm>
          <a:prstGeom prst="ellipse">
            <a:avLst/>
          </a:prstGeom>
          <a:solidFill>
            <a:srgbClr val="F0907A"/>
          </a:solidFill>
          <a:ln w="12700">
            <a:solidFill>
              <a:srgbClr val="F0907A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0" name="Text 8"/>
          <p:cNvSpPr/>
          <p:nvPr/>
        </p:nvSpPr>
        <p:spPr>
          <a:xfrm>
            <a:off x="411480" y="1051560"/>
            <a:ext cx="41148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300" b="1" dirty="0">
                <a:solidFill>
                  <a:srgbClr val="FFFFFF"/>
                </a:solidFill>
              </a:rPr>
              <a:t>✓</a:t>
            </a:r>
            <a:endParaRPr lang="en-US" sz="1300" dirty="0"/>
          </a:p>
        </p:txBody>
      </p:sp>
      <p:sp>
        <p:nvSpPr>
          <p:cNvPr id="11" name="Text 9"/>
          <p:cNvSpPr/>
          <p:nvPr/>
        </p:nvSpPr>
        <p:spPr>
          <a:xfrm>
            <a:off x="914400" y="877824"/>
            <a:ext cx="3474720" cy="7498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100" dirty="0">
                <a:solidFill>
                  <a:srgbClr val="1E0808"/>
                </a:solidFill>
              </a:rPr>
              <a:t>Test behaviour, not implementation — tests should describe what the code does for users, not how it does it. If you refactor internals without changing behaviour, tests should still pass</a:t>
            </a:r>
            <a:endParaRPr lang="en-US" sz="1100" dirty="0"/>
          </a:p>
        </p:txBody>
      </p:sp>
      <p:sp>
        <p:nvSpPr>
          <p:cNvPr id="12" name="Shape 10"/>
          <p:cNvSpPr/>
          <p:nvPr/>
        </p:nvSpPr>
        <p:spPr>
          <a:xfrm>
            <a:off x="320040" y="1810512"/>
            <a:ext cx="4160520" cy="877824"/>
          </a:xfrm>
          <a:prstGeom prst="rect">
            <a:avLst/>
          </a:prstGeom>
          <a:solidFill>
            <a:srgbClr val="FFFFFF"/>
          </a:solidFill>
          <a:ln w="12700">
            <a:solidFill>
              <a:srgbClr val="EDD8D0"/>
            </a:solidFill>
            <a:prstDash val="solid"/>
          </a:ln>
          <a:effectLst>
            <a:outerShdw blurRad="101600" dist="38100" dir="8100000" algn="bl" rotWithShape="0">
              <a:srgbClr val="000000">
                <a:alpha val="12000"/>
              </a:srgbClr>
            </a:outerShdw>
          </a:effectLst>
        </p:spPr>
        <p:txBody>
          <a:bodyPr/>
          <a:lstStyle/>
          <a:p>
            <a:endParaRPr lang="en-US"/>
          </a:p>
        </p:txBody>
      </p:sp>
      <p:sp>
        <p:nvSpPr>
          <p:cNvPr id="13" name="Shape 11"/>
          <p:cNvSpPr/>
          <p:nvPr/>
        </p:nvSpPr>
        <p:spPr>
          <a:xfrm>
            <a:off x="411480" y="2057400"/>
            <a:ext cx="411480" cy="411480"/>
          </a:xfrm>
          <a:prstGeom prst="ellipse">
            <a:avLst/>
          </a:prstGeom>
          <a:solidFill>
            <a:srgbClr val="F0907A"/>
          </a:solidFill>
          <a:ln w="12700">
            <a:solidFill>
              <a:srgbClr val="F0907A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4" name="Text 12"/>
          <p:cNvSpPr/>
          <p:nvPr/>
        </p:nvSpPr>
        <p:spPr>
          <a:xfrm>
            <a:off x="411480" y="2057400"/>
            <a:ext cx="41148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300" b="1" dirty="0">
                <a:solidFill>
                  <a:srgbClr val="FFFFFF"/>
                </a:solidFill>
              </a:rPr>
              <a:t>✓</a:t>
            </a:r>
            <a:endParaRPr lang="en-US" sz="1300" dirty="0"/>
          </a:p>
        </p:txBody>
      </p:sp>
      <p:sp>
        <p:nvSpPr>
          <p:cNvPr id="15" name="Text 13"/>
          <p:cNvSpPr/>
          <p:nvPr/>
        </p:nvSpPr>
        <p:spPr>
          <a:xfrm>
            <a:off x="914400" y="1883664"/>
            <a:ext cx="3474720" cy="7498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100" dirty="0">
                <a:solidFill>
                  <a:srgbClr val="1E0808"/>
                </a:solidFill>
              </a:rPr>
              <a:t>Use KernelTestBase for anything touching the database or services — it's faster than BrowserTestBase and avoids HTTP overhead while still testing real Drupal behaviour</a:t>
            </a:r>
            <a:endParaRPr lang="en-US" sz="1100" dirty="0"/>
          </a:p>
        </p:txBody>
      </p:sp>
      <p:sp>
        <p:nvSpPr>
          <p:cNvPr id="16" name="Shape 14"/>
          <p:cNvSpPr/>
          <p:nvPr/>
        </p:nvSpPr>
        <p:spPr>
          <a:xfrm>
            <a:off x="320040" y="2816352"/>
            <a:ext cx="4160520" cy="877824"/>
          </a:xfrm>
          <a:prstGeom prst="rect">
            <a:avLst/>
          </a:prstGeom>
          <a:solidFill>
            <a:srgbClr val="FFFFFF"/>
          </a:solidFill>
          <a:ln w="12700">
            <a:solidFill>
              <a:srgbClr val="EDD8D0"/>
            </a:solidFill>
            <a:prstDash val="solid"/>
          </a:ln>
          <a:effectLst>
            <a:outerShdw blurRad="101600" dist="38100" dir="8100000" algn="bl" rotWithShape="0">
              <a:srgbClr val="000000">
                <a:alpha val="12000"/>
              </a:srgbClr>
            </a:outerShdw>
          </a:effectLst>
        </p:spPr>
        <p:txBody>
          <a:bodyPr/>
          <a:lstStyle/>
          <a:p>
            <a:endParaRPr lang="en-US"/>
          </a:p>
        </p:txBody>
      </p:sp>
      <p:sp>
        <p:nvSpPr>
          <p:cNvPr id="17" name="Shape 15"/>
          <p:cNvSpPr/>
          <p:nvPr/>
        </p:nvSpPr>
        <p:spPr>
          <a:xfrm>
            <a:off x="411480" y="3063240"/>
            <a:ext cx="411480" cy="411480"/>
          </a:xfrm>
          <a:prstGeom prst="ellipse">
            <a:avLst/>
          </a:prstGeom>
          <a:solidFill>
            <a:srgbClr val="F0907A"/>
          </a:solidFill>
          <a:ln w="12700">
            <a:solidFill>
              <a:srgbClr val="F0907A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8" name="Text 16"/>
          <p:cNvSpPr/>
          <p:nvPr/>
        </p:nvSpPr>
        <p:spPr>
          <a:xfrm>
            <a:off x="411480" y="3063240"/>
            <a:ext cx="41148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300" b="1" dirty="0">
                <a:solidFill>
                  <a:srgbClr val="FFFFFF"/>
                </a:solidFill>
              </a:rPr>
              <a:t>✓</a:t>
            </a:r>
            <a:endParaRPr lang="en-US" sz="1300" dirty="0"/>
          </a:p>
        </p:txBody>
      </p:sp>
      <p:sp>
        <p:nvSpPr>
          <p:cNvPr id="19" name="Text 17"/>
          <p:cNvSpPr/>
          <p:nvPr/>
        </p:nvSpPr>
        <p:spPr>
          <a:xfrm>
            <a:off x="914400" y="2889504"/>
            <a:ext cx="3474720" cy="7498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100" dirty="0">
                <a:solidFill>
                  <a:srgbClr val="1E0808"/>
                </a:solidFill>
              </a:rPr>
              <a:t>Mock external services in tests — HTTP clients, payment gateways, mail senders. Inject mocks via $this-&gt;container-&gt;set() in Kernel tests to prevent real side effects</a:t>
            </a:r>
            <a:endParaRPr lang="en-US" sz="1100" dirty="0"/>
          </a:p>
        </p:txBody>
      </p:sp>
      <p:sp>
        <p:nvSpPr>
          <p:cNvPr id="20" name="Shape 18"/>
          <p:cNvSpPr/>
          <p:nvPr/>
        </p:nvSpPr>
        <p:spPr>
          <a:xfrm>
            <a:off x="320040" y="3822192"/>
            <a:ext cx="4160520" cy="877824"/>
          </a:xfrm>
          <a:prstGeom prst="rect">
            <a:avLst/>
          </a:prstGeom>
          <a:solidFill>
            <a:srgbClr val="FFFFFF"/>
          </a:solidFill>
          <a:ln w="12700">
            <a:solidFill>
              <a:srgbClr val="EDD8D0"/>
            </a:solidFill>
            <a:prstDash val="solid"/>
          </a:ln>
          <a:effectLst>
            <a:outerShdw blurRad="101600" dist="38100" dir="8100000" algn="bl" rotWithShape="0">
              <a:srgbClr val="000000">
                <a:alpha val="12000"/>
              </a:srgbClr>
            </a:outerShdw>
          </a:effectLst>
        </p:spPr>
        <p:txBody>
          <a:bodyPr/>
          <a:lstStyle/>
          <a:p>
            <a:endParaRPr lang="en-US"/>
          </a:p>
        </p:txBody>
      </p:sp>
      <p:sp>
        <p:nvSpPr>
          <p:cNvPr id="21" name="Shape 19"/>
          <p:cNvSpPr/>
          <p:nvPr/>
        </p:nvSpPr>
        <p:spPr>
          <a:xfrm>
            <a:off x="411480" y="4069080"/>
            <a:ext cx="411480" cy="411480"/>
          </a:xfrm>
          <a:prstGeom prst="ellipse">
            <a:avLst/>
          </a:prstGeom>
          <a:solidFill>
            <a:srgbClr val="F0907A"/>
          </a:solidFill>
          <a:ln w="12700">
            <a:solidFill>
              <a:srgbClr val="F0907A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22" name="Text 20"/>
          <p:cNvSpPr/>
          <p:nvPr/>
        </p:nvSpPr>
        <p:spPr>
          <a:xfrm>
            <a:off x="411480" y="4069080"/>
            <a:ext cx="41148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300" b="1" dirty="0">
                <a:solidFill>
                  <a:srgbClr val="FFFFFF"/>
                </a:solidFill>
              </a:rPr>
              <a:t>✓</a:t>
            </a:r>
            <a:endParaRPr lang="en-US" sz="1300" dirty="0"/>
          </a:p>
        </p:txBody>
      </p:sp>
      <p:sp>
        <p:nvSpPr>
          <p:cNvPr id="23" name="Text 21"/>
          <p:cNvSpPr/>
          <p:nvPr/>
        </p:nvSpPr>
        <p:spPr>
          <a:xfrm>
            <a:off x="914400" y="3895344"/>
            <a:ext cx="3474720" cy="7498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100" dirty="0">
                <a:solidFill>
                  <a:srgbClr val="1E0808"/>
                </a:solidFill>
              </a:rPr>
              <a:t>Run tests in CI on every commit — use GitHub Actions, GitLab CI, or Tugboat to automatically run the test suite. A failing test on CI is better than a failing site in production</a:t>
            </a:r>
            <a:endParaRPr lang="en-US" sz="1100" dirty="0"/>
          </a:p>
        </p:txBody>
      </p:sp>
      <p:sp>
        <p:nvSpPr>
          <p:cNvPr id="24" name="Shape 22"/>
          <p:cNvSpPr/>
          <p:nvPr/>
        </p:nvSpPr>
        <p:spPr>
          <a:xfrm>
            <a:off x="4663440" y="804672"/>
            <a:ext cx="4160520" cy="877824"/>
          </a:xfrm>
          <a:prstGeom prst="rect">
            <a:avLst/>
          </a:prstGeom>
          <a:solidFill>
            <a:srgbClr val="FFFFFF"/>
          </a:solidFill>
          <a:ln w="12700">
            <a:solidFill>
              <a:srgbClr val="EDD8D0"/>
            </a:solidFill>
            <a:prstDash val="solid"/>
          </a:ln>
          <a:effectLst>
            <a:outerShdw blurRad="101600" dist="38100" dir="8100000" algn="bl" rotWithShape="0">
              <a:srgbClr val="000000">
                <a:alpha val="12000"/>
              </a:srgbClr>
            </a:outerShdw>
          </a:effectLst>
        </p:spPr>
        <p:txBody>
          <a:bodyPr/>
          <a:lstStyle/>
          <a:p>
            <a:endParaRPr lang="en-US"/>
          </a:p>
        </p:txBody>
      </p:sp>
      <p:sp>
        <p:nvSpPr>
          <p:cNvPr id="25" name="Shape 23"/>
          <p:cNvSpPr/>
          <p:nvPr/>
        </p:nvSpPr>
        <p:spPr>
          <a:xfrm>
            <a:off x="4754880" y="1051560"/>
            <a:ext cx="411480" cy="411480"/>
          </a:xfrm>
          <a:prstGeom prst="ellipse">
            <a:avLst/>
          </a:prstGeom>
          <a:solidFill>
            <a:srgbClr val="D4A030"/>
          </a:solidFill>
          <a:ln w="12700">
            <a:solidFill>
              <a:srgbClr val="D4A030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26" name="Text 24"/>
          <p:cNvSpPr/>
          <p:nvPr/>
        </p:nvSpPr>
        <p:spPr>
          <a:xfrm>
            <a:off x="4754880" y="1051560"/>
            <a:ext cx="41148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300" b="1" dirty="0">
                <a:solidFill>
                  <a:srgbClr val="FFFFFF"/>
                </a:solidFill>
              </a:rPr>
              <a:t>⚠</a:t>
            </a:r>
            <a:endParaRPr lang="en-US" sz="1300" dirty="0"/>
          </a:p>
        </p:txBody>
      </p:sp>
      <p:sp>
        <p:nvSpPr>
          <p:cNvPr id="27" name="Text 25"/>
          <p:cNvSpPr/>
          <p:nvPr/>
        </p:nvSpPr>
        <p:spPr>
          <a:xfrm>
            <a:off x="5257800" y="877824"/>
            <a:ext cx="3474720" cy="7498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100" dirty="0">
                <a:solidFill>
                  <a:srgbClr val="1E0808"/>
                </a:solidFill>
              </a:rPr>
              <a:t>BrowserTestBase rebuilds the entire Drupal install for each test class — group related scenarios into one test class to amortize the setup cost across multiple test methods</a:t>
            </a:r>
            <a:endParaRPr lang="en-US" sz="1100" dirty="0"/>
          </a:p>
        </p:txBody>
      </p:sp>
      <p:sp>
        <p:nvSpPr>
          <p:cNvPr id="28" name="Shape 26"/>
          <p:cNvSpPr/>
          <p:nvPr/>
        </p:nvSpPr>
        <p:spPr>
          <a:xfrm>
            <a:off x="4663440" y="1810512"/>
            <a:ext cx="4160520" cy="877824"/>
          </a:xfrm>
          <a:prstGeom prst="rect">
            <a:avLst/>
          </a:prstGeom>
          <a:solidFill>
            <a:srgbClr val="FFFFFF"/>
          </a:solidFill>
          <a:ln w="12700">
            <a:solidFill>
              <a:srgbClr val="EDD8D0"/>
            </a:solidFill>
            <a:prstDash val="solid"/>
          </a:ln>
          <a:effectLst>
            <a:outerShdw blurRad="101600" dist="38100" dir="8100000" algn="bl" rotWithShape="0">
              <a:srgbClr val="000000">
                <a:alpha val="12000"/>
              </a:srgbClr>
            </a:outerShdw>
          </a:effectLst>
        </p:spPr>
        <p:txBody>
          <a:bodyPr/>
          <a:lstStyle/>
          <a:p>
            <a:endParaRPr lang="en-US"/>
          </a:p>
        </p:txBody>
      </p:sp>
      <p:sp>
        <p:nvSpPr>
          <p:cNvPr id="29" name="Shape 27"/>
          <p:cNvSpPr/>
          <p:nvPr/>
        </p:nvSpPr>
        <p:spPr>
          <a:xfrm>
            <a:off x="4754880" y="2057400"/>
            <a:ext cx="411480" cy="411480"/>
          </a:xfrm>
          <a:prstGeom prst="ellipse">
            <a:avLst/>
          </a:prstGeom>
          <a:solidFill>
            <a:srgbClr val="D4A030"/>
          </a:solidFill>
          <a:ln w="12700">
            <a:solidFill>
              <a:srgbClr val="D4A030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30" name="Text 28"/>
          <p:cNvSpPr/>
          <p:nvPr/>
        </p:nvSpPr>
        <p:spPr>
          <a:xfrm>
            <a:off x="4754880" y="2057400"/>
            <a:ext cx="41148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300" b="1" dirty="0">
                <a:solidFill>
                  <a:srgbClr val="FFFFFF"/>
                </a:solidFill>
              </a:rPr>
              <a:t>⚠</a:t>
            </a:r>
            <a:endParaRPr lang="en-US" sz="1300" dirty="0"/>
          </a:p>
        </p:txBody>
      </p:sp>
      <p:sp>
        <p:nvSpPr>
          <p:cNvPr id="31" name="Text 29"/>
          <p:cNvSpPr/>
          <p:nvPr/>
        </p:nvSpPr>
        <p:spPr>
          <a:xfrm>
            <a:off x="5257800" y="1883664"/>
            <a:ext cx="3474720" cy="7498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100" dirty="0">
                <a:solidFill>
                  <a:srgbClr val="1E0808"/>
                </a:solidFill>
              </a:rPr>
              <a:t>Tests that hit the file system or cache are non-deterministic — always use $this-&gt;config() to set config in tests, never rely on production config values being present</a:t>
            </a:r>
            <a:endParaRPr lang="en-US" sz="1100" dirty="0"/>
          </a:p>
        </p:txBody>
      </p:sp>
      <p:sp>
        <p:nvSpPr>
          <p:cNvPr id="32" name="Shape 30"/>
          <p:cNvSpPr/>
          <p:nvPr/>
        </p:nvSpPr>
        <p:spPr>
          <a:xfrm>
            <a:off x="4663440" y="2816352"/>
            <a:ext cx="4160520" cy="877824"/>
          </a:xfrm>
          <a:prstGeom prst="rect">
            <a:avLst/>
          </a:prstGeom>
          <a:solidFill>
            <a:srgbClr val="FFFFFF"/>
          </a:solidFill>
          <a:ln w="12700">
            <a:solidFill>
              <a:srgbClr val="EDD8D0"/>
            </a:solidFill>
            <a:prstDash val="solid"/>
          </a:ln>
          <a:effectLst>
            <a:outerShdw blurRad="101600" dist="38100" dir="8100000" algn="bl" rotWithShape="0">
              <a:srgbClr val="000000">
                <a:alpha val="12000"/>
              </a:srgbClr>
            </a:outerShdw>
          </a:effectLst>
        </p:spPr>
        <p:txBody>
          <a:bodyPr/>
          <a:lstStyle/>
          <a:p>
            <a:endParaRPr lang="en-US"/>
          </a:p>
        </p:txBody>
      </p:sp>
      <p:sp>
        <p:nvSpPr>
          <p:cNvPr id="33" name="Shape 31"/>
          <p:cNvSpPr/>
          <p:nvPr/>
        </p:nvSpPr>
        <p:spPr>
          <a:xfrm>
            <a:off x="4754880" y="3063240"/>
            <a:ext cx="411480" cy="411480"/>
          </a:xfrm>
          <a:prstGeom prst="ellipse">
            <a:avLst/>
          </a:prstGeom>
          <a:solidFill>
            <a:srgbClr val="A8281E"/>
          </a:solidFill>
          <a:ln w="12700">
            <a:solidFill>
              <a:srgbClr val="A8281E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34" name="Text 32"/>
          <p:cNvSpPr/>
          <p:nvPr/>
        </p:nvSpPr>
        <p:spPr>
          <a:xfrm>
            <a:off x="4754880" y="3063240"/>
            <a:ext cx="41148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300" b="1" dirty="0">
                <a:solidFill>
                  <a:srgbClr val="FFFFFF"/>
                </a:solidFill>
              </a:rPr>
              <a:t>✗</a:t>
            </a:r>
            <a:endParaRPr lang="en-US" sz="1300" dirty="0"/>
          </a:p>
        </p:txBody>
      </p:sp>
      <p:sp>
        <p:nvSpPr>
          <p:cNvPr id="35" name="Text 33"/>
          <p:cNvSpPr/>
          <p:nvPr/>
        </p:nvSpPr>
        <p:spPr>
          <a:xfrm>
            <a:off x="5257800" y="2889504"/>
            <a:ext cx="3474720" cy="7498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100" dirty="0">
                <a:solidFill>
                  <a:srgbClr val="1E0808"/>
                </a:solidFill>
              </a:rPr>
              <a:t>Don't test Drupal core — only test your custom code. Testing that a node can be saved is testing core. Testing that YOUR service correctly validates a node saves the right fields is yours</a:t>
            </a:r>
            <a:endParaRPr lang="en-US" sz="1100" dirty="0"/>
          </a:p>
        </p:txBody>
      </p:sp>
      <p:sp>
        <p:nvSpPr>
          <p:cNvPr id="36" name="Shape 34"/>
          <p:cNvSpPr/>
          <p:nvPr/>
        </p:nvSpPr>
        <p:spPr>
          <a:xfrm>
            <a:off x="4663440" y="3822192"/>
            <a:ext cx="4160520" cy="877824"/>
          </a:xfrm>
          <a:prstGeom prst="rect">
            <a:avLst/>
          </a:prstGeom>
          <a:solidFill>
            <a:srgbClr val="FFFFFF"/>
          </a:solidFill>
          <a:ln w="12700">
            <a:solidFill>
              <a:srgbClr val="EDD8D0"/>
            </a:solidFill>
            <a:prstDash val="solid"/>
          </a:ln>
          <a:effectLst>
            <a:outerShdw blurRad="101600" dist="38100" dir="8100000" algn="bl" rotWithShape="0">
              <a:srgbClr val="000000">
                <a:alpha val="12000"/>
              </a:srgbClr>
            </a:outerShdw>
          </a:effectLst>
        </p:spPr>
        <p:txBody>
          <a:bodyPr/>
          <a:lstStyle/>
          <a:p>
            <a:endParaRPr lang="en-US"/>
          </a:p>
        </p:txBody>
      </p:sp>
      <p:sp>
        <p:nvSpPr>
          <p:cNvPr id="37" name="Shape 35"/>
          <p:cNvSpPr/>
          <p:nvPr/>
        </p:nvSpPr>
        <p:spPr>
          <a:xfrm>
            <a:off x="4754880" y="4069080"/>
            <a:ext cx="411480" cy="411480"/>
          </a:xfrm>
          <a:prstGeom prst="ellipse">
            <a:avLst/>
          </a:prstGeom>
          <a:solidFill>
            <a:srgbClr val="A8281E"/>
          </a:solidFill>
          <a:ln w="12700">
            <a:solidFill>
              <a:srgbClr val="A8281E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38" name="Text 36"/>
          <p:cNvSpPr/>
          <p:nvPr/>
        </p:nvSpPr>
        <p:spPr>
          <a:xfrm>
            <a:off x="4754880" y="4069080"/>
            <a:ext cx="41148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300" b="1" dirty="0">
                <a:solidFill>
                  <a:srgbClr val="FFFFFF"/>
                </a:solidFill>
              </a:rPr>
              <a:t>✗</a:t>
            </a:r>
            <a:endParaRPr lang="en-US" sz="1300" dirty="0"/>
          </a:p>
        </p:txBody>
      </p:sp>
      <p:sp>
        <p:nvSpPr>
          <p:cNvPr id="39" name="Text 37"/>
          <p:cNvSpPr/>
          <p:nvPr/>
        </p:nvSpPr>
        <p:spPr>
          <a:xfrm>
            <a:off x="5257800" y="3895344"/>
            <a:ext cx="3474720" cy="7498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100" dirty="0">
                <a:solidFill>
                  <a:srgbClr val="1E0808"/>
                </a:solidFill>
              </a:rPr>
              <a:t>Don't skip tests because they're slow — fix the slowness. A 5-minute test suite that catches bugs before deploy is worth far more than no tests and a 30-minute production hotfix</a:t>
            </a:r>
            <a:endParaRPr lang="en-US" sz="1100" dirty="0"/>
          </a:p>
        </p:txBody>
      </p:sp>
    </p:spTree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0">
    <p:bg>
      <p:bgPr>
        <a:solidFill>
          <a:srgbClr val="140808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18872" cy="5143500"/>
          </a:xfrm>
          <a:prstGeom prst="rect">
            <a:avLst/>
          </a:prstGeom>
          <a:solidFill>
            <a:srgbClr val="F0907A"/>
          </a:solidFill>
          <a:ln w="12700">
            <a:solidFill>
              <a:srgbClr val="F0907A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3" name="Shape 1"/>
          <p:cNvSpPr/>
          <p:nvPr/>
        </p:nvSpPr>
        <p:spPr>
          <a:xfrm>
            <a:off x="411480" y="530352"/>
            <a:ext cx="1024128" cy="1024128"/>
          </a:xfrm>
          <a:prstGeom prst="ellipse">
            <a:avLst/>
          </a:prstGeom>
          <a:solidFill>
            <a:srgbClr val="A8281E"/>
          </a:solidFill>
          <a:ln w="25400">
            <a:solidFill>
              <a:srgbClr val="F0907A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4" name="Text 2"/>
          <p:cNvSpPr/>
          <p:nvPr/>
        </p:nvSpPr>
        <p:spPr>
          <a:xfrm>
            <a:off x="411480" y="530352"/>
            <a:ext cx="1024128" cy="10241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4000" b="1" dirty="0">
                <a:solidFill>
                  <a:srgbClr val="FFFFFF"/>
                </a:solidFill>
              </a:rPr>
              <a:t>API 10</a:t>
            </a:r>
            <a:endParaRPr lang="en-US" sz="4000" dirty="0"/>
          </a:p>
        </p:txBody>
      </p:sp>
      <p:sp>
        <p:nvSpPr>
          <p:cNvPr id="5" name="Text 3"/>
          <p:cNvSpPr/>
          <p:nvPr/>
        </p:nvSpPr>
        <p:spPr>
          <a:xfrm>
            <a:off x="347472" y="1783080"/>
            <a:ext cx="845820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38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Logging &amp; Monitoring</a:t>
            </a:r>
            <a:endParaRPr lang="en-US" sz="3800" dirty="0"/>
          </a:p>
        </p:txBody>
      </p:sp>
      <p:sp>
        <p:nvSpPr>
          <p:cNvPr id="6" name="Text 4"/>
          <p:cNvSpPr/>
          <p:nvPr/>
        </p:nvSpPr>
        <p:spPr>
          <a:xfrm>
            <a:off x="347472" y="2816352"/>
            <a:ext cx="8458200" cy="6583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500" dirty="0">
                <a:solidFill>
                  <a:srgbClr val="FDF4F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Logger channels, watchdog, dblog, syslog, and structured error handling for production observability</a:t>
            </a:r>
            <a:endParaRPr lang="en-US" sz="1500" dirty="0"/>
          </a:p>
        </p:txBody>
      </p:sp>
      <p:sp>
        <p:nvSpPr>
          <p:cNvPr id="7" name="Shape 5"/>
          <p:cNvSpPr/>
          <p:nvPr/>
        </p:nvSpPr>
        <p:spPr>
          <a:xfrm>
            <a:off x="0" y="4754880"/>
            <a:ext cx="9144000" cy="388620"/>
          </a:xfrm>
          <a:prstGeom prst="rect">
            <a:avLst/>
          </a:prstGeom>
          <a:solidFill>
            <a:srgbClr val="A8281E"/>
          </a:solidFill>
          <a:ln w="12700">
            <a:solidFill>
              <a:srgbClr val="A8281E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8" name="Text 6"/>
          <p:cNvSpPr/>
          <p:nvPr/>
        </p:nvSpPr>
        <p:spPr>
          <a:xfrm>
            <a:off x="274320" y="4754880"/>
            <a:ext cx="8686800" cy="3886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900" dirty="0">
                <a:solidFill>
                  <a:srgbClr val="FDF4F0"/>
                </a:solidFill>
              </a:rPr>
              <a:t>DRUPAL CORE APIs  |  COURSE 6: CACHING, PERFORMANCE &amp; DEPLOYMENT</a:t>
            </a:r>
            <a:endParaRPr lang="en-US" sz="900" dirty="0"/>
          </a:p>
        </p:txBody>
      </p:sp>
    </p:spTree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1">
    <p:bg>
      <p:bgPr>
        <a:solidFill>
          <a:srgbClr val="FDF4F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658368"/>
          </a:xfrm>
          <a:prstGeom prst="rect">
            <a:avLst/>
          </a:prstGeom>
          <a:solidFill>
            <a:srgbClr val="140808"/>
          </a:solidFill>
          <a:ln w="12700">
            <a:solidFill>
              <a:srgbClr val="140808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3" name="Shape 1"/>
          <p:cNvSpPr/>
          <p:nvPr/>
        </p:nvSpPr>
        <p:spPr>
          <a:xfrm>
            <a:off x="0" y="658368"/>
            <a:ext cx="9144000" cy="50292"/>
          </a:xfrm>
          <a:prstGeom prst="rect">
            <a:avLst/>
          </a:prstGeom>
          <a:solidFill>
            <a:srgbClr val="F0907A"/>
          </a:solidFill>
          <a:ln w="12700">
            <a:solidFill>
              <a:srgbClr val="F0907A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4" name="Text 2"/>
          <p:cNvSpPr/>
          <p:nvPr/>
        </p:nvSpPr>
        <p:spPr>
          <a:xfrm>
            <a:off x="320040" y="0"/>
            <a:ext cx="4389120" cy="6583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2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Logging &amp; Monitoring</a:t>
            </a:r>
            <a:endParaRPr lang="en-US" sz="2200" dirty="0"/>
          </a:p>
        </p:txBody>
      </p:sp>
      <p:sp>
        <p:nvSpPr>
          <p:cNvPr id="5" name="Text 3"/>
          <p:cNvSpPr/>
          <p:nvPr/>
        </p:nvSpPr>
        <p:spPr>
          <a:xfrm>
            <a:off x="4709160" y="0"/>
            <a:ext cx="4114800" cy="6583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300" dirty="0">
                <a:solidFill>
                  <a:srgbClr val="FDF4F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 |  Drupal's Logger System</a:t>
            </a:r>
            <a:endParaRPr lang="en-US" sz="1300" dirty="0"/>
          </a:p>
        </p:txBody>
      </p:sp>
      <p:sp>
        <p:nvSpPr>
          <p:cNvPr id="6" name="Shape 4"/>
          <p:cNvSpPr/>
          <p:nvPr/>
        </p:nvSpPr>
        <p:spPr>
          <a:xfrm>
            <a:off x="0" y="4846320"/>
            <a:ext cx="9144000" cy="297180"/>
          </a:xfrm>
          <a:prstGeom prst="rect">
            <a:avLst/>
          </a:prstGeom>
          <a:solidFill>
            <a:srgbClr val="140808"/>
          </a:solidFill>
          <a:ln w="12700">
            <a:solidFill>
              <a:srgbClr val="140808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7" name="Text 5"/>
          <p:cNvSpPr/>
          <p:nvPr/>
        </p:nvSpPr>
        <p:spPr>
          <a:xfrm>
            <a:off x="274320" y="4846320"/>
            <a:ext cx="8595360" cy="2971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800" dirty="0">
                <a:solidFill>
                  <a:srgbClr val="FDF4F0"/>
                </a:solidFill>
              </a:rPr>
              <a:t>drupal.org/docs  |  CACHING, PERFORMANCE &amp; DEPLOYMENT  |  COURSE 6 OF 7</a:t>
            </a:r>
            <a:endParaRPr lang="en-US" sz="800" dirty="0"/>
          </a:p>
        </p:txBody>
      </p:sp>
      <p:sp>
        <p:nvSpPr>
          <p:cNvPr id="8" name="Text 6"/>
          <p:cNvSpPr/>
          <p:nvPr/>
        </p:nvSpPr>
        <p:spPr>
          <a:xfrm>
            <a:off x="320040" y="786384"/>
            <a:ext cx="850392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300" dirty="0">
                <a:solidFill>
                  <a:srgbClr val="1E0808"/>
                </a:solidFill>
              </a:rPr>
              <a:t>Drupal implements PSR-3 (LoggerInterface). Log channels allow different modules to log to different destinations.</a:t>
            </a:r>
            <a:endParaRPr lang="en-US" sz="1300" dirty="0"/>
          </a:p>
        </p:txBody>
      </p:sp>
      <p:sp>
        <p:nvSpPr>
          <p:cNvPr id="9" name="Shape 7"/>
          <p:cNvSpPr/>
          <p:nvPr/>
        </p:nvSpPr>
        <p:spPr>
          <a:xfrm>
            <a:off x="320040" y="1261872"/>
            <a:ext cx="4160520" cy="868680"/>
          </a:xfrm>
          <a:prstGeom prst="rect">
            <a:avLst/>
          </a:prstGeom>
          <a:solidFill>
            <a:srgbClr val="FFFFFF"/>
          </a:solidFill>
          <a:ln w="12700">
            <a:solidFill>
              <a:srgbClr val="EDD8D0"/>
            </a:solidFill>
            <a:prstDash val="solid"/>
          </a:ln>
          <a:effectLst>
            <a:outerShdw blurRad="101600" dist="38100" dir="8100000" algn="bl" rotWithShape="0">
              <a:srgbClr val="000000">
                <a:alpha val="12000"/>
              </a:srgbClr>
            </a:outerShdw>
          </a:effectLst>
        </p:spPr>
        <p:txBody>
          <a:bodyPr/>
          <a:lstStyle/>
          <a:p>
            <a:endParaRPr lang="en-US"/>
          </a:p>
        </p:txBody>
      </p:sp>
      <p:sp>
        <p:nvSpPr>
          <p:cNvPr id="10" name="Shape 8"/>
          <p:cNvSpPr/>
          <p:nvPr/>
        </p:nvSpPr>
        <p:spPr>
          <a:xfrm>
            <a:off x="320040" y="1261872"/>
            <a:ext cx="64008" cy="868680"/>
          </a:xfrm>
          <a:prstGeom prst="rect">
            <a:avLst/>
          </a:prstGeom>
          <a:solidFill>
            <a:srgbClr val="A8281E"/>
          </a:solidFill>
          <a:ln w="12700">
            <a:solidFill>
              <a:srgbClr val="A8281E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1" name="Text 9"/>
          <p:cNvSpPr/>
          <p:nvPr/>
        </p:nvSpPr>
        <p:spPr>
          <a:xfrm>
            <a:off x="484632" y="1353312"/>
            <a:ext cx="393192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900" b="1" dirty="0">
                <a:solidFill>
                  <a:srgbClr val="7A5050"/>
                </a:solidFill>
              </a:rPr>
              <a:t>PSR-3 LEVELS</a:t>
            </a:r>
            <a:endParaRPr lang="en-US" sz="900" dirty="0"/>
          </a:p>
        </p:txBody>
      </p:sp>
      <p:sp>
        <p:nvSpPr>
          <p:cNvPr id="12" name="Text 10"/>
          <p:cNvSpPr/>
          <p:nvPr/>
        </p:nvSpPr>
        <p:spPr>
          <a:xfrm>
            <a:off x="484632" y="1591056"/>
            <a:ext cx="393192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150" dirty="0">
                <a:solidFill>
                  <a:srgbClr val="1E0808"/>
                </a:solidFill>
              </a:rPr>
              <a:t>emergency, alert, critical, error, warning, notice, info, debug — highest to lowest severity. Use error for caught exceptions, warning for unexpected-but-handled states.</a:t>
            </a:r>
            <a:endParaRPr lang="en-US" sz="1150" dirty="0"/>
          </a:p>
        </p:txBody>
      </p:sp>
      <p:sp>
        <p:nvSpPr>
          <p:cNvPr id="13" name="Shape 11"/>
          <p:cNvSpPr/>
          <p:nvPr/>
        </p:nvSpPr>
        <p:spPr>
          <a:xfrm>
            <a:off x="4663440" y="1261872"/>
            <a:ext cx="4160520" cy="868680"/>
          </a:xfrm>
          <a:prstGeom prst="rect">
            <a:avLst/>
          </a:prstGeom>
          <a:solidFill>
            <a:srgbClr val="FFFFFF"/>
          </a:solidFill>
          <a:ln w="12700">
            <a:solidFill>
              <a:srgbClr val="EDD8D0"/>
            </a:solidFill>
            <a:prstDash val="solid"/>
          </a:ln>
          <a:effectLst>
            <a:outerShdw blurRad="101600" dist="38100" dir="8100000" algn="bl" rotWithShape="0">
              <a:srgbClr val="000000">
                <a:alpha val="12000"/>
              </a:srgbClr>
            </a:outerShdw>
          </a:effectLst>
        </p:spPr>
        <p:txBody>
          <a:bodyPr/>
          <a:lstStyle/>
          <a:p>
            <a:endParaRPr lang="en-US"/>
          </a:p>
        </p:txBody>
      </p:sp>
      <p:sp>
        <p:nvSpPr>
          <p:cNvPr id="14" name="Shape 12"/>
          <p:cNvSpPr/>
          <p:nvPr/>
        </p:nvSpPr>
        <p:spPr>
          <a:xfrm>
            <a:off x="4663440" y="1261872"/>
            <a:ext cx="64008" cy="868680"/>
          </a:xfrm>
          <a:prstGeom prst="rect">
            <a:avLst/>
          </a:prstGeom>
          <a:solidFill>
            <a:srgbClr val="D4503A"/>
          </a:solidFill>
          <a:ln w="12700">
            <a:solidFill>
              <a:srgbClr val="D4503A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5" name="Text 13"/>
          <p:cNvSpPr/>
          <p:nvPr/>
        </p:nvSpPr>
        <p:spPr>
          <a:xfrm>
            <a:off x="4828032" y="1353312"/>
            <a:ext cx="393192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900" b="1" dirty="0">
                <a:solidFill>
                  <a:srgbClr val="7A5050"/>
                </a:solidFill>
              </a:rPr>
              <a:t>CHANNELS</a:t>
            </a:r>
            <a:endParaRPr lang="en-US" sz="900" dirty="0"/>
          </a:p>
        </p:txBody>
      </p:sp>
      <p:sp>
        <p:nvSpPr>
          <p:cNvPr id="16" name="Text 14"/>
          <p:cNvSpPr/>
          <p:nvPr/>
        </p:nvSpPr>
        <p:spPr>
          <a:xfrm>
            <a:off x="4828032" y="1591056"/>
            <a:ext cx="393192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150" dirty="0">
                <a:solidFill>
                  <a:srgbClr val="1E0808"/>
                </a:solidFill>
              </a:rPr>
              <a:t>Each module has its own channel: logger.channel.my_module. Backends (dblog, syslog, Papertrail) can filter by channel, level, and message pattern.</a:t>
            </a:r>
            <a:endParaRPr lang="en-US" sz="1150" dirty="0"/>
          </a:p>
        </p:txBody>
      </p:sp>
      <p:sp>
        <p:nvSpPr>
          <p:cNvPr id="17" name="Shape 15"/>
          <p:cNvSpPr/>
          <p:nvPr/>
        </p:nvSpPr>
        <p:spPr>
          <a:xfrm>
            <a:off x="320040" y="2221991"/>
            <a:ext cx="4160520" cy="914061"/>
          </a:xfrm>
          <a:prstGeom prst="rect">
            <a:avLst/>
          </a:prstGeom>
          <a:solidFill>
            <a:srgbClr val="FFFFFF"/>
          </a:solidFill>
          <a:ln w="12700">
            <a:solidFill>
              <a:srgbClr val="EDD8D0"/>
            </a:solidFill>
            <a:prstDash val="solid"/>
          </a:ln>
          <a:effectLst>
            <a:outerShdw blurRad="101600" dist="38100" dir="8100000" algn="bl" rotWithShape="0">
              <a:srgbClr val="000000">
                <a:alpha val="12000"/>
              </a:srgbClr>
            </a:outerShdw>
          </a:effectLst>
        </p:spPr>
        <p:txBody>
          <a:bodyPr/>
          <a:lstStyle/>
          <a:p>
            <a:endParaRPr lang="en-US"/>
          </a:p>
        </p:txBody>
      </p:sp>
      <p:sp>
        <p:nvSpPr>
          <p:cNvPr id="18" name="Shape 16"/>
          <p:cNvSpPr/>
          <p:nvPr/>
        </p:nvSpPr>
        <p:spPr>
          <a:xfrm>
            <a:off x="320040" y="2221991"/>
            <a:ext cx="64008" cy="914061"/>
          </a:xfrm>
          <a:prstGeom prst="rect">
            <a:avLst/>
          </a:prstGeom>
          <a:solidFill>
            <a:srgbClr val="6B1A1A"/>
          </a:solidFill>
          <a:ln w="12700">
            <a:solidFill>
              <a:srgbClr val="6B1A1A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9" name="Text 17"/>
          <p:cNvSpPr/>
          <p:nvPr/>
        </p:nvSpPr>
        <p:spPr>
          <a:xfrm>
            <a:off x="484632" y="2313432"/>
            <a:ext cx="393192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900" b="1" dirty="0">
                <a:solidFill>
                  <a:srgbClr val="7A5050"/>
                </a:solidFill>
              </a:rPr>
              <a:t>DBLOG MODULE</a:t>
            </a:r>
            <a:endParaRPr lang="en-US" sz="900" dirty="0"/>
          </a:p>
        </p:txBody>
      </p:sp>
      <p:sp>
        <p:nvSpPr>
          <p:cNvPr id="20" name="Text 18"/>
          <p:cNvSpPr/>
          <p:nvPr/>
        </p:nvSpPr>
        <p:spPr>
          <a:xfrm>
            <a:off x="484632" y="2551176"/>
            <a:ext cx="3931920" cy="34747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150" dirty="0">
                <a:solidFill>
                  <a:srgbClr val="1E0808"/>
                </a:solidFill>
              </a:rPr>
              <a:t>Core module — stores log entries in {watchdog} table. View at /admin/reports/dblog. Good for dev but not for high-traffic production — adds DB write per log entry.</a:t>
            </a:r>
            <a:endParaRPr lang="en-US" sz="1150" dirty="0"/>
          </a:p>
        </p:txBody>
      </p:sp>
      <p:sp>
        <p:nvSpPr>
          <p:cNvPr id="21" name="Shape 19"/>
          <p:cNvSpPr/>
          <p:nvPr/>
        </p:nvSpPr>
        <p:spPr>
          <a:xfrm>
            <a:off x="4663440" y="2221991"/>
            <a:ext cx="4160520" cy="914061"/>
          </a:xfrm>
          <a:prstGeom prst="rect">
            <a:avLst/>
          </a:prstGeom>
          <a:solidFill>
            <a:srgbClr val="FFFFFF"/>
          </a:solidFill>
          <a:ln w="12700">
            <a:solidFill>
              <a:srgbClr val="EDD8D0"/>
            </a:solidFill>
            <a:prstDash val="solid"/>
          </a:ln>
          <a:effectLst>
            <a:outerShdw blurRad="101600" dist="38100" dir="8100000" algn="bl" rotWithShape="0">
              <a:srgbClr val="000000">
                <a:alpha val="12000"/>
              </a:srgbClr>
            </a:outerShdw>
          </a:effectLst>
        </p:spPr>
        <p:txBody>
          <a:bodyPr/>
          <a:lstStyle/>
          <a:p>
            <a:endParaRPr lang="en-US"/>
          </a:p>
        </p:txBody>
      </p:sp>
      <p:sp>
        <p:nvSpPr>
          <p:cNvPr id="22" name="Shape 20"/>
          <p:cNvSpPr/>
          <p:nvPr/>
        </p:nvSpPr>
        <p:spPr>
          <a:xfrm>
            <a:off x="4663440" y="2221991"/>
            <a:ext cx="64008" cy="914061"/>
          </a:xfrm>
          <a:prstGeom prst="rect">
            <a:avLst/>
          </a:prstGeom>
          <a:solidFill>
            <a:srgbClr val="1A9080"/>
          </a:solidFill>
          <a:ln w="12700">
            <a:solidFill>
              <a:srgbClr val="1A9080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23" name="Text 21"/>
          <p:cNvSpPr/>
          <p:nvPr/>
        </p:nvSpPr>
        <p:spPr>
          <a:xfrm>
            <a:off x="4828032" y="2313432"/>
            <a:ext cx="393192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900" b="1" dirty="0">
                <a:solidFill>
                  <a:srgbClr val="7A5050"/>
                </a:solidFill>
              </a:rPr>
              <a:t>SYSLOG MODULE</a:t>
            </a:r>
            <a:endParaRPr lang="en-US" sz="900" dirty="0"/>
          </a:p>
        </p:txBody>
      </p:sp>
      <p:sp>
        <p:nvSpPr>
          <p:cNvPr id="24" name="Text 22"/>
          <p:cNvSpPr/>
          <p:nvPr/>
        </p:nvSpPr>
        <p:spPr>
          <a:xfrm>
            <a:off x="4828032" y="2551176"/>
            <a:ext cx="3931920" cy="34747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150" dirty="0">
                <a:solidFill>
                  <a:srgbClr val="1E0808"/>
                </a:solidFill>
              </a:rPr>
              <a:t>Core module — writes to system syslog (journal, /var/log/syslog). Send to Graylog, Papertrail, CloudWatch, Datadog. Recommended for production over DBLog.</a:t>
            </a:r>
            <a:endParaRPr lang="en-US" sz="1150" dirty="0"/>
          </a:p>
        </p:txBody>
      </p:sp>
      <p:sp>
        <p:nvSpPr>
          <p:cNvPr id="25" name="Shape 23"/>
          <p:cNvSpPr/>
          <p:nvPr/>
        </p:nvSpPr>
        <p:spPr>
          <a:xfrm>
            <a:off x="320040" y="3398519"/>
            <a:ext cx="8503920" cy="1207008"/>
          </a:xfrm>
          <a:prstGeom prst="rect">
            <a:avLst/>
          </a:prstGeom>
          <a:solidFill>
            <a:srgbClr val="100505"/>
          </a:solidFill>
          <a:ln w="12700">
            <a:solidFill>
              <a:srgbClr val="A8281E"/>
            </a:solidFill>
            <a:prstDash val="solid"/>
          </a:ln>
          <a:effectLst>
            <a:outerShdw blurRad="101600" dist="38100" dir="8100000" algn="bl" rotWithShape="0">
              <a:srgbClr val="000000">
                <a:alpha val="12000"/>
              </a:srgbClr>
            </a:outerShdw>
          </a:effectLst>
        </p:spPr>
        <p:txBody>
          <a:bodyPr/>
          <a:lstStyle/>
          <a:p>
            <a:endParaRPr lang="en-US"/>
          </a:p>
        </p:txBody>
      </p:sp>
      <p:sp>
        <p:nvSpPr>
          <p:cNvPr id="26" name="Text 24"/>
          <p:cNvSpPr/>
          <p:nvPr/>
        </p:nvSpPr>
        <p:spPr>
          <a:xfrm>
            <a:off x="457200" y="3489959"/>
            <a:ext cx="8229600" cy="102412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050" dirty="0">
                <a:solidFill>
                  <a:srgbClr val="7EC8A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// ── LOGGING VIA DRUPAL API ────────────────────────────────────────────</a:t>
            </a:r>
            <a:endParaRPr lang="en-US" sz="1050" dirty="0"/>
          </a:p>
          <a:p>
            <a:pPr marL="0" indent="0">
              <a:buNone/>
            </a:pPr>
            <a:r>
              <a:rPr lang="en-US" sz="1050" dirty="0">
                <a:solidFill>
                  <a:srgbClr val="7EC8A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// Static (use only in .module files and hooks):</a:t>
            </a:r>
            <a:endParaRPr lang="en-US" sz="1050" dirty="0"/>
          </a:p>
          <a:p>
            <a:pPr marL="0" indent="0">
              <a:buNone/>
            </a:pPr>
            <a:r>
              <a:rPr lang="en-US" sz="1050" dirty="0">
                <a:solidFill>
                  <a:srgbClr val="9CDCFE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\Drupal::logger('my_module')-&gt;error('Failed: @msg', ['@msg' =&gt; $e-&gt;getMessage()]);</a:t>
            </a:r>
            <a:endParaRPr lang="en-US" sz="1050" dirty="0"/>
          </a:p>
          <a:p>
            <a:pPr marL="0" indent="0">
              <a:buNone/>
            </a:pPr>
            <a:r>
              <a:rPr lang="en-US" sz="1050" dirty="0">
                <a:solidFill>
                  <a:srgbClr val="9CDCFE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\Drupal::logger('my_module')-&gt;info('Imported @count products.', ['@count' =&gt; $count]);</a:t>
            </a:r>
            <a:endParaRPr lang="en-US" sz="1050" dirty="0"/>
          </a:p>
          <a:p>
            <a:pPr marL="0" indent="0">
              <a:buNone/>
            </a:pPr>
            <a:endParaRPr lang="en-US" sz="1050" dirty="0"/>
          </a:p>
          <a:p>
            <a:pPr marL="0" indent="0">
              <a:buNone/>
            </a:pPr>
            <a:r>
              <a:rPr lang="en-US" sz="1050" dirty="0">
                <a:solidFill>
                  <a:srgbClr val="7EC8A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// PSR-3 levels: emergency, alert, critical, error, warning, notice, info, debug</a:t>
            </a:r>
            <a:endParaRPr lang="en-US" sz="1050" dirty="0"/>
          </a:p>
        </p:txBody>
      </p:sp>
    </p:spTree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2">
    <p:bg>
      <p:bgPr>
        <a:solidFill>
          <a:srgbClr val="FDF4F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658368"/>
          </a:xfrm>
          <a:prstGeom prst="rect">
            <a:avLst/>
          </a:prstGeom>
          <a:solidFill>
            <a:srgbClr val="140808"/>
          </a:solidFill>
          <a:ln w="12700">
            <a:solidFill>
              <a:srgbClr val="140808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3" name="Shape 1"/>
          <p:cNvSpPr/>
          <p:nvPr/>
        </p:nvSpPr>
        <p:spPr>
          <a:xfrm>
            <a:off x="0" y="658368"/>
            <a:ext cx="9144000" cy="50292"/>
          </a:xfrm>
          <a:prstGeom prst="rect">
            <a:avLst/>
          </a:prstGeom>
          <a:solidFill>
            <a:srgbClr val="F0907A"/>
          </a:solidFill>
          <a:ln w="12700">
            <a:solidFill>
              <a:srgbClr val="F0907A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4" name="Text 2"/>
          <p:cNvSpPr/>
          <p:nvPr/>
        </p:nvSpPr>
        <p:spPr>
          <a:xfrm>
            <a:off x="320040" y="0"/>
            <a:ext cx="4389120" cy="6583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2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Logging &amp; Monitoring</a:t>
            </a:r>
            <a:endParaRPr lang="en-US" sz="2200" dirty="0"/>
          </a:p>
        </p:txBody>
      </p:sp>
      <p:sp>
        <p:nvSpPr>
          <p:cNvPr id="5" name="Text 3"/>
          <p:cNvSpPr/>
          <p:nvPr/>
        </p:nvSpPr>
        <p:spPr>
          <a:xfrm>
            <a:off x="4709160" y="0"/>
            <a:ext cx="4114800" cy="6583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300" dirty="0">
                <a:solidFill>
                  <a:srgbClr val="FDF4F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 |  Logger Channels, Injection &amp; Structured Logging</a:t>
            </a:r>
            <a:endParaRPr lang="en-US" sz="1300" dirty="0"/>
          </a:p>
        </p:txBody>
      </p:sp>
      <p:sp>
        <p:nvSpPr>
          <p:cNvPr id="6" name="Shape 4"/>
          <p:cNvSpPr/>
          <p:nvPr/>
        </p:nvSpPr>
        <p:spPr>
          <a:xfrm>
            <a:off x="0" y="4846320"/>
            <a:ext cx="9144000" cy="297180"/>
          </a:xfrm>
          <a:prstGeom prst="rect">
            <a:avLst/>
          </a:prstGeom>
          <a:solidFill>
            <a:srgbClr val="140808"/>
          </a:solidFill>
          <a:ln w="12700">
            <a:solidFill>
              <a:srgbClr val="140808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7" name="Text 5"/>
          <p:cNvSpPr/>
          <p:nvPr/>
        </p:nvSpPr>
        <p:spPr>
          <a:xfrm>
            <a:off x="274320" y="4846320"/>
            <a:ext cx="8595360" cy="2971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800" dirty="0">
                <a:solidFill>
                  <a:srgbClr val="FDF4F0"/>
                </a:solidFill>
              </a:rPr>
              <a:t>drupal.org/docs  |  CACHING, PERFORMANCE &amp; DEPLOYMENT  |  COURSE 6 OF 7</a:t>
            </a:r>
            <a:endParaRPr lang="en-US" sz="800" dirty="0"/>
          </a:p>
        </p:txBody>
      </p:sp>
      <p:sp>
        <p:nvSpPr>
          <p:cNvPr id="8" name="Shape 6"/>
          <p:cNvSpPr/>
          <p:nvPr/>
        </p:nvSpPr>
        <p:spPr>
          <a:xfrm>
            <a:off x="320040" y="804672"/>
            <a:ext cx="8503920" cy="3977640"/>
          </a:xfrm>
          <a:prstGeom prst="rect">
            <a:avLst/>
          </a:prstGeom>
          <a:solidFill>
            <a:srgbClr val="100505"/>
          </a:solidFill>
          <a:ln w="12700">
            <a:solidFill>
              <a:srgbClr val="A8281E"/>
            </a:solidFill>
            <a:prstDash val="solid"/>
          </a:ln>
          <a:effectLst>
            <a:outerShdw blurRad="101600" dist="38100" dir="8100000" algn="bl" rotWithShape="0">
              <a:srgbClr val="000000">
                <a:alpha val="12000"/>
              </a:srgbClr>
            </a:outerShdw>
          </a:effectLst>
        </p:spPr>
        <p:txBody>
          <a:bodyPr/>
          <a:lstStyle/>
          <a:p>
            <a:endParaRPr lang="en-US"/>
          </a:p>
        </p:txBody>
      </p:sp>
      <p:sp>
        <p:nvSpPr>
          <p:cNvPr id="9" name="Text 7"/>
          <p:cNvSpPr/>
          <p:nvPr/>
        </p:nvSpPr>
        <p:spPr>
          <a:xfrm>
            <a:off x="457200" y="896112"/>
            <a:ext cx="8229600" cy="3794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500" dirty="0">
                <a:solidFill>
                  <a:srgbClr val="7EC8A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// ── DEPENDENCY INJECTION (always preferred in services) ───────────────</a:t>
            </a:r>
            <a:endParaRPr lang="en-US" sz="500" dirty="0"/>
          </a:p>
          <a:p>
            <a:pPr marL="0" indent="0">
              <a:buNone/>
            </a:pPr>
            <a:r>
              <a:rPr lang="en-US" sz="500" dirty="0">
                <a:solidFill>
                  <a:srgbClr val="61AFEF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use Psr\Log\LoggerInterface;</a:t>
            </a:r>
            <a:endParaRPr lang="en-US" sz="500" dirty="0"/>
          </a:p>
          <a:p>
            <a:pPr marL="0" indent="0">
              <a:buNone/>
            </a:pPr>
            <a:r>
              <a:rPr lang="en-US" sz="500" dirty="0">
                <a:solidFill>
                  <a:srgbClr val="61AFEF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use Drupal\Core\Logger\LoggerChannelFactoryInterface;</a:t>
            </a:r>
            <a:endParaRPr lang="en-US" sz="500" dirty="0"/>
          </a:p>
          <a:p>
            <a:pPr marL="0" indent="0">
              <a:buNone/>
            </a:pPr>
            <a:endParaRPr lang="en-US" sz="500" dirty="0"/>
          </a:p>
          <a:p>
            <a:pPr marL="0" indent="0">
              <a:buNone/>
            </a:pPr>
            <a:r>
              <a:rPr lang="en-US" sz="500" dirty="0">
                <a:solidFill>
                  <a:srgbClr val="61AFEF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class MyService {</a:t>
            </a:r>
            <a:endParaRPr lang="en-US" sz="500" dirty="0"/>
          </a:p>
          <a:p>
            <a:pPr marL="0" indent="0">
              <a:buNone/>
            </a:pPr>
            <a:r>
              <a:rPr lang="en-US" sz="500" dirty="0">
                <a:solidFill>
                  <a:srgbClr val="61AFEF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    private LoggerInterface $logger;</a:t>
            </a:r>
            <a:endParaRPr lang="en-US" sz="500" dirty="0"/>
          </a:p>
          <a:p>
            <a:pPr marL="0" indent="0">
              <a:buNone/>
            </a:pPr>
            <a:endParaRPr lang="en-US" sz="500" dirty="0"/>
          </a:p>
          <a:p>
            <a:pPr marL="0" indent="0">
              <a:buNone/>
            </a:pPr>
            <a:r>
              <a:rPr lang="en-US" sz="500" dirty="0">
                <a:solidFill>
                  <a:srgbClr val="61AFEF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    public function __construct(</a:t>
            </a:r>
            <a:endParaRPr lang="en-US" sz="500" dirty="0"/>
          </a:p>
          <a:p>
            <a:pPr marL="0" indent="0">
              <a:buNone/>
            </a:pPr>
            <a:r>
              <a:rPr lang="en-US" sz="500" dirty="0">
                <a:solidFill>
                  <a:srgbClr val="F0C8B8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        LoggerChannelFactoryInterface $loggerFactory,</a:t>
            </a:r>
            <a:endParaRPr lang="en-US" sz="500" dirty="0"/>
          </a:p>
          <a:p>
            <a:pPr marL="0" indent="0">
              <a:buNone/>
            </a:pPr>
            <a:r>
              <a:rPr lang="en-US" sz="500" dirty="0">
                <a:solidFill>
                  <a:srgbClr val="F0C8B8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    ) {</a:t>
            </a:r>
            <a:endParaRPr lang="en-US" sz="500" dirty="0"/>
          </a:p>
          <a:p>
            <a:pPr marL="0" indent="0">
              <a:buNone/>
            </a:pPr>
            <a:r>
              <a:rPr lang="en-US" sz="500" dirty="0">
                <a:solidFill>
                  <a:srgbClr val="E5C07B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        $this-&gt;logger = $loggerFactory-&gt;get('my_module');</a:t>
            </a:r>
            <a:endParaRPr lang="en-US" sz="500" dirty="0"/>
          </a:p>
          <a:p>
            <a:pPr marL="0" indent="0">
              <a:buNone/>
            </a:pPr>
            <a:r>
              <a:rPr lang="en-US" sz="500" dirty="0">
                <a:solidFill>
                  <a:srgbClr val="F0C8B8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    }</a:t>
            </a:r>
            <a:endParaRPr lang="en-US" sz="500" dirty="0"/>
          </a:p>
          <a:p>
            <a:pPr marL="0" indent="0">
              <a:buNone/>
            </a:pPr>
            <a:r>
              <a:rPr lang="en-US" sz="500" dirty="0">
                <a:solidFill>
                  <a:srgbClr val="F0C8B8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}</a:t>
            </a:r>
            <a:endParaRPr lang="en-US" sz="500" dirty="0"/>
          </a:p>
          <a:p>
            <a:pPr marL="0" indent="0">
              <a:buNone/>
            </a:pPr>
            <a:r>
              <a:rPr lang="en-US" sz="500" dirty="0">
                <a:solidFill>
                  <a:srgbClr val="7EC8A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// services.yml: arguments: ['@logger.factory']</a:t>
            </a:r>
            <a:endParaRPr lang="en-US" sz="500" dirty="0"/>
          </a:p>
          <a:p>
            <a:pPr marL="0" indent="0">
              <a:buNone/>
            </a:pPr>
            <a:endParaRPr lang="en-US" sz="500" dirty="0"/>
          </a:p>
          <a:p>
            <a:pPr marL="0" indent="0">
              <a:buNone/>
            </a:pPr>
            <a:r>
              <a:rPr lang="en-US" sz="500" dirty="0">
                <a:solidFill>
                  <a:srgbClr val="7EC8A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// ── PSR-3 LOG LEVELS WITH CONTEXT ────────────────────────────────────</a:t>
            </a:r>
            <a:endParaRPr lang="en-US" sz="500" dirty="0"/>
          </a:p>
          <a:p>
            <a:pPr marL="0" indent="0">
              <a:buNone/>
            </a:pPr>
            <a:r>
              <a:rPr lang="en-US" sz="500" dirty="0">
                <a:solidFill>
                  <a:srgbClr val="9CDCFE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$this-&gt;logger-&gt;emergency('Database connection lost!');</a:t>
            </a:r>
            <a:endParaRPr lang="en-US" sz="500" dirty="0"/>
          </a:p>
          <a:p>
            <a:pPr marL="0" indent="0">
              <a:buNone/>
            </a:pPr>
            <a:r>
              <a:rPr lang="en-US" sz="500" dirty="0">
                <a:solidFill>
                  <a:srgbClr val="9CDCFE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$this-&gt;logger-&gt;alert('API rate limit at 95%');</a:t>
            </a:r>
            <a:endParaRPr lang="en-US" sz="500" dirty="0"/>
          </a:p>
          <a:p>
            <a:pPr marL="0" indent="0">
              <a:buNone/>
            </a:pPr>
            <a:r>
              <a:rPr lang="en-US" sz="500" dirty="0">
                <a:solidFill>
                  <a:srgbClr val="E5C07B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$this-&gt;logger-&gt;critical('Payment gateway unavailable', ['gateway' =&gt; 'stripe']);</a:t>
            </a:r>
            <a:endParaRPr lang="en-US" sz="500" dirty="0"/>
          </a:p>
          <a:p>
            <a:pPr marL="0" indent="0">
              <a:buNone/>
            </a:pPr>
            <a:r>
              <a:rPr lang="en-US" sz="500" dirty="0">
                <a:solidFill>
                  <a:srgbClr val="9CDCFE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$this-&gt;logger-&gt;error('Import failed at row @row: @error', [</a:t>
            </a:r>
            <a:endParaRPr lang="en-US" sz="500" dirty="0"/>
          </a:p>
          <a:p>
            <a:pPr marL="0" indent="0">
              <a:buNone/>
            </a:pPr>
            <a:r>
              <a:rPr lang="en-US" sz="500" dirty="0">
                <a:solidFill>
                  <a:srgbClr val="E5C07B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    '@row'   =&gt; $rowNumber,</a:t>
            </a:r>
            <a:endParaRPr lang="en-US" sz="500" dirty="0"/>
          </a:p>
          <a:p>
            <a:pPr marL="0" indent="0">
              <a:buNone/>
            </a:pPr>
            <a:r>
              <a:rPr lang="en-US" sz="500" dirty="0">
                <a:solidFill>
                  <a:srgbClr val="E5C07B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    '@error' =&gt; $exception-&gt;getMessage(),</a:t>
            </a:r>
            <a:endParaRPr lang="en-US" sz="500" dirty="0"/>
          </a:p>
          <a:p>
            <a:pPr marL="0" indent="0">
              <a:buNone/>
            </a:pPr>
            <a:r>
              <a:rPr lang="en-US" sz="500" dirty="0">
                <a:solidFill>
                  <a:srgbClr val="7EC8A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    // Link to admin page (Drupal extension to PSR-3):</a:t>
            </a:r>
            <a:endParaRPr lang="en-US" sz="500" dirty="0"/>
          </a:p>
          <a:p>
            <a:pPr marL="0" indent="0">
              <a:buNone/>
            </a:pPr>
            <a:r>
              <a:rPr lang="en-US" sz="500" dirty="0">
                <a:solidFill>
                  <a:srgbClr val="E5C07B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    'link'   =&gt; $importUrl-&gt;toString(),</a:t>
            </a:r>
            <a:endParaRPr lang="en-US" sz="500" dirty="0"/>
          </a:p>
          <a:p>
            <a:pPr marL="0" indent="0">
              <a:buNone/>
            </a:pPr>
            <a:r>
              <a:rPr lang="en-US" sz="500" dirty="0">
                <a:solidFill>
                  <a:srgbClr val="F0C8B8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]);</a:t>
            </a:r>
            <a:endParaRPr lang="en-US" sz="500" dirty="0"/>
          </a:p>
          <a:p>
            <a:pPr marL="0" indent="0">
              <a:buNone/>
            </a:pPr>
            <a:r>
              <a:rPr lang="en-US" sz="500" dirty="0">
                <a:solidFill>
                  <a:srgbClr val="E5C07B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$this-&gt;logger-&gt;warning('Deprecated method called', ['method' =&gt; __METHOD__]);</a:t>
            </a:r>
            <a:endParaRPr lang="en-US" sz="500" dirty="0"/>
          </a:p>
          <a:p>
            <a:pPr marL="0" indent="0">
              <a:buNone/>
            </a:pPr>
            <a:r>
              <a:rPr lang="en-US" sz="500" dirty="0">
                <a:solidFill>
                  <a:srgbClr val="E5C07B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$this-&gt;logger-&gt;notice('User @name logged in', ['@name' =&gt; $account-&gt;label()]);</a:t>
            </a:r>
            <a:endParaRPr lang="en-US" sz="500" dirty="0"/>
          </a:p>
          <a:p>
            <a:pPr marL="0" indent="0">
              <a:buNone/>
            </a:pPr>
            <a:r>
              <a:rPr lang="en-US" sz="500" dirty="0">
                <a:solidFill>
                  <a:srgbClr val="E5C07B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$this-&gt;logger-&gt;info('Order @id created', ['@id' =&gt; $order-&gt;id()]);</a:t>
            </a:r>
            <a:endParaRPr lang="en-US" sz="500" dirty="0"/>
          </a:p>
          <a:p>
            <a:pPr marL="0" indent="0">
              <a:buNone/>
            </a:pPr>
            <a:r>
              <a:rPr lang="en-US" sz="500" dirty="0">
                <a:solidFill>
                  <a:srgbClr val="E5C07B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$this-&gt;logger-&gt;debug('Cache miss for key @cid', ['@cid' =&gt; $cid]);</a:t>
            </a:r>
            <a:endParaRPr lang="en-US" sz="500" dirty="0"/>
          </a:p>
          <a:p>
            <a:pPr marL="0" indent="0">
              <a:buNone/>
            </a:pPr>
            <a:endParaRPr lang="en-US" sz="500" dirty="0"/>
          </a:p>
          <a:p>
            <a:pPr marL="0" indent="0">
              <a:buNone/>
            </a:pPr>
            <a:r>
              <a:rPr lang="en-US" sz="500" dirty="0">
                <a:solidFill>
                  <a:srgbClr val="7EC8A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// ── LOG LEVELS GUIDELINE ──────────────────────────────────────────────</a:t>
            </a:r>
            <a:endParaRPr lang="en-US" sz="500" dirty="0"/>
          </a:p>
          <a:p>
            <a:pPr marL="0" indent="0">
              <a:buNone/>
            </a:pPr>
            <a:r>
              <a:rPr lang="en-US" sz="500" dirty="0">
                <a:solidFill>
                  <a:srgbClr val="7EC8A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// error:   Exceptions, failed DB writes, payment failures, data loss risk</a:t>
            </a:r>
            <a:endParaRPr lang="en-US" sz="500" dirty="0"/>
          </a:p>
          <a:p>
            <a:pPr marL="0" indent="0">
              <a:buNone/>
            </a:pPr>
            <a:r>
              <a:rPr lang="en-US" sz="500" dirty="0">
                <a:solidFill>
                  <a:srgbClr val="7EC8A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// warning: Unexpected state that was recovered from (deprecated API, retry succeeded)</a:t>
            </a:r>
            <a:endParaRPr lang="en-US" sz="500" dirty="0"/>
          </a:p>
          <a:p>
            <a:pPr marL="0" indent="0">
              <a:buNone/>
            </a:pPr>
            <a:r>
              <a:rPr lang="en-US" sz="500" dirty="0">
                <a:solidFill>
                  <a:srgbClr val="7EC8A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// notice:  Normal but significant events (user login, cron run, config save)</a:t>
            </a:r>
            <a:endParaRPr lang="en-US" sz="500" dirty="0"/>
          </a:p>
          <a:p>
            <a:pPr marL="0" indent="0">
              <a:buNone/>
            </a:pPr>
            <a:r>
              <a:rPr lang="en-US" sz="500" dirty="0">
                <a:solidFill>
                  <a:srgbClr val="7EC8A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// info:    Routine operations (import completed, email sent)</a:t>
            </a:r>
            <a:endParaRPr lang="en-US" sz="500" dirty="0"/>
          </a:p>
          <a:p>
            <a:pPr marL="0" indent="0">
              <a:buNone/>
            </a:pPr>
            <a:r>
              <a:rPr lang="en-US" sz="500" dirty="0">
                <a:solidFill>
                  <a:srgbClr val="7EC8A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// debug:   Verbose tracing — disable in production (huge volume)</a:t>
            </a:r>
            <a:endParaRPr lang="en-US" sz="500" dirty="0"/>
          </a:p>
          <a:p>
            <a:pPr marL="0" indent="0">
              <a:buNone/>
            </a:pPr>
            <a:endParaRPr lang="en-US" sz="500" dirty="0"/>
          </a:p>
          <a:p>
            <a:pPr marL="0" indent="0">
              <a:buNone/>
            </a:pPr>
            <a:r>
              <a:rPr lang="en-US" sz="500" dirty="0">
                <a:solidFill>
                  <a:srgbClr val="7EC8A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// ── READ LOGS PROGRAMMATICALLY ────────────────────────────────────────</a:t>
            </a:r>
            <a:endParaRPr lang="en-US" sz="500" dirty="0"/>
          </a:p>
          <a:p>
            <a:pPr marL="0" indent="0">
              <a:buNone/>
            </a:pPr>
            <a:r>
              <a:rPr lang="en-US" sz="500" dirty="0">
                <a:solidFill>
                  <a:srgbClr val="7EC8A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// Query the watchdog table (dblog module required):</a:t>
            </a:r>
            <a:endParaRPr lang="en-US" sz="500" dirty="0"/>
          </a:p>
          <a:p>
            <a:pPr marL="0" indent="0">
              <a:buNone/>
            </a:pPr>
            <a:r>
              <a:rPr lang="en-US" sz="500" dirty="0">
                <a:solidFill>
                  <a:srgbClr val="E5C07B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$recent = \Drupal::database()-&gt;select('watchdog', 'w')</a:t>
            </a:r>
            <a:endParaRPr lang="en-US" sz="500" dirty="0"/>
          </a:p>
          <a:p>
            <a:pPr marL="0" indent="0">
              <a:buNone/>
            </a:pPr>
            <a:r>
              <a:rPr lang="en-US" sz="500" dirty="0">
                <a:solidFill>
                  <a:srgbClr val="9CDCFE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    -&gt;fields('w', ['wid', 'type', 'severity', 'message', 'timestamp'])</a:t>
            </a:r>
            <a:endParaRPr lang="en-US" sz="500" dirty="0"/>
          </a:p>
          <a:p>
            <a:pPr marL="0" indent="0">
              <a:buNone/>
            </a:pPr>
            <a:r>
              <a:rPr lang="en-US" sz="500" dirty="0">
                <a:solidFill>
                  <a:srgbClr val="9CDCFE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    -&gt;condition('severity', RfcLogLevel::ERROR, '&lt;=')  // Error and above</a:t>
            </a:r>
            <a:endParaRPr lang="en-US" sz="500" dirty="0"/>
          </a:p>
          <a:p>
            <a:pPr marL="0" indent="0">
              <a:buNone/>
            </a:pPr>
            <a:r>
              <a:rPr lang="en-US" sz="500" dirty="0">
                <a:solidFill>
                  <a:srgbClr val="9CDCFE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    -&gt;condition('timestamp', strtotime('-1 hour'), '&gt;')</a:t>
            </a:r>
            <a:endParaRPr lang="en-US" sz="500" dirty="0"/>
          </a:p>
          <a:p>
            <a:pPr marL="0" indent="0">
              <a:buNone/>
            </a:pPr>
            <a:r>
              <a:rPr lang="en-US" sz="500" dirty="0">
                <a:solidFill>
                  <a:srgbClr val="9CDCFE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    -&gt;orderBy('timestamp', 'DESC')</a:t>
            </a:r>
            <a:endParaRPr lang="en-US" sz="500" dirty="0"/>
          </a:p>
          <a:p>
            <a:pPr marL="0" indent="0">
              <a:buNone/>
            </a:pPr>
            <a:r>
              <a:rPr lang="en-US" sz="500" dirty="0">
                <a:solidFill>
                  <a:srgbClr val="9CDCFE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    -&gt;range(0, 50)</a:t>
            </a:r>
            <a:endParaRPr lang="en-US" sz="500" dirty="0"/>
          </a:p>
          <a:p>
            <a:pPr marL="0" indent="0">
              <a:buNone/>
            </a:pPr>
            <a:r>
              <a:rPr lang="en-US" sz="500" dirty="0">
                <a:solidFill>
                  <a:srgbClr val="9CDCFE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    -&gt;execute()-&gt;fetchAll();</a:t>
            </a:r>
            <a:endParaRPr lang="en-US" sz="500" dirty="0"/>
          </a:p>
        </p:txBody>
      </p:sp>
    </p:spTree>
  </p:cSld>
  <p:clrMapOvr>
    <a:masterClrMapping/>
  </p:clrMapOvr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3">
    <p:bg>
      <p:bgPr>
        <a:solidFill>
          <a:srgbClr val="FDF4F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658368"/>
          </a:xfrm>
          <a:prstGeom prst="rect">
            <a:avLst/>
          </a:prstGeom>
          <a:solidFill>
            <a:srgbClr val="140808"/>
          </a:solidFill>
          <a:ln w="12700">
            <a:solidFill>
              <a:srgbClr val="140808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3" name="Shape 1"/>
          <p:cNvSpPr/>
          <p:nvPr/>
        </p:nvSpPr>
        <p:spPr>
          <a:xfrm>
            <a:off x="0" y="658368"/>
            <a:ext cx="9144000" cy="50292"/>
          </a:xfrm>
          <a:prstGeom prst="rect">
            <a:avLst/>
          </a:prstGeom>
          <a:solidFill>
            <a:srgbClr val="F0907A"/>
          </a:solidFill>
          <a:ln w="12700">
            <a:solidFill>
              <a:srgbClr val="F0907A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4" name="Text 2"/>
          <p:cNvSpPr/>
          <p:nvPr/>
        </p:nvSpPr>
        <p:spPr>
          <a:xfrm>
            <a:off x="320040" y="0"/>
            <a:ext cx="4389120" cy="6583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2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Logging &amp; Monitoring</a:t>
            </a:r>
            <a:endParaRPr lang="en-US" sz="2200" dirty="0"/>
          </a:p>
        </p:txBody>
      </p:sp>
      <p:sp>
        <p:nvSpPr>
          <p:cNvPr id="5" name="Text 3"/>
          <p:cNvSpPr/>
          <p:nvPr/>
        </p:nvSpPr>
        <p:spPr>
          <a:xfrm>
            <a:off x="4709160" y="0"/>
            <a:ext cx="4114800" cy="6583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300" dirty="0">
                <a:solidFill>
                  <a:srgbClr val="FDF4F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 |  Production Monitoring &amp; Error Handling</a:t>
            </a:r>
            <a:endParaRPr lang="en-US" sz="1300" dirty="0"/>
          </a:p>
        </p:txBody>
      </p:sp>
      <p:sp>
        <p:nvSpPr>
          <p:cNvPr id="6" name="Shape 4"/>
          <p:cNvSpPr/>
          <p:nvPr/>
        </p:nvSpPr>
        <p:spPr>
          <a:xfrm>
            <a:off x="0" y="4846320"/>
            <a:ext cx="9144000" cy="297180"/>
          </a:xfrm>
          <a:prstGeom prst="rect">
            <a:avLst/>
          </a:prstGeom>
          <a:solidFill>
            <a:srgbClr val="140808"/>
          </a:solidFill>
          <a:ln w="12700">
            <a:solidFill>
              <a:srgbClr val="140808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7" name="Text 5"/>
          <p:cNvSpPr/>
          <p:nvPr/>
        </p:nvSpPr>
        <p:spPr>
          <a:xfrm>
            <a:off x="274320" y="4846320"/>
            <a:ext cx="8595360" cy="2971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800" dirty="0">
                <a:solidFill>
                  <a:srgbClr val="FDF4F0"/>
                </a:solidFill>
              </a:rPr>
              <a:t>drupal.org/docs  |  CACHING, PERFORMANCE &amp; DEPLOYMENT  |  COURSE 6 OF 7</a:t>
            </a:r>
            <a:endParaRPr lang="en-US" sz="800" dirty="0"/>
          </a:p>
        </p:txBody>
      </p:sp>
      <p:sp>
        <p:nvSpPr>
          <p:cNvPr id="8" name="Shape 6"/>
          <p:cNvSpPr/>
          <p:nvPr/>
        </p:nvSpPr>
        <p:spPr>
          <a:xfrm>
            <a:off x="320040" y="804672"/>
            <a:ext cx="8503920" cy="3977640"/>
          </a:xfrm>
          <a:prstGeom prst="rect">
            <a:avLst/>
          </a:prstGeom>
          <a:solidFill>
            <a:srgbClr val="100505"/>
          </a:solidFill>
          <a:ln w="12700">
            <a:solidFill>
              <a:srgbClr val="A8281E"/>
            </a:solidFill>
            <a:prstDash val="solid"/>
          </a:ln>
          <a:effectLst>
            <a:outerShdw blurRad="101600" dist="38100" dir="8100000" algn="bl" rotWithShape="0">
              <a:srgbClr val="000000">
                <a:alpha val="12000"/>
              </a:srgbClr>
            </a:outerShdw>
          </a:effectLst>
        </p:spPr>
        <p:txBody>
          <a:bodyPr/>
          <a:lstStyle/>
          <a:p>
            <a:endParaRPr lang="en-US"/>
          </a:p>
        </p:txBody>
      </p:sp>
      <p:sp>
        <p:nvSpPr>
          <p:cNvPr id="9" name="Text 7"/>
          <p:cNvSpPr/>
          <p:nvPr/>
        </p:nvSpPr>
        <p:spPr>
          <a:xfrm>
            <a:off x="457200" y="896112"/>
            <a:ext cx="8229600" cy="3794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700" dirty="0">
                <a:solidFill>
                  <a:srgbClr val="7EC8A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// ── EXCEPTION HANDLING &amp; LOGGING ─────────────────────────────────────</a:t>
            </a:r>
            <a:endParaRPr lang="en-US" sz="700" dirty="0"/>
          </a:p>
          <a:p>
            <a:pPr marL="0" indent="0">
              <a:buNone/>
            </a:pPr>
            <a:r>
              <a:rPr lang="en-US" sz="700" dirty="0">
                <a:solidFill>
                  <a:srgbClr val="F0C8B8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try {</a:t>
            </a:r>
            <a:endParaRPr lang="en-US" sz="700" dirty="0"/>
          </a:p>
          <a:p>
            <a:pPr marL="0" indent="0">
              <a:buNone/>
            </a:pPr>
            <a:r>
              <a:rPr lang="en-US" sz="700" dirty="0">
                <a:solidFill>
                  <a:srgbClr val="E5C07B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    $result = $this-&gt;externalApi-&gt;call($endpoint, $params);</a:t>
            </a:r>
            <a:endParaRPr lang="en-US" sz="700" dirty="0"/>
          </a:p>
          <a:p>
            <a:pPr marL="0" indent="0">
              <a:buNone/>
            </a:pPr>
            <a:r>
              <a:rPr lang="en-US" sz="700" dirty="0">
                <a:solidFill>
                  <a:srgbClr val="F0C8B8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} catch (RequestException $e) {</a:t>
            </a:r>
            <a:endParaRPr lang="en-US" sz="700" dirty="0"/>
          </a:p>
          <a:p>
            <a:pPr marL="0" indent="0">
              <a:buNone/>
            </a:pPr>
            <a:r>
              <a:rPr lang="en-US" sz="700" dirty="0">
                <a:solidFill>
                  <a:srgbClr val="7EC8A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    // Log with full context for debugging</a:t>
            </a:r>
            <a:endParaRPr lang="en-US" sz="700" dirty="0"/>
          </a:p>
          <a:p>
            <a:pPr marL="0" indent="0">
              <a:buNone/>
            </a:pPr>
            <a:r>
              <a:rPr lang="en-US" sz="700" dirty="0">
                <a:solidFill>
                  <a:srgbClr val="9CDCFE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    $this-&gt;logger-&gt;error('External API call failed: @message. URL: @url', [</a:t>
            </a:r>
            <a:endParaRPr lang="en-US" sz="700" dirty="0"/>
          </a:p>
          <a:p>
            <a:pPr marL="0" indent="0">
              <a:buNone/>
            </a:pPr>
            <a:r>
              <a:rPr lang="en-US" sz="700" dirty="0">
                <a:solidFill>
                  <a:srgbClr val="E5C07B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        '@message' =&gt; $e-&gt;getMessage(),</a:t>
            </a:r>
            <a:endParaRPr lang="en-US" sz="700" dirty="0"/>
          </a:p>
          <a:p>
            <a:pPr marL="0" indent="0">
              <a:buNone/>
            </a:pPr>
            <a:r>
              <a:rPr lang="en-US" sz="700" dirty="0">
                <a:solidFill>
                  <a:srgbClr val="E5C07B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        '@url'     =&gt; $endpoint,</a:t>
            </a:r>
            <a:endParaRPr lang="en-US" sz="700" dirty="0"/>
          </a:p>
          <a:p>
            <a:pPr marL="0" indent="0">
              <a:buNone/>
            </a:pPr>
            <a:r>
              <a:rPr lang="en-US" sz="700" dirty="0">
                <a:solidFill>
                  <a:srgbClr val="E5C07B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        'exception'=&gt; $e,  // Drupal logs the stack trace</a:t>
            </a:r>
            <a:endParaRPr lang="en-US" sz="700" dirty="0"/>
          </a:p>
          <a:p>
            <a:pPr marL="0" indent="0">
              <a:buNone/>
            </a:pPr>
            <a:r>
              <a:rPr lang="en-US" sz="700" dirty="0">
                <a:solidFill>
                  <a:srgbClr val="F0C8B8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    ]);</a:t>
            </a:r>
            <a:endParaRPr lang="en-US" sz="700" dirty="0"/>
          </a:p>
          <a:p>
            <a:pPr marL="0" indent="0">
              <a:buNone/>
            </a:pPr>
            <a:r>
              <a:rPr lang="en-US" sz="700" dirty="0">
                <a:solidFill>
                  <a:srgbClr val="7EC8A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    // Return a safe fallback — don't bubble the exception to users</a:t>
            </a:r>
            <a:endParaRPr lang="en-US" sz="700" dirty="0"/>
          </a:p>
          <a:p>
            <a:pPr marL="0" indent="0">
              <a:buNone/>
            </a:pPr>
            <a:r>
              <a:rPr lang="en-US" sz="700" dirty="0">
                <a:solidFill>
                  <a:srgbClr val="61AFEF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    return $this-&gt;getCachedFallback($endpoint);</a:t>
            </a:r>
            <a:endParaRPr lang="en-US" sz="700" dirty="0"/>
          </a:p>
          <a:p>
            <a:pPr marL="0" indent="0">
              <a:buNone/>
            </a:pPr>
            <a:r>
              <a:rPr lang="en-US" sz="700" dirty="0">
                <a:solidFill>
                  <a:srgbClr val="F0C8B8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}</a:t>
            </a:r>
            <a:endParaRPr lang="en-US" sz="700" dirty="0"/>
          </a:p>
          <a:p>
            <a:pPr marL="0" indent="0">
              <a:buNone/>
            </a:pPr>
            <a:endParaRPr lang="en-US" sz="700" dirty="0"/>
          </a:p>
          <a:p>
            <a:pPr marL="0" indent="0">
              <a:buNone/>
            </a:pPr>
            <a:r>
              <a:rPr lang="en-US" sz="700" dirty="0">
                <a:solidFill>
                  <a:srgbClr val="7EC8A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// ── SENTRY / ERROR MONITORING ─────────────────────────────────────────</a:t>
            </a:r>
            <a:endParaRPr lang="en-US" sz="700" dirty="0"/>
          </a:p>
          <a:p>
            <a:pPr marL="0" indent="0">
              <a:buNone/>
            </a:pPr>
            <a:r>
              <a:rPr lang="en-US" sz="700" dirty="0">
                <a:solidFill>
                  <a:srgbClr val="7EC8A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# Install sentry_sdk module to send all Drupal errors to Sentry:</a:t>
            </a:r>
            <a:endParaRPr lang="en-US" sz="700" dirty="0"/>
          </a:p>
          <a:p>
            <a:pPr marL="0" indent="0">
              <a:buNone/>
            </a:pPr>
            <a:r>
              <a:rPr lang="en-US" sz="700" dirty="0">
                <a:solidFill>
                  <a:srgbClr val="7EC8A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# settings.php:</a:t>
            </a:r>
            <a:endParaRPr lang="en-US" sz="700" dirty="0"/>
          </a:p>
          <a:p>
            <a:pPr marL="0" indent="0">
              <a:buNone/>
            </a:pPr>
            <a:r>
              <a:rPr lang="en-US" sz="700" dirty="0">
                <a:solidFill>
                  <a:srgbClr val="E5C07B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$config['raven.settings']['client_key'] = 'https://...@sentry.io/123';</a:t>
            </a:r>
            <a:endParaRPr lang="en-US" sz="700" dirty="0"/>
          </a:p>
          <a:p>
            <a:pPr marL="0" indent="0">
              <a:buNone/>
            </a:pPr>
            <a:r>
              <a:rPr lang="en-US" sz="700" dirty="0">
                <a:solidFill>
                  <a:srgbClr val="E5C07B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$config['raven.settings']['log_levels']  = ['error', 'critical', 'emergency'];</a:t>
            </a:r>
            <a:endParaRPr lang="en-US" sz="700" dirty="0"/>
          </a:p>
          <a:p>
            <a:pPr marL="0" indent="0">
              <a:buNone/>
            </a:pPr>
            <a:endParaRPr lang="en-US" sz="700" dirty="0"/>
          </a:p>
          <a:p>
            <a:pPr marL="0" indent="0">
              <a:buNone/>
            </a:pPr>
            <a:r>
              <a:rPr lang="en-US" sz="700" dirty="0">
                <a:solidFill>
                  <a:srgbClr val="7EC8A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# ── CONFIGURE DBLOG SEVERITY THRESHOLD ───────────────────────────────</a:t>
            </a:r>
            <a:endParaRPr lang="en-US" sz="700" dirty="0"/>
          </a:p>
          <a:p>
            <a:pPr marL="0" indent="0">
              <a:buNone/>
            </a:pPr>
            <a:r>
              <a:rPr lang="en-US" sz="700" dirty="0">
                <a:solidFill>
                  <a:srgbClr val="7EC8A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# settings.php — only log errors (not info/debug) to dblog in production:</a:t>
            </a:r>
            <a:endParaRPr lang="en-US" sz="700" dirty="0"/>
          </a:p>
          <a:p>
            <a:pPr marL="0" indent="0">
              <a:buNone/>
            </a:pPr>
            <a:r>
              <a:rPr lang="en-US" sz="700" dirty="0">
                <a:solidFill>
                  <a:srgbClr val="E5C07B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$config['system.logging']['error_level'] = 'hide';   # Hide PHP notices</a:t>
            </a:r>
            <a:endParaRPr lang="en-US" sz="700" dirty="0"/>
          </a:p>
          <a:p>
            <a:pPr marL="0" indent="0">
              <a:buNone/>
            </a:pPr>
            <a:r>
              <a:rPr lang="en-US" sz="700" dirty="0">
                <a:solidFill>
                  <a:srgbClr val="7EC8A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# Via UI: /admin/config/development/logging</a:t>
            </a:r>
            <a:endParaRPr lang="en-US" sz="700" dirty="0"/>
          </a:p>
          <a:p>
            <a:pPr marL="0" indent="0">
              <a:buNone/>
            </a:pPr>
            <a:endParaRPr lang="en-US" sz="700" dirty="0"/>
          </a:p>
          <a:p>
            <a:pPr marL="0" indent="0">
              <a:buNone/>
            </a:pPr>
            <a:r>
              <a:rPr lang="en-US" sz="700" dirty="0">
                <a:solidFill>
                  <a:srgbClr val="7EC8A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# ── HEALTH CHECK ENDPOINTS ────────────────────────────────────────────</a:t>
            </a:r>
            <a:endParaRPr lang="en-US" sz="700" dirty="0"/>
          </a:p>
          <a:p>
            <a:pPr marL="0" indent="0">
              <a:buNone/>
            </a:pPr>
            <a:r>
              <a:rPr lang="en-US" sz="700" dirty="0">
                <a:solidFill>
                  <a:srgbClr val="7EC8A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# core provides /system/health for load balancer checks.</a:t>
            </a:r>
            <a:endParaRPr lang="en-US" sz="700" dirty="0"/>
          </a:p>
          <a:p>
            <a:pPr marL="0" indent="0">
              <a:buNone/>
            </a:pPr>
            <a:r>
              <a:rPr lang="en-US" sz="700" dirty="0">
                <a:solidFill>
                  <a:srgbClr val="7EC8A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# Extend with health_check module for DB + Redis + Solr checks.</a:t>
            </a:r>
            <a:endParaRPr lang="en-US" sz="700" dirty="0"/>
          </a:p>
          <a:p>
            <a:pPr marL="0" indent="0">
              <a:buNone/>
            </a:pPr>
            <a:endParaRPr lang="en-US" sz="700" dirty="0"/>
          </a:p>
          <a:p>
            <a:pPr marL="0" indent="0">
              <a:buNone/>
            </a:pPr>
            <a:r>
              <a:rPr lang="en-US" sz="700" dirty="0">
                <a:solidFill>
                  <a:srgbClr val="7EC8A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# ── DRUSH LOG COMMANDS ────────────────────────────────────────────────</a:t>
            </a:r>
            <a:endParaRPr lang="en-US" sz="700" dirty="0"/>
          </a:p>
          <a:p>
            <a:pPr marL="0" indent="0">
              <a:buNone/>
            </a:pPr>
            <a:r>
              <a:rPr lang="en-US" sz="700" dirty="0">
                <a:solidFill>
                  <a:srgbClr val="F0C8B8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drush watchdog:show          # View recent log entries</a:t>
            </a:r>
            <a:endParaRPr lang="en-US" sz="700" dirty="0"/>
          </a:p>
          <a:p>
            <a:pPr marL="0" indent="0">
              <a:buNone/>
            </a:pPr>
            <a:r>
              <a:rPr lang="en-US" sz="700" dirty="0">
                <a:solidFill>
                  <a:srgbClr val="F0C8B8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drush watchdog:show --count=50 --severity=error  # Last 50 errors</a:t>
            </a:r>
            <a:endParaRPr lang="en-US" sz="700" dirty="0"/>
          </a:p>
          <a:p>
            <a:pPr marL="0" indent="0">
              <a:buNone/>
            </a:pPr>
            <a:r>
              <a:rPr lang="en-US" sz="700" dirty="0">
                <a:solidFill>
                  <a:srgbClr val="F0C8B8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drush watchdog:delete --severity=debug  # Delete debug entries to free space</a:t>
            </a:r>
            <a:endParaRPr lang="en-US" sz="700" dirty="0"/>
          </a:p>
        </p:txBody>
      </p:sp>
    </p:spTree>
  </p:cSld>
  <p:clrMapOvr>
    <a:masterClrMapping/>
  </p:clrMapOvr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4">
    <p:bg>
      <p:bgPr>
        <a:solidFill>
          <a:srgbClr val="FDF4F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658368"/>
          </a:xfrm>
          <a:prstGeom prst="rect">
            <a:avLst/>
          </a:prstGeom>
          <a:solidFill>
            <a:srgbClr val="140808"/>
          </a:solidFill>
          <a:ln w="12700">
            <a:solidFill>
              <a:srgbClr val="140808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3" name="Shape 1"/>
          <p:cNvSpPr/>
          <p:nvPr/>
        </p:nvSpPr>
        <p:spPr>
          <a:xfrm>
            <a:off x="0" y="658368"/>
            <a:ext cx="9144000" cy="50292"/>
          </a:xfrm>
          <a:prstGeom prst="rect">
            <a:avLst/>
          </a:prstGeom>
          <a:solidFill>
            <a:srgbClr val="F0907A"/>
          </a:solidFill>
          <a:ln w="12700">
            <a:solidFill>
              <a:srgbClr val="F0907A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4" name="Text 2"/>
          <p:cNvSpPr/>
          <p:nvPr/>
        </p:nvSpPr>
        <p:spPr>
          <a:xfrm>
            <a:off x="320040" y="0"/>
            <a:ext cx="4389120" cy="6583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2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Logging &amp; Monitoring</a:t>
            </a:r>
            <a:endParaRPr lang="en-US" sz="2200" dirty="0"/>
          </a:p>
        </p:txBody>
      </p:sp>
      <p:sp>
        <p:nvSpPr>
          <p:cNvPr id="5" name="Text 3"/>
          <p:cNvSpPr/>
          <p:nvPr/>
        </p:nvSpPr>
        <p:spPr>
          <a:xfrm>
            <a:off x="4709160" y="0"/>
            <a:ext cx="4114800" cy="6583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300" dirty="0">
                <a:solidFill>
                  <a:srgbClr val="FDF4F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 |  Best Practices &amp; Production Monitoring</a:t>
            </a:r>
            <a:endParaRPr lang="en-US" sz="1300" dirty="0"/>
          </a:p>
        </p:txBody>
      </p:sp>
      <p:sp>
        <p:nvSpPr>
          <p:cNvPr id="6" name="Shape 4"/>
          <p:cNvSpPr/>
          <p:nvPr/>
        </p:nvSpPr>
        <p:spPr>
          <a:xfrm>
            <a:off x="0" y="4846320"/>
            <a:ext cx="9144000" cy="297180"/>
          </a:xfrm>
          <a:prstGeom prst="rect">
            <a:avLst/>
          </a:prstGeom>
          <a:solidFill>
            <a:srgbClr val="140808"/>
          </a:solidFill>
          <a:ln w="12700">
            <a:solidFill>
              <a:srgbClr val="140808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7" name="Text 5"/>
          <p:cNvSpPr/>
          <p:nvPr/>
        </p:nvSpPr>
        <p:spPr>
          <a:xfrm>
            <a:off x="274320" y="4846320"/>
            <a:ext cx="8595360" cy="2971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800" dirty="0">
                <a:solidFill>
                  <a:srgbClr val="FDF4F0"/>
                </a:solidFill>
              </a:rPr>
              <a:t>drupal.org/docs  |  CACHING, PERFORMANCE &amp; DEPLOYMENT  |  COURSE 6 OF 7</a:t>
            </a:r>
            <a:endParaRPr lang="en-US" sz="800" dirty="0"/>
          </a:p>
        </p:txBody>
      </p:sp>
      <p:sp>
        <p:nvSpPr>
          <p:cNvPr id="8" name="Shape 6"/>
          <p:cNvSpPr/>
          <p:nvPr/>
        </p:nvSpPr>
        <p:spPr>
          <a:xfrm>
            <a:off x="320040" y="804672"/>
            <a:ext cx="4160520" cy="877824"/>
          </a:xfrm>
          <a:prstGeom prst="rect">
            <a:avLst/>
          </a:prstGeom>
          <a:solidFill>
            <a:srgbClr val="FFFFFF"/>
          </a:solidFill>
          <a:ln w="12700">
            <a:solidFill>
              <a:srgbClr val="EDD8D0"/>
            </a:solidFill>
            <a:prstDash val="solid"/>
          </a:ln>
          <a:effectLst>
            <a:outerShdw blurRad="101600" dist="38100" dir="8100000" algn="bl" rotWithShape="0">
              <a:srgbClr val="000000">
                <a:alpha val="12000"/>
              </a:srgbClr>
            </a:outerShdw>
          </a:effectLst>
        </p:spPr>
        <p:txBody>
          <a:bodyPr/>
          <a:lstStyle/>
          <a:p>
            <a:endParaRPr lang="en-US"/>
          </a:p>
        </p:txBody>
      </p:sp>
      <p:sp>
        <p:nvSpPr>
          <p:cNvPr id="9" name="Shape 7"/>
          <p:cNvSpPr/>
          <p:nvPr/>
        </p:nvSpPr>
        <p:spPr>
          <a:xfrm>
            <a:off x="411480" y="1051560"/>
            <a:ext cx="411480" cy="411480"/>
          </a:xfrm>
          <a:prstGeom prst="ellipse">
            <a:avLst/>
          </a:prstGeom>
          <a:solidFill>
            <a:srgbClr val="F0907A"/>
          </a:solidFill>
          <a:ln w="12700">
            <a:solidFill>
              <a:srgbClr val="F0907A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0" name="Text 8"/>
          <p:cNvSpPr/>
          <p:nvPr/>
        </p:nvSpPr>
        <p:spPr>
          <a:xfrm>
            <a:off x="411480" y="1051560"/>
            <a:ext cx="41148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300" b="1" dirty="0">
                <a:solidFill>
                  <a:srgbClr val="FFFFFF"/>
                </a:solidFill>
              </a:rPr>
              <a:t>✓</a:t>
            </a:r>
            <a:endParaRPr lang="en-US" sz="1300" dirty="0"/>
          </a:p>
        </p:txBody>
      </p:sp>
      <p:sp>
        <p:nvSpPr>
          <p:cNvPr id="11" name="Text 9"/>
          <p:cNvSpPr/>
          <p:nvPr/>
        </p:nvSpPr>
        <p:spPr>
          <a:xfrm>
            <a:off x="914400" y="877824"/>
            <a:ext cx="3474720" cy="7498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100" dirty="0">
                <a:solidFill>
                  <a:srgbClr val="1E0808"/>
                </a:solidFill>
              </a:rPr>
              <a:t>Always inject LoggerChannelFactoryInterface and call get('my_module') — gives a named channel that operators can filter and route to the right destination (Sentry vs Slack vs logs)</a:t>
            </a:r>
            <a:endParaRPr lang="en-US" sz="1100" dirty="0"/>
          </a:p>
        </p:txBody>
      </p:sp>
      <p:sp>
        <p:nvSpPr>
          <p:cNvPr id="12" name="Shape 10"/>
          <p:cNvSpPr/>
          <p:nvPr/>
        </p:nvSpPr>
        <p:spPr>
          <a:xfrm>
            <a:off x="320040" y="1810512"/>
            <a:ext cx="4160520" cy="877824"/>
          </a:xfrm>
          <a:prstGeom prst="rect">
            <a:avLst/>
          </a:prstGeom>
          <a:solidFill>
            <a:srgbClr val="FFFFFF"/>
          </a:solidFill>
          <a:ln w="12700">
            <a:solidFill>
              <a:srgbClr val="EDD8D0"/>
            </a:solidFill>
            <a:prstDash val="solid"/>
          </a:ln>
          <a:effectLst>
            <a:outerShdw blurRad="101600" dist="38100" dir="8100000" algn="bl" rotWithShape="0">
              <a:srgbClr val="000000">
                <a:alpha val="12000"/>
              </a:srgbClr>
            </a:outerShdw>
          </a:effectLst>
        </p:spPr>
        <p:txBody>
          <a:bodyPr/>
          <a:lstStyle/>
          <a:p>
            <a:endParaRPr lang="en-US"/>
          </a:p>
        </p:txBody>
      </p:sp>
      <p:sp>
        <p:nvSpPr>
          <p:cNvPr id="13" name="Shape 11"/>
          <p:cNvSpPr/>
          <p:nvPr/>
        </p:nvSpPr>
        <p:spPr>
          <a:xfrm>
            <a:off x="411480" y="2057400"/>
            <a:ext cx="411480" cy="411480"/>
          </a:xfrm>
          <a:prstGeom prst="ellipse">
            <a:avLst/>
          </a:prstGeom>
          <a:solidFill>
            <a:srgbClr val="F0907A"/>
          </a:solidFill>
          <a:ln w="12700">
            <a:solidFill>
              <a:srgbClr val="F0907A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4" name="Text 12"/>
          <p:cNvSpPr/>
          <p:nvPr/>
        </p:nvSpPr>
        <p:spPr>
          <a:xfrm>
            <a:off x="411480" y="2057400"/>
            <a:ext cx="41148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300" b="1" dirty="0">
                <a:solidFill>
                  <a:srgbClr val="FFFFFF"/>
                </a:solidFill>
              </a:rPr>
              <a:t>✓</a:t>
            </a:r>
            <a:endParaRPr lang="en-US" sz="1300" dirty="0"/>
          </a:p>
        </p:txBody>
      </p:sp>
      <p:sp>
        <p:nvSpPr>
          <p:cNvPr id="15" name="Text 13"/>
          <p:cNvSpPr/>
          <p:nvPr/>
        </p:nvSpPr>
        <p:spPr>
          <a:xfrm>
            <a:off x="914400" y="1883664"/>
            <a:ext cx="3474720" cy="7498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100" dirty="0">
                <a:solidFill>
                  <a:srgbClr val="1E0808"/>
                </a:solidFill>
              </a:rPr>
              <a:t>Use appropriate log levels — reserve error/critical for genuine problems needing immediate attention. Alert fatigue from too many low-severity errors causes real issues to be missed</a:t>
            </a:r>
            <a:endParaRPr lang="en-US" sz="1100" dirty="0"/>
          </a:p>
        </p:txBody>
      </p:sp>
      <p:sp>
        <p:nvSpPr>
          <p:cNvPr id="16" name="Shape 14"/>
          <p:cNvSpPr/>
          <p:nvPr/>
        </p:nvSpPr>
        <p:spPr>
          <a:xfrm>
            <a:off x="320040" y="2816352"/>
            <a:ext cx="4160520" cy="877824"/>
          </a:xfrm>
          <a:prstGeom prst="rect">
            <a:avLst/>
          </a:prstGeom>
          <a:solidFill>
            <a:srgbClr val="FFFFFF"/>
          </a:solidFill>
          <a:ln w="12700">
            <a:solidFill>
              <a:srgbClr val="EDD8D0"/>
            </a:solidFill>
            <a:prstDash val="solid"/>
          </a:ln>
          <a:effectLst>
            <a:outerShdw blurRad="101600" dist="38100" dir="8100000" algn="bl" rotWithShape="0">
              <a:srgbClr val="000000">
                <a:alpha val="12000"/>
              </a:srgbClr>
            </a:outerShdw>
          </a:effectLst>
        </p:spPr>
        <p:txBody>
          <a:bodyPr/>
          <a:lstStyle/>
          <a:p>
            <a:endParaRPr lang="en-US"/>
          </a:p>
        </p:txBody>
      </p:sp>
      <p:sp>
        <p:nvSpPr>
          <p:cNvPr id="17" name="Shape 15"/>
          <p:cNvSpPr/>
          <p:nvPr/>
        </p:nvSpPr>
        <p:spPr>
          <a:xfrm>
            <a:off x="411480" y="3063240"/>
            <a:ext cx="411480" cy="411480"/>
          </a:xfrm>
          <a:prstGeom prst="ellipse">
            <a:avLst/>
          </a:prstGeom>
          <a:solidFill>
            <a:srgbClr val="F0907A"/>
          </a:solidFill>
          <a:ln w="12700">
            <a:solidFill>
              <a:srgbClr val="F0907A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8" name="Text 16"/>
          <p:cNvSpPr/>
          <p:nvPr/>
        </p:nvSpPr>
        <p:spPr>
          <a:xfrm>
            <a:off x="411480" y="3063240"/>
            <a:ext cx="41148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300" b="1" dirty="0">
                <a:solidFill>
                  <a:srgbClr val="FFFFFF"/>
                </a:solidFill>
              </a:rPr>
              <a:t>✓</a:t>
            </a:r>
            <a:endParaRPr lang="en-US" sz="1300" dirty="0"/>
          </a:p>
        </p:txBody>
      </p:sp>
      <p:sp>
        <p:nvSpPr>
          <p:cNvPr id="19" name="Text 17"/>
          <p:cNvSpPr/>
          <p:nvPr/>
        </p:nvSpPr>
        <p:spPr>
          <a:xfrm>
            <a:off x="914400" y="2889504"/>
            <a:ext cx="3474720" cy="7498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100" dirty="0">
                <a:solidFill>
                  <a:srgbClr val="1E0808"/>
                </a:solidFill>
              </a:rPr>
              <a:t>Include structured context in log messages: ['@order_id' =&gt; $id, '@user' =&gt; $uid] — makes log messages searchable and enables automated alerting on patterns</a:t>
            </a:r>
            <a:endParaRPr lang="en-US" sz="1100" dirty="0"/>
          </a:p>
        </p:txBody>
      </p:sp>
      <p:sp>
        <p:nvSpPr>
          <p:cNvPr id="20" name="Shape 18"/>
          <p:cNvSpPr/>
          <p:nvPr/>
        </p:nvSpPr>
        <p:spPr>
          <a:xfrm>
            <a:off x="320040" y="3822192"/>
            <a:ext cx="4160520" cy="877824"/>
          </a:xfrm>
          <a:prstGeom prst="rect">
            <a:avLst/>
          </a:prstGeom>
          <a:solidFill>
            <a:srgbClr val="FFFFFF"/>
          </a:solidFill>
          <a:ln w="12700">
            <a:solidFill>
              <a:srgbClr val="EDD8D0"/>
            </a:solidFill>
            <a:prstDash val="solid"/>
          </a:ln>
          <a:effectLst>
            <a:outerShdw blurRad="101600" dist="38100" dir="8100000" algn="bl" rotWithShape="0">
              <a:srgbClr val="000000">
                <a:alpha val="12000"/>
              </a:srgbClr>
            </a:outerShdw>
          </a:effectLst>
        </p:spPr>
        <p:txBody>
          <a:bodyPr/>
          <a:lstStyle/>
          <a:p>
            <a:endParaRPr lang="en-US"/>
          </a:p>
        </p:txBody>
      </p:sp>
      <p:sp>
        <p:nvSpPr>
          <p:cNvPr id="21" name="Shape 19"/>
          <p:cNvSpPr/>
          <p:nvPr/>
        </p:nvSpPr>
        <p:spPr>
          <a:xfrm>
            <a:off x="411480" y="4069080"/>
            <a:ext cx="411480" cy="411480"/>
          </a:xfrm>
          <a:prstGeom prst="ellipse">
            <a:avLst/>
          </a:prstGeom>
          <a:solidFill>
            <a:srgbClr val="F0907A"/>
          </a:solidFill>
          <a:ln w="12700">
            <a:solidFill>
              <a:srgbClr val="F0907A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22" name="Text 20"/>
          <p:cNvSpPr/>
          <p:nvPr/>
        </p:nvSpPr>
        <p:spPr>
          <a:xfrm>
            <a:off x="411480" y="4069080"/>
            <a:ext cx="41148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300" b="1" dirty="0">
                <a:solidFill>
                  <a:srgbClr val="FFFFFF"/>
                </a:solidFill>
              </a:rPr>
              <a:t>✓</a:t>
            </a:r>
            <a:endParaRPr lang="en-US" sz="1300" dirty="0"/>
          </a:p>
        </p:txBody>
      </p:sp>
      <p:sp>
        <p:nvSpPr>
          <p:cNvPr id="23" name="Text 21"/>
          <p:cNvSpPr/>
          <p:nvPr/>
        </p:nvSpPr>
        <p:spPr>
          <a:xfrm>
            <a:off x="914400" y="3895344"/>
            <a:ext cx="3474720" cy="7498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100" dirty="0">
                <a:solidFill>
                  <a:srgbClr val="1E0808"/>
                </a:solidFill>
              </a:rPr>
              <a:t>Use Syslog module (not DBLog) in production — DBLog adds a database write per log entry at high traffic and grows the {watchdog} table rapidly without automatic pruning</a:t>
            </a:r>
            <a:endParaRPr lang="en-US" sz="1100" dirty="0"/>
          </a:p>
        </p:txBody>
      </p:sp>
      <p:sp>
        <p:nvSpPr>
          <p:cNvPr id="24" name="Shape 22"/>
          <p:cNvSpPr/>
          <p:nvPr/>
        </p:nvSpPr>
        <p:spPr>
          <a:xfrm>
            <a:off x="4663440" y="804672"/>
            <a:ext cx="4160520" cy="877824"/>
          </a:xfrm>
          <a:prstGeom prst="rect">
            <a:avLst/>
          </a:prstGeom>
          <a:solidFill>
            <a:srgbClr val="FFFFFF"/>
          </a:solidFill>
          <a:ln w="12700">
            <a:solidFill>
              <a:srgbClr val="EDD8D0"/>
            </a:solidFill>
            <a:prstDash val="solid"/>
          </a:ln>
          <a:effectLst>
            <a:outerShdw blurRad="101600" dist="38100" dir="8100000" algn="bl" rotWithShape="0">
              <a:srgbClr val="000000">
                <a:alpha val="12000"/>
              </a:srgbClr>
            </a:outerShdw>
          </a:effectLst>
        </p:spPr>
        <p:txBody>
          <a:bodyPr/>
          <a:lstStyle/>
          <a:p>
            <a:endParaRPr lang="en-US"/>
          </a:p>
        </p:txBody>
      </p:sp>
      <p:sp>
        <p:nvSpPr>
          <p:cNvPr id="25" name="Shape 23"/>
          <p:cNvSpPr/>
          <p:nvPr/>
        </p:nvSpPr>
        <p:spPr>
          <a:xfrm>
            <a:off x="4754880" y="1051560"/>
            <a:ext cx="411480" cy="411480"/>
          </a:xfrm>
          <a:prstGeom prst="ellipse">
            <a:avLst/>
          </a:prstGeom>
          <a:solidFill>
            <a:srgbClr val="D4A030"/>
          </a:solidFill>
          <a:ln w="12700">
            <a:solidFill>
              <a:srgbClr val="D4A030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26" name="Text 24"/>
          <p:cNvSpPr/>
          <p:nvPr/>
        </p:nvSpPr>
        <p:spPr>
          <a:xfrm>
            <a:off x="4754880" y="1051560"/>
            <a:ext cx="41148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300" b="1" dirty="0">
                <a:solidFill>
                  <a:srgbClr val="FFFFFF"/>
                </a:solidFill>
              </a:rPr>
              <a:t>⚠</a:t>
            </a:r>
            <a:endParaRPr lang="en-US" sz="1300" dirty="0"/>
          </a:p>
        </p:txBody>
      </p:sp>
      <p:sp>
        <p:nvSpPr>
          <p:cNvPr id="27" name="Text 25"/>
          <p:cNvSpPr/>
          <p:nvPr/>
        </p:nvSpPr>
        <p:spPr>
          <a:xfrm>
            <a:off x="5257800" y="877824"/>
            <a:ext cx="3474720" cy="7498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100" dirty="0">
                <a:solidFill>
                  <a:srgbClr val="1E0808"/>
                </a:solidFill>
              </a:rPr>
              <a:t>DBLog prunes old entries automatically but only when the table exceeds the row limit. Configure /admin/config/development/logging with a low row count to prevent table bloat</a:t>
            </a:r>
            <a:endParaRPr lang="en-US" sz="1100" dirty="0"/>
          </a:p>
        </p:txBody>
      </p:sp>
      <p:sp>
        <p:nvSpPr>
          <p:cNvPr id="28" name="Shape 26"/>
          <p:cNvSpPr/>
          <p:nvPr/>
        </p:nvSpPr>
        <p:spPr>
          <a:xfrm>
            <a:off x="4663440" y="1810512"/>
            <a:ext cx="4160520" cy="877824"/>
          </a:xfrm>
          <a:prstGeom prst="rect">
            <a:avLst/>
          </a:prstGeom>
          <a:solidFill>
            <a:srgbClr val="FFFFFF"/>
          </a:solidFill>
          <a:ln w="12700">
            <a:solidFill>
              <a:srgbClr val="EDD8D0"/>
            </a:solidFill>
            <a:prstDash val="solid"/>
          </a:ln>
          <a:effectLst>
            <a:outerShdw blurRad="101600" dist="38100" dir="8100000" algn="bl" rotWithShape="0">
              <a:srgbClr val="000000">
                <a:alpha val="12000"/>
              </a:srgbClr>
            </a:outerShdw>
          </a:effectLst>
        </p:spPr>
        <p:txBody>
          <a:bodyPr/>
          <a:lstStyle/>
          <a:p>
            <a:endParaRPr lang="en-US"/>
          </a:p>
        </p:txBody>
      </p:sp>
      <p:sp>
        <p:nvSpPr>
          <p:cNvPr id="29" name="Shape 27"/>
          <p:cNvSpPr/>
          <p:nvPr/>
        </p:nvSpPr>
        <p:spPr>
          <a:xfrm>
            <a:off x="4754880" y="2057400"/>
            <a:ext cx="411480" cy="411480"/>
          </a:xfrm>
          <a:prstGeom prst="ellipse">
            <a:avLst/>
          </a:prstGeom>
          <a:solidFill>
            <a:srgbClr val="D4A030"/>
          </a:solidFill>
          <a:ln w="12700">
            <a:solidFill>
              <a:srgbClr val="D4A030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30" name="Text 28"/>
          <p:cNvSpPr/>
          <p:nvPr/>
        </p:nvSpPr>
        <p:spPr>
          <a:xfrm>
            <a:off x="4754880" y="2057400"/>
            <a:ext cx="41148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300" b="1" dirty="0">
                <a:solidFill>
                  <a:srgbClr val="FFFFFF"/>
                </a:solidFill>
              </a:rPr>
              <a:t>⚠</a:t>
            </a:r>
            <a:endParaRPr lang="en-US" sz="1300" dirty="0"/>
          </a:p>
        </p:txBody>
      </p:sp>
      <p:sp>
        <p:nvSpPr>
          <p:cNvPr id="31" name="Text 29"/>
          <p:cNvSpPr/>
          <p:nvPr/>
        </p:nvSpPr>
        <p:spPr>
          <a:xfrm>
            <a:off x="5257800" y="1883664"/>
            <a:ext cx="3474720" cy="7498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100" dirty="0">
                <a:solidFill>
                  <a:srgbClr val="1E0808"/>
                </a:solidFill>
              </a:rPr>
              <a:t>Debug-level logging at high volume creates thousands of entries per minute. Gate debug logs: if ($this-&gt;logger-&gt;isHandling(LogLevel::DEBUG)) { ... expensive debug data ... }</a:t>
            </a:r>
            <a:endParaRPr lang="en-US" sz="1100" dirty="0"/>
          </a:p>
        </p:txBody>
      </p:sp>
      <p:sp>
        <p:nvSpPr>
          <p:cNvPr id="32" name="Shape 30"/>
          <p:cNvSpPr/>
          <p:nvPr/>
        </p:nvSpPr>
        <p:spPr>
          <a:xfrm>
            <a:off x="4663440" y="2816352"/>
            <a:ext cx="4160520" cy="877824"/>
          </a:xfrm>
          <a:prstGeom prst="rect">
            <a:avLst/>
          </a:prstGeom>
          <a:solidFill>
            <a:srgbClr val="FFFFFF"/>
          </a:solidFill>
          <a:ln w="12700">
            <a:solidFill>
              <a:srgbClr val="EDD8D0"/>
            </a:solidFill>
            <a:prstDash val="solid"/>
          </a:ln>
          <a:effectLst>
            <a:outerShdw blurRad="101600" dist="38100" dir="8100000" algn="bl" rotWithShape="0">
              <a:srgbClr val="000000">
                <a:alpha val="12000"/>
              </a:srgbClr>
            </a:outerShdw>
          </a:effectLst>
        </p:spPr>
        <p:txBody>
          <a:bodyPr/>
          <a:lstStyle/>
          <a:p>
            <a:endParaRPr lang="en-US"/>
          </a:p>
        </p:txBody>
      </p:sp>
      <p:sp>
        <p:nvSpPr>
          <p:cNvPr id="33" name="Shape 31"/>
          <p:cNvSpPr/>
          <p:nvPr/>
        </p:nvSpPr>
        <p:spPr>
          <a:xfrm>
            <a:off x="4754880" y="3063240"/>
            <a:ext cx="411480" cy="411480"/>
          </a:xfrm>
          <a:prstGeom prst="ellipse">
            <a:avLst/>
          </a:prstGeom>
          <a:solidFill>
            <a:srgbClr val="A8281E"/>
          </a:solidFill>
          <a:ln w="12700">
            <a:solidFill>
              <a:srgbClr val="A8281E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34" name="Text 32"/>
          <p:cNvSpPr/>
          <p:nvPr/>
        </p:nvSpPr>
        <p:spPr>
          <a:xfrm>
            <a:off x="4754880" y="3063240"/>
            <a:ext cx="41148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300" b="1" dirty="0">
                <a:solidFill>
                  <a:srgbClr val="FFFFFF"/>
                </a:solidFill>
              </a:rPr>
              <a:t>✗</a:t>
            </a:r>
            <a:endParaRPr lang="en-US" sz="1300" dirty="0"/>
          </a:p>
        </p:txBody>
      </p:sp>
      <p:sp>
        <p:nvSpPr>
          <p:cNvPr id="35" name="Text 33"/>
          <p:cNvSpPr/>
          <p:nvPr/>
        </p:nvSpPr>
        <p:spPr>
          <a:xfrm>
            <a:off x="5257800" y="2889504"/>
            <a:ext cx="3474720" cy="7498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100" dirty="0">
                <a:solidFill>
                  <a:srgbClr val="1E0808"/>
                </a:solidFill>
              </a:rPr>
              <a:t>Never log sensitive data (passwords, full credit card numbers, session tokens, PII) — log entries are visible to everyone with admin access and may be forwarded to external services</a:t>
            </a:r>
            <a:endParaRPr lang="en-US" sz="1100" dirty="0"/>
          </a:p>
        </p:txBody>
      </p:sp>
      <p:sp>
        <p:nvSpPr>
          <p:cNvPr id="36" name="Shape 34"/>
          <p:cNvSpPr/>
          <p:nvPr/>
        </p:nvSpPr>
        <p:spPr>
          <a:xfrm>
            <a:off x="4663440" y="3822192"/>
            <a:ext cx="4160520" cy="877824"/>
          </a:xfrm>
          <a:prstGeom prst="rect">
            <a:avLst/>
          </a:prstGeom>
          <a:solidFill>
            <a:srgbClr val="FFFFFF"/>
          </a:solidFill>
          <a:ln w="12700">
            <a:solidFill>
              <a:srgbClr val="EDD8D0"/>
            </a:solidFill>
            <a:prstDash val="solid"/>
          </a:ln>
          <a:effectLst>
            <a:outerShdw blurRad="101600" dist="38100" dir="8100000" algn="bl" rotWithShape="0">
              <a:srgbClr val="000000">
                <a:alpha val="12000"/>
              </a:srgbClr>
            </a:outerShdw>
          </a:effectLst>
        </p:spPr>
        <p:txBody>
          <a:bodyPr/>
          <a:lstStyle/>
          <a:p>
            <a:endParaRPr lang="en-US"/>
          </a:p>
        </p:txBody>
      </p:sp>
      <p:sp>
        <p:nvSpPr>
          <p:cNvPr id="37" name="Shape 35"/>
          <p:cNvSpPr/>
          <p:nvPr/>
        </p:nvSpPr>
        <p:spPr>
          <a:xfrm>
            <a:off x="4754880" y="4069080"/>
            <a:ext cx="411480" cy="411480"/>
          </a:xfrm>
          <a:prstGeom prst="ellipse">
            <a:avLst/>
          </a:prstGeom>
          <a:solidFill>
            <a:srgbClr val="A8281E"/>
          </a:solidFill>
          <a:ln w="12700">
            <a:solidFill>
              <a:srgbClr val="A8281E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38" name="Text 36"/>
          <p:cNvSpPr/>
          <p:nvPr/>
        </p:nvSpPr>
        <p:spPr>
          <a:xfrm>
            <a:off x="4754880" y="4069080"/>
            <a:ext cx="41148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300" b="1" dirty="0">
                <a:solidFill>
                  <a:srgbClr val="FFFFFF"/>
                </a:solidFill>
              </a:rPr>
              <a:t>✗</a:t>
            </a:r>
            <a:endParaRPr lang="en-US" sz="1300" dirty="0"/>
          </a:p>
        </p:txBody>
      </p:sp>
      <p:sp>
        <p:nvSpPr>
          <p:cNvPr id="39" name="Text 37"/>
          <p:cNvSpPr/>
          <p:nvPr/>
        </p:nvSpPr>
        <p:spPr>
          <a:xfrm>
            <a:off x="5257800" y="3895344"/>
            <a:ext cx="3474720" cy="7498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100" dirty="0">
                <a:solidFill>
                  <a:srgbClr val="1E0808"/>
                </a:solidFill>
              </a:rPr>
              <a:t>Don't use trigger_error() or error_log() directly — they bypass Drupal's logger system and don't go to the correct channel, format, or destination for your monitoring setup</a:t>
            </a:r>
            <a:endParaRPr lang="en-US" sz="1100" dirty="0"/>
          </a:p>
        </p:txBody>
      </p:sp>
    </p:spTree>
  </p:cSld>
  <p:clrMapOvr>
    <a:masterClrMapping/>
  </p:clrMapOvr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5">
    <p:bg>
      <p:bgPr>
        <a:solidFill>
          <a:srgbClr val="140808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18872" cy="5143500"/>
          </a:xfrm>
          <a:prstGeom prst="rect">
            <a:avLst/>
          </a:prstGeom>
          <a:solidFill>
            <a:srgbClr val="F0907A"/>
          </a:solidFill>
          <a:ln w="12700">
            <a:solidFill>
              <a:srgbClr val="F0907A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3" name="Text 1"/>
          <p:cNvSpPr/>
          <p:nvPr/>
        </p:nvSpPr>
        <p:spPr>
          <a:xfrm>
            <a:off x="320040" y="256032"/>
            <a:ext cx="850392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500" dirty="0">
                <a:solidFill>
                  <a:srgbClr val="FDF4F0"/>
                </a:solidFill>
              </a:rPr>
              <a:t>Course 6 Complete</a:t>
            </a:r>
            <a:endParaRPr lang="en-US" sz="1500" dirty="0"/>
          </a:p>
        </p:txBody>
      </p:sp>
      <p:sp>
        <p:nvSpPr>
          <p:cNvPr id="4" name="Text 2"/>
          <p:cNvSpPr/>
          <p:nvPr/>
        </p:nvSpPr>
        <p:spPr>
          <a:xfrm>
            <a:off x="320040" y="640080"/>
            <a:ext cx="5943600" cy="10241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30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Caching, Performance</a:t>
            </a:r>
            <a:endParaRPr lang="en-US" sz="3000" dirty="0"/>
          </a:p>
          <a:p>
            <a:pPr marL="0" indent="0">
              <a:buNone/>
            </a:pPr>
            <a:r>
              <a:rPr lang="en-US" sz="30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&amp; Deployment</a:t>
            </a:r>
            <a:endParaRPr lang="en-US" sz="3000" dirty="0"/>
          </a:p>
        </p:txBody>
      </p:sp>
      <p:sp>
        <p:nvSpPr>
          <p:cNvPr id="5" name="Shape 3"/>
          <p:cNvSpPr/>
          <p:nvPr/>
        </p:nvSpPr>
        <p:spPr>
          <a:xfrm>
            <a:off x="320040" y="1761070"/>
            <a:ext cx="347472" cy="347472"/>
          </a:xfrm>
          <a:prstGeom prst="ellipse">
            <a:avLst/>
          </a:prstGeom>
          <a:solidFill>
            <a:srgbClr val="F0907A"/>
          </a:solidFill>
          <a:ln w="12700">
            <a:solidFill>
              <a:srgbClr val="F0907A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6" name="Text 4"/>
          <p:cNvSpPr/>
          <p:nvPr/>
        </p:nvSpPr>
        <p:spPr>
          <a:xfrm>
            <a:off x="320040" y="1761070"/>
            <a:ext cx="347472" cy="34747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100" b="1" dirty="0">
                <a:solidFill>
                  <a:srgbClr val="140808"/>
                </a:solidFill>
              </a:rPr>
              <a:t>1</a:t>
            </a:r>
            <a:endParaRPr lang="en-US" sz="1100" dirty="0"/>
          </a:p>
        </p:txBody>
      </p:sp>
      <p:sp>
        <p:nvSpPr>
          <p:cNvPr id="7" name="Text 5"/>
          <p:cNvSpPr/>
          <p:nvPr/>
        </p:nvSpPr>
        <p:spPr>
          <a:xfrm>
            <a:off x="758952" y="1669630"/>
            <a:ext cx="3950208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000" dirty="0">
                <a:solidFill>
                  <a:srgbClr val="FFFFFF"/>
                </a:solidFill>
              </a:rPr>
              <a:t>Cache API → cache bins, tags (invalidateTags), contexts (user.permissions), max-age; Redis for production; null backend for dev</a:t>
            </a:r>
            <a:endParaRPr lang="en-US" sz="1000" dirty="0"/>
          </a:p>
        </p:txBody>
      </p:sp>
      <p:sp>
        <p:nvSpPr>
          <p:cNvPr id="8" name="Shape 6"/>
          <p:cNvSpPr/>
          <p:nvPr/>
        </p:nvSpPr>
        <p:spPr>
          <a:xfrm>
            <a:off x="320040" y="2382862"/>
            <a:ext cx="347472" cy="347472"/>
          </a:xfrm>
          <a:prstGeom prst="ellipse">
            <a:avLst/>
          </a:prstGeom>
          <a:solidFill>
            <a:srgbClr val="F0907A"/>
          </a:solidFill>
          <a:ln w="12700">
            <a:solidFill>
              <a:srgbClr val="F0907A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9" name="Text 7"/>
          <p:cNvSpPr/>
          <p:nvPr/>
        </p:nvSpPr>
        <p:spPr>
          <a:xfrm>
            <a:off x="320040" y="2382862"/>
            <a:ext cx="347472" cy="34747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100" b="1" dirty="0">
                <a:solidFill>
                  <a:srgbClr val="140808"/>
                </a:solidFill>
              </a:rPr>
              <a:t>2</a:t>
            </a:r>
            <a:endParaRPr lang="en-US" sz="1100" dirty="0"/>
          </a:p>
        </p:txBody>
      </p:sp>
      <p:sp>
        <p:nvSpPr>
          <p:cNvPr id="10" name="Text 8"/>
          <p:cNvSpPr/>
          <p:nvPr/>
        </p:nvSpPr>
        <p:spPr>
          <a:xfrm>
            <a:off x="758952" y="2291422"/>
            <a:ext cx="3950208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000" dirty="0">
                <a:solidFill>
                  <a:srgbClr val="FFFFFF"/>
                </a:solidFill>
              </a:rPr>
              <a:t>Render Cache → #cache in render arrays; cacheability bubbles up; max-age: 0 on any child kills page cache; use #lazy_builder for dynamic content</a:t>
            </a:r>
            <a:endParaRPr lang="en-US" sz="1000" dirty="0"/>
          </a:p>
        </p:txBody>
      </p:sp>
      <p:sp>
        <p:nvSpPr>
          <p:cNvPr id="11" name="Shape 9"/>
          <p:cNvSpPr/>
          <p:nvPr/>
        </p:nvSpPr>
        <p:spPr>
          <a:xfrm>
            <a:off x="320040" y="3004654"/>
            <a:ext cx="347472" cy="347472"/>
          </a:xfrm>
          <a:prstGeom prst="ellipse">
            <a:avLst/>
          </a:prstGeom>
          <a:solidFill>
            <a:srgbClr val="F0907A"/>
          </a:solidFill>
          <a:ln w="12700">
            <a:solidFill>
              <a:srgbClr val="F0907A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2" name="Text 10"/>
          <p:cNvSpPr/>
          <p:nvPr/>
        </p:nvSpPr>
        <p:spPr>
          <a:xfrm>
            <a:off x="320040" y="3004654"/>
            <a:ext cx="347472" cy="34747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100" b="1" dirty="0">
                <a:solidFill>
                  <a:srgbClr val="140808"/>
                </a:solidFill>
              </a:rPr>
              <a:t>3</a:t>
            </a:r>
            <a:endParaRPr lang="en-US" sz="1100" dirty="0"/>
          </a:p>
        </p:txBody>
      </p:sp>
      <p:sp>
        <p:nvSpPr>
          <p:cNvPr id="13" name="Text 11"/>
          <p:cNvSpPr/>
          <p:nvPr/>
        </p:nvSpPr>
        <p:spPr>
          <a:xfrm>
            <a:off x="758952" y="2913214"/>
            <a:ext cx="3950208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000" dirty="0">
                <a:solidFill>
                  <a:srgbClr val="FFFFFF"/>
                </a:solidFill>
              </a:rPr>
              <a:t>Page Cache → Internal Page Cache (anonymous); Dynamic Page Cache (authenticated); X-Drupal-Cache: HIT/MISS; PageCacheKillSwitch for exceptions</a:t>
            </a:r>
            <a:endParaRPr lang="en-US" sz="1000" dirty="0"/>
          </a:p>
        </p:txBody>
      </p:sp>
      <p:sp>
        <p:nvSpPr>
          <p:cNvPr id="14" name="Shape 12"/>
          <p:cNvSpPr/>
          <p:nvPr/>
        </p:nvSpPr>
        <p:spPr>
          <a:xfrm>
            <a:off x="320040" y="3626446"/>
            <a:ext cx="347472" cy="347472"/>
          </a:xfrm>
          <a:prstGeom prst="ellipse">
            <a:avLst/>
          </a:prstGeom>
          <a:solidFill>
            <a:srgbClr val="F0907A"/>
          </a:solidFill>
          <a:ln w="12700">
            <a:solidFill>
              <a:srgbClr val="F0907A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5" name="Text 13"/>
          <p:cNvSpPr/>
          <p:nvPr/>
        </p:nvSpPr>
        <p:spPr>
          <a:xfrm>
            <a:off x="320040" y="3626446"/>
            <a:ext cx="347472" cy="34747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100" b="1" dirty="0">
                <a:solidFill>
                  <a:srgbClr val="140808"/>
                </a:solidFill>
              </a:rPr>
              <a:t>4</a:t>
            </a:r>
            <a:endParaRPr lang="en-US" sz="1100" dirty="0"/>
          </a:p>
        </p:txBody>
      </p:sp>
      <p:sp>
        <p:nvSpPr>
          <p:cNvPr id="16" name="Text 14"/>
          <p:cNvSpPr/>
          <p:nvPr/>
        </p:nvSpPr>
        <p:spPr>
          <a:xfrm>
            <a:off x="758952" y="3535006"/>
            <a:ext cx="3950208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000" dirty="0">
                <a:solidFill>
                  <a:srgbClr val="FFFFFF"/>
                </a:solidFill>
              </a:rPr>
              <a:t>Performance → BigPipe for authenticated users; CSS/JS aggregation ON; Views caching; Responsive Images; never loadMultiple() without IDs</a:t>
            </a:r>
            <a:endParaRPr lang="en-US" sz="1000" dirty="0"/>
          </a:p>
        </p:txBody>
      </p:sp>
      <p:sp>
        <p:nvSpPr>
          <p:cNvPr id="17" name="Shape 15"/>
          <p:cNvSpPr/>
          <p:nvPr/>
        </p:nvSpPr>
        <p:spPr>
          <a:xfrm>
            <a:off x="320040" y="4248238"/>
            <a:ext cx="347472" cy="347472"/>
          </a:xfrm>
          <a:prstGeom prst="ellipse">
            <a:avLst/>
          </a:prstGeom>
          <a:solidFill>
            <a:srgbClr val="F0907A"/>
          </a:solidFill>
          <a:ln w="12700">
            <a:solidFill>
              <a:srgbClr val="F0907A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8" name="Text 16"/>
          <p:cNvSpPr/>
          <p:nvPr/>
        </p:nvSpPr>
        <p:spPr>
          <a:xfrm>
            <a:off x="320040" y="4248238"/>
            <a:ext cx="347472" cy="34747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100" b="1" dirty="0">
                <a:solidFill>
                  <a:srgbClr val="140808"/>
                </a:solidFill>
              </a:rPr>
              <a:t>5</a:t>
            </a:r>
            <a:endParaRPr lang="en-US" sz="1100" dirty="0"/>
          </a:p>
        </p:txBody>
      </p:sp>
      <p:sp>
        <p:nvSpPr>
          <p:cNvPr id="19" name="Text 17"/>
          <p:cNvSpPr/>
          <p:nvPr/>
        </p:nvSpPr>
        <p:spPr>
          <a:xfrm>
            <a:off x="758952" y="4156798"/>
            <a:ext cx="3950208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000" dirty="0">
                <a:solidFill>
                  <a:srgbClr val="FFFFFF"/>
                </a:solidFill>
              </a:rPr>
              <a:t>State API → runtime key-value, NOT deployable; PrivateTempStore for multi-step forms; namespace all keys with module prefix; maintenance_mode flag</a:t>
            </a:r>
            <a:endParaRPr lang="en-US" sz="1000" dirty="0"/>
          </a:p>
        </p:txBody>
      </p:sp>
      <p:sp>
        <p:nvSpPr>
          <p:cNvPr id="20" name="Shape 18"/>
          <p:cNvSpPr/>
          <p:nvPr/>
        </p:nvSpPr>
        <p:spPr>
          <a:xfrm>
            <a:off x="4709160" y="1761070"/>
            <a:ext cx="347472" cy="347472"/>
          </a:xfrm>
          <a:prstGeom prst="ellipse">
            <a:avLst/>
          </a:prstGeom>
          <a:solidFill>
            <a:srgbClr val="F0907A"/>
          </a:solidFill>
          <a:ln w="12700">
            <a:solidFill>
              <a:srgbClr val="F0907A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21" name="Text 19"/>
          <p:cNvSpPr/>
          <p:nvPr/>
        </p:nvSpPr>
        <p:spPr>
          <a:xfrm>
            <a:off x="4709160" y="1761070"/>
            <a:ext cx="347472" cy="34747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100" b="1" dirty="0">
                <a:solidFill>
                  <a:srgbClr val="140808"/>
                </a:solidFill>
              </a:rPr>
              <a:t>6</a:t>
            </a:r>
            <a:endParaRPr lang="en-US" sz="1100" dirty="0"/>
          </a:p>
        </p:txBody>
      </p:sp>
      <p:sp>
        <p:nvSpPr>
          <p:cNvPr id="22" name="Text 20"/>
          <p:cNvSpPr/>
          <p:nvPr/>
        </p:nvSpPr>
        <p:spPr>
          <a:xfrm>
            <a:off x="5148072" y="1669630"/>
            <a:ext cx="3950208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000" dirty="0">
                <a:solidFill>
                  <a:srgbClr val="FFFFFF"/>
                </a:solidFill>
              </a:rPr>
              <a:t>Lock API → acquire() + try/finally release; LockBackendInterface injection; persistent lock for cron; realistic timeouts; never DIY with State</a:t>
            </a:r>
            <a:endParaRPr lang="en-US" sz="1000" dirty="0"/>
          </a:p>
        </p:txBody>
      </p:sp>
      <p:sp>
        <p:nvSpPr>
          <p:cNvPr id="23" name="Shape 21"/>
          <p:cNvSpPr/>
          <p:nvPr/>
        </p:nvSpPr>
        <p:spPr>
          <a:xfrm>
            <a:off x="4709160" y="2382862"/>
            <a:ext cx="347472" cy="347472"/>
          </a:xfrm>
          <a:prstGeom prst="ellipse">
            <a:avLst/>
          </a:prstGeom>
          <a:solidFill>
            <a:srgbClr val="F0907A"/>
          </a:solidFill>
          <a:ln w="12700">
            <a:solidFill>
              <a:srgbClr val="F0907A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24" name="Text 22"/>
          <p:cNvSpPr/>
          <p:nvPr/>
        </p:nvSpPr>
        <p:spPr>
          <a:xfrm>
            <a:off x="4709160" y="2382862"/>
            <a:ext cx="347472" cy="34747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100" b="1" dirty="0">
                <a:solidFill>
                  <a:srgbClr val="140808"/>
                </a:solidFill>
              </a:rPr>
              <a:t>7</a:t>
            </a:r>
            <a:endParaRPr lang="en-US" sz="1100" dirty="0"/>
          </a:p>
        </p:txBody>
      </p:sp>
      <p:sp>
        <p:nvSpPr>
          <p:cNvPr id="25" name="Text 23"/>
          <p:cNvSpPr/>
          <p:nvPr/>
        </p:nvSpPr>
        <p:spPr>
          <a:xfrm>
            <a:off x="5148072" y="2291422"/>
            <a:ext cx="3950208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000" dirty="0">
                <a:solidFill>
                  <a:srgbClr val="FFFFFF"/>
                </a:solidFill>
              </a:rPr>
              <a:t>Config Management → cex/cim workflow; config/sync/ in git; Config Split for per-environment modules; drush deploy for full sequence; settings.php for secrets</a:t>
            </a:r>
            <a:endParaRPr lang="en-US" sz="1000" dirty="0"/>
          </a:p>
        </p:txBody>
      </p:sp>
      <p:sp>
        <p:nvSpPr>
          <p:cNvPr id="26" name="Shape 24"/>
          <p:cNvSpPr/>
          <p:nvPr/>
        </p:nvSpPr>
        <p:spPr>
          <a:xfrm>
            <a:off x="4709160" y="3004654"/>
            <a:ext cx="347472" cy="347472"/>
          </a:xfrm>
          <a:prstGeom prst="ellipse">
            <a:avLst/>
          </a:prstGeom>
          <a:solidFill>
            <a:srgbClr val="F0907A"/>
          </a:solidFill>
          <a:ln w="12700">
            <a:solidFill>
              <a:srgbClr val="F0907A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27" name="Text 25"/>
          <p:cNvSpPr/>
          <p:nvPr/>
        </p:nvSpPr>
        <p:spPr>
          <a:xfrm>
            <a:off x="4709160" y="3004654"/>
            <a:ext cx="347472" cy="34747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100" b="1" dirty="0">
                <a:solidFill>
                  <a:srgbClr val="140808"/>
                </a:solidFill>
              </a:rPr>
              <a:t>8</a:t>
            </a:r>
            <a:endParaRPr lang="en-US" sz="1100" dirty="0"/>
          </a:p>
        </p:txBody>
      </p:sp>
      <p:sp>
        <p:nvSpPr>
          <p:cNvPr id="28" name="Text 26"/>
          <p:cNvSpPr/>
          <p:nvPr/>
        </p:nvSpPr>
        <p:spPr>
          <a:xfrm>
            <a:off x="5148072" y="2913214"/>
            <a:ext cx="3950208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000" dirty="0">
                <a:solidFill>
                  <a:srgbClr val="FFFFFF"/>
                </a:solidFill>
              </a:rPr>
              <a:t>Update API → hook_update_N once-per-schema; sandbox batching for large data; post_update after config import; idempotent hooks; never remove old hooks</a:t>
            </a:r>
            <a:endParaRPr lang="en-US" sz="1000" dirty="0"/>
          </a:p>
        </p:txBody>
      </p:sp>
      <p:sp>
        <p:nvSpPr>
          <p:cNvPr id="29" name="Shape 27"/>
          <p:cNvSpPr/>
          <p:nvPr/>
        </p:nvSpPr>
        <p:spPr>
          <a:xfrm>
            <a:off x="4709160" y="3626446"/>
            <a:ext cx="347472" cy="347472"/>
          </a:xfrm>
          <a:prstGeom prst="ellipse">
            <a:avLst/>
          </a:prstGeom>
          <a:solidFill>
            <a:srgbClr val="F0907A"/>
          </a:solidFill>
          <a:ln w="12700">
            <a:solidFill>
              <a:srgbClr val="F0907A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30" name="Text 28"/>
          <p:cNvSpPr/>
          <p:nvPr/>
        </p:nvSpPr>
        <p:spPr>
          <a:xfrm>
            <a:off x="4709160" y="3626446"/>
            <a:ext cx="347472" cy="34747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100" b="1" dirty="0">
                <a:solidFill>
                  <a:srgbClr val="140808"/>
                </a:solidFill>
              </a:rPr>
              <a:t>9</a:t>
            </a:r>
            <a:endParaRPr lang="en-US" sz="1100" dirty="0"/>
          </a:p>
        </p:txBody>
      </p:sp>
      <p:sp>
        <p:nvSpPr>
          <p:cNvPr id="31" name="Text 29"/>
          <p:cNvSpPr/>
          <p:nvPr/>
        </p:nvSpPr>
        <p:spPr>
          <a:xfrm>
            <a:off x="5148072" y="3535006"/>
            <a:ext cx="3950208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000" dirty="0">
                <a:solidFill>
                  <a:srgbClr val="FFFFFF"/>
                </a:solidFill>
              </a:rPr>
              <a:t>Testing → Unit (pure PHP) → Kernel (DB+services) → Browser (HTTP) → JS (headless browser); mock external services; test behaviour not implementation</a:t>
            </a:r>
            <a:endParaRPr lang="en-US" sz="1000" dirty="0"/>
          </a:p>
        </p:txBody>
      </p:sp>
      <p:sp>
        <p:nvSpPr>
          <p:cNvPr id="32" name="Shape 30"/>
          <p:cNvSpPr/>
          <p:nvPr/>
        </p:nvSpPr>
        <p:spPr>
          <a:xfrm>
            <a:off x="4709160" y="4248238"/>
            <a:ext cx="347472" cy="347472"/>
          </a:xfrm>
          <a:prstGeom prst="ellipse">
            <a:avLst/>
          </a:prstGeom>
          <a:solidFill>
            <a:srgbClr val="F0907A"/>
          </a:solidFill>
          <a:ln w="12700">
            <a:solidFill>
              <a:srgbClr val="F0907A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33" name="Text 31"/>
          <p:cNvSpPr/>
          <p:nvPr/>
        </p:nvSpPr>
        <p:spPr>
          <a:xfrm>
            <a:off x="4709160" y="4248238"/>
            <a:ext cx="347472" cy="34747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100" b="1" dirty="0">
                <a:solidFill>
                  <a:srgbClr val="140808"/>
                </a:solidFill>
              </a:rPr>
              <a:t>10</a:t>
            </a:r>
            <a:endParaRPr lang="en-US" sz="1100" dirty="0"/>
          </a:p>
        </p:txBody>
      </p:sp>
      <p:sp>
        <p:nvSpPr>
          <p:cNvPr id="34" name="Text 32"/>
          <p:cNvSpPr/>
          <p:nvPr/>
        </p:nvSpPr>
        <p:spPr>
          <a:xfrm>
            <a:off x="5148072" y="4156798"/>
            <a:ext cx="3950208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000" dirty="0">
                <a:solidFill>
                  <a:srgbClr val="FFFFFF"/>
                </a:solidFill>
              </a:rPr>
              <a:t>Logging → inject LoggerChannelFactoryInterface; PSR-3 levels; Syslog not DBLog in prod; structured context; never log PII or credentials</a:t>
            </a:r>
            <a:endParaRPr lang="en-US" sz="1000" dirty="0"/>
          </a:p>
        </p:txBody>
      </p:sp>
      <p:sp>
        <p:nvSpPr>
          <p:cNvPr id="35" name="Shape 33"/>
          <p:cNvSpPr/>
          <p:nvPr/>
        </p:nvSpPr>
        <p:spPr>
          <a:xfrm>
            <a:off x="0" y="4736592"/>
            <a:ext cx="9144000" cy="406908"/>
          </a:xfrm>
          <a:prstGeom prst="rect">
            <a:avLst/>
          </a:prstGeom>
          <a:solidFill>
            <a:srgbClr val="A8281E"/>
          </a:solidFill>
          <a:ln w="12700">
            <a:solidFill>
              <a:srgbClr val="A8281E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36" name="Text 34"/>
          <p:cNvSpPr/>
          <p:nvPr/>
        </p:nvSpPr>
        <p:spPr>
          <a:xfrm>
            <a:off x="274320" y="4736592"/>
            <a:ext cx="8686800" cy="4069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100" b="1" dirty="0">
                <a:solidFill>
                  <a:srgbClr val="FFFFFF"/>
                </a:solidFill>
              </a:rPr>
              <a:t>Next Up: Course 7 — Advanced Topics: GraphQL, REST, JSON:API, Decoupled &amp; Composer</a:t>
            </a:r>
            <a:endParaRPr lang="en-US" sz="11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100</TotalTime>
  <Words>14979</Words>
  <Application>Microsoft Office PowerPoint</Application>
  <PresentationFormat>On-screen Show (16:9)</PresentationFormat>
  <Paragraphs>1702</Paragraphs>
  <Slides>55</Slides>
  <Notes>55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55</vt:i4>
      </vt:variant>
    </vt:vector>
  </HeadingPairs>
  <TitlesOfParts>
    <vt:vector size="59" baseType="lpstr">
      <vt:lpstr>Arial</vt:lpstr>
      <vt:lpstr>Calibri</vt:lpstr>
      <vt:lpstr>Consolas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Drupal Core APIs – Course 6: Caching, Performance &amp; Deployment</dc:title>
  <dc:subject>PptxGenJS Presentation</dc:subject>
  <dc:creator>Drupal Instructor</dc:creator>
  <cp:lastModifiedBy>Rob Snyder</cp:lastModifiedBy>
  <cp:revision>40</cp:revision>
  <dcterms:created xsi:type="dcterms:W3CDTF">2026-02-28T14:50:37Z</dcterms:created>
  <dcterms:modified xsi:type="dcterms:W3CDTF">2026-03-03T18:23:09Z</dcterms:modified>
</cp:coreProperties>
</file>